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78" r:id="rId2"/>
    <p:sldId id="259" r:id="rId3"/>
    <p:sldId id="279" r:id="rId4"/>
    <p:sldId id="295" r:id="rId5"/>
    <p:sldId id="300" r:id="rId6"/>
    <p:sldId id="302" r:id="rId7"/>
    <p:sldId id="322" r:id="rId8"/>
    <p:sldId id="327" r:id="rId9"/>
    <p:sldId id="323" r:id="rId10"/>
    <p:sldId id="325" r:id="rId11"/>
    <p:sldId id="332" r:id="rId12"/>
    <p:sldId id="330" r:id="rId13"/>
    <p:sldId id="318" r:id="rId14"/>
    <p:sldId id="321" r:id="rId15"/>
    <p:sldId id="281" r:id="rId16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9664" autoAdjust="0"/>
  </p:normalViewPr>
  <p:slideViewPr>
    <p:cSldViewPr snapToGrid="0">
      <p:cViewPr varScale="1">
        <p:scale>
          <a:sx n="46" d="100"/>
          <a:sy n="46" d="100"/>
        </p:scale>
        <p:origin x="53" y="91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6" Type="http://schemas.openxmlformats.org/officeDocument/2006/relationships/image" Target="../media/image7.wmf"/><Relationship Id="rId5" Type="http://schemas.openxmlformats.org/officeDocument/2006/relationships/image" Target="../media/image6.wmf"/><Relationship Id="rId4" Type="http://schemas.openxmlformats.org/officeDocument/2006/relationships/image" Target="../media/image5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image" Target="../media/image12.wmf"/><Relationship Id="rId1" Type="http://schemas.openxmlformats.org/officeDocument/2006/relationships/image" Target="../media/image11.wmf"/><Relationship Id="rId5" Type="http://schemas.openxmlformats.org/officeDocument/2006/relationships/image" Target="../media/image15.wmf"/><Relationship Id="rId4" Type="http://schemas.openxmlformats.org/officeDocument/2006/relationships/image" Target="../media/image14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8.wmf"/><Relationship Id="rId2" Type="http://schemas.openxmlformats.org/officeDocument/2006/relationships/image" Target="../media/image17.wmf"/><Relationship Id="rId1" Type="http://schemas.openxmlformats.org/officeDocument/2006/relationships/image" Target="../media/image16.wmf"/><Relationship Id="rId5" Type="http://schemas.openxmlformats.org/officeDocument/2006/relationships/image" Target="../media/image20.wmf"/><Relationship Id="rId4" Type="http://schemas.openxmlformats.org/officeDocument/2006/relationships/image" Target="../media/image19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23.wmf"/><Relationship Id="rId2" Type="http://schemas.openxmlformats.org/officeDocument/2006/relationships/image" Target="../media/image22.wmf"/><Relationship Id="rId1" Type="http://schemas.openxmlformats.org/officeDocument/2006/relationships/image" Target="../media/image21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27.wmf"/><Relationship Id="rId2" Type="http://schemas.openxmlformats.org/officeDocument/2006/relationships/image" Target="../media/image26.wmf"/><Relationship Id="rId1" Type="http://schemas.openxmlformats.org/officeDocument/2006/relationships/image" Target="../media/image25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31.wmf"/><Relationship Id="rId2" Type="http://schemas.openxmlformats.org/officeDocument/2006/relationships/image" Target="../media/image30.wmf"/><Relationship Id="rId1" Type="http://schemas.openxmlformats.org/officeDocument/2006/relationships/image" Target="../media/image29.wmf"/><Relationship Id="rId6" Type="http://schemas.openxmlformats.org/officeDocument/2006/relationships/image" Target="../media/image34.wmf"/><Relationship Id="rId5" Type="http://schemas.openxmlformats.org/officeDocument/2006/relationships/image" Target="../media/image33.wmf"/><Relationship Id="rId4" Type="http://schemas.openxmlformats.org/officeDocument/2006/relationships/image" Target="../media/image32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37.wmf"/><Relationship Id="rId2" Type="http://schemas.openxmlformats.org/officeDocument/2006/relationships/image" Target="../media/image36.wmf"/><Relationship Id="rId1" Type="http://schemas.openxmlformats.org/officeDocument/2006/relationships/image" Target="../media/image35.wmf"/><Relationship Id="rId4" Type="http://schemas.openxmlformats.org/officeDocument/2006/relationships/image" Target="../media/image38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4D9F427-E3D5-4FF7-AE5D-46383133D7E0}" type="datetimeFigureOut">
              <a:rPr lang="ru-RU" smtClean="0"/>
              <a:pPr/>
              <a:t>14.08.2024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F95C0A7-5FA1-4BD4-85FD-80B18D64EC6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15382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pPr/>
              <a:t>14.08.2024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1964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pPr/>
              <a:t>14.08.2024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961036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pPr/>
              <a:t>14.08.2024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5798657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>
            <a:extLst>
              <a:ext uri="{FF2B5EF4-FFF2-40B4-BE49-F238E27FC236}">
                <a16:creationId xmlns="" xmlns:a16="http://schemas.microsoft.com/office/drawing/2014/main" id="{A30FFE61-70DA-44E8-80B5-C704ACDD7155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262286" y="845015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294219246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pPr/>
              <a:t>14.08.2024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846566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pPr/>
              <a:t>14.08.2024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933395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pPr/>
              <a:t>14.08.2024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946120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pPr/>
              <a:t>14.08.2024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621869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pPr/>
              <a:t>14.08.2024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768337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pPr/>
              <a:t>14.08.2024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194938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pPr/>
              <a:t>14.08.2024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49506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pPr/>
              <a:t>14.08.2024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02951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8259D0-34A0-4D03-BD3A-50F7F6034403}" type="datetimeFigureOut">
              <a:rPr lang="ru-RU" smtClean="0"/>
              <a:pPr/>
              <a:t>14.08.2024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442872-7659-4856-963F-78491DA69C4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420089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wmf"/><Relationship Id="rId3" Type="http://schemas.openxmlformats.org/officeDocument/2006/relationships/oleObject" Target="../embeddings/oleObject12.bin"/><Relationship Id="rId7" Type="http://schemas.openxmlformats.org/officeDocument/2006/relationships/oleObject" Target="../embeddings/oleObject14.bin"/><Relationship Id="rId12" Type="http://schemas.openxmlformats.org/officeDocument/2006/relationships/image" Target="../media/image20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7.wmf"/><Relationship Id="rId11" Type="http://schemas.openxmlformats.org/officeDocument/2006/relationships/oleObject" Target="../embeddings/oleObject16.bin"/><Relationship Id="rId5" Type="http://schemas.openxmlformats.org/officeDocument/2006/relationships/oleObject" Target="../embeddings/oleObject13.bin"/><Relationship Id="rId10" Type="http://schemas.openxmlformats.org/officeDocument/2006/relationships/image" Target="../media/image19.wmf"/><Relationship Id="rId4" Type="http://schemas.openxmlformats.org/officeDocument/2006/relationships/image" Target="../media/image16.wmf"/><Relationship Id="rId9" Type="http://schemas.openxmlformats.org/officeDocument/2006/relationships/oleObject" Target="../embeddings/oleObject15.bin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9.bin"/><Relationship Id="rId3" Type="http://schemas.openxmlformats.org/officeDocument/2006/relationships/oleObject" Target="../embeddings/oleObject17.bin"/><Relationship Id="rId7" Type="http://schemas.openxmlformats.org/officeDocument/2006/relationships/image" Target="../media/image24.wmf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22.wmf"/><Relationship Id="rId5" Type="http://schemas.openxmlformats.org/officeDocument/2006/relationships/oleObject" Target="../embeddings/oleObject18.bin"/><Relationship Id="rId4" Type="http://schemas.openxmlformats.org/officeDocument/2006/relationships/image" Target="../media/image21.wmf"/><Relationship Id="rId9" Type="http://schemas.openxmlformats.org/officeDocument/2006/relationships/image" Target="../media/image23.wmf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2.bin"/><Relationship Id="rId3" Type="http://schemas.openxmlformats.org/officeDocument/2006/relationships/oleObject" Target="../embeddings/oleObject20.bin"/><Relationship Id="rId7" Type="http://schemas.openxmlformats.org/officeDocument/2006/relationships/image" Target="../media/image28.wmf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26.wmf"/><Relationship Id="rId5" Type="http://schemas.openxmlformats.org/officeDocument/2006/relationships/oleObject" Target="../embeddings/oleObject21.bin"/><Relationship Id="rId4" Type="http://schemas.openxmlformats.org/officeDocument/2006/relationships/image" Target="../media/image25.wmf"/><Relationship Id="rId9" Type="http://schemas.openxmlformats.org/officeDocument/2006/relationships/image" Target="../media/image27.wmf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31.wmf"/><Relationship Id="rId13" Type="http://schemas.openxmlformats.org/officeDocument/2006/relationships/oleObject" Target="../embeddings/oleObject28.bin"/><Relationship Id="rId3" Type="http://schemas.openxmlformats.org/officeDocument/2006/relationships/oleObject" Target="../embeddings/oleObject23.bin"/><Relationship Id="rId7" Type="http://schemas.openxmlformats.org/officeDocument/2006/relationships/oleObject" Target="../embeddings/oleObject25.bin"/><Relationship Id="rId12" Type="http://schemas.openxmlformats.org/officeDocument/2006/relationships/image" Target="../media/image33.wmf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30.wmf"/><Relationship Id="rId11" Type="http://schemas.openxmlformats.org/officeDocument/2006/relationships/oleObject" Target="../embeddings/oleObject27.bin"/><Relationship Id="rId5" Type="http://schemas.openxmlformats.org/officeDocument/2006/relationships/oleObject" Target="../embeddings/oleObject24.bin"/><Relationship Id="rId10" Type="http://schemas.openxmlformats.org/officeDocument/2006/relationships/image" Target="../media/image32.wmf"/><Relationship Id="rId4" Type="http://schemas.openxmlformats.org/officeDocument/2006/relationships/image" Target="../media/image29.wmf"/><Relationship Id="rId9" Type="http://schemas.openxmlformats.org/officeDocument/2006/relationships/oleObject" Target="../embeddings/oleObject26.bin"/><Relationship Id="rId14" Type="http://schemas.openxmlformats.org/officeDocument/2006/relationships/image" Target="../media/image34.wmf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37.wmf"/><Relationship Id="rId3" Type="http://schemas.openxmlformats.org/officeDocument/2006/relationships/oleObject" Target="../embeddings/oleObject29.bin"/><Relationship Id="rId7" Type="http://schemas.openxmlformats.org/officeDocument/2006/relationships/oleObject" Target="../embeddings/oleObject31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36.wmf"/><Relationship Id="rId5" Type="http://schemas.openxmlformats.org/officeDocument/2006/relationships/oleObject" Target="../embeddings/oleObject30.bin"/><Relationship Id="rId10" Type="http://schemas.openxmlformats.org/officeDocument/2006/relationships/image" Target="../media/image38.wmf"/><Relationship Id="rId4" Type="http://schemas.openxmlformats.org/officeDocument/2006/relationships/image" Target="../media/image35.wmf"/><Relationship Id="rId9" Type="http://schemas.openxmlformats.org/officeDocument/2006/relationships/oleObject" Target="../embeddings/oleObject32.bin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13" Type="http://schemas.openxmlformats.org/officeDocument/2006/relationships/oleObject" Target="../embeddings/oleObject6.bin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12" Type="http://schemas.openxmlformats.org/officeDocument/2006/relationships/image" Target="../media/image6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11" Type="http://schemas.openxmlformats.org/officeDocument/2006/relationships/oleObject" Target="../embeddings/oleObject5.bin"/><Relationship Id="rId5" Type="http://schemas.openxmlformats.org/officeDocument/2006/relationships/oleObject" Target="../embeddings/oleObject2.bin"/><Relationship Id="rId10" Type="http://schemas.openxmlformats.org/officeDocument/2006/relationships/image" Target="../media/image5.wmf"/><Relationship Id="rId4" Type="http://schemas.openxmlformats.org/officeDocument/2006/relationships/image" Target="../media/image2.wmf"/><Relationship Id="rId9" Type="http://schemas.openxmlformats.org/officeDocument/2006/relationships/oleObject" Target="../embeddings/oleObject4.bin"/><Relationship Id="rId14" Type="http://schemas.openxmlformats.org/officeDocument/2006/relationships/image" Target="../media/image7.w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wmf"/><Relationship Id="rId3" Type="http://schemas.openxmlformats.org/officeDocument/2006/relationships/oleObject" Target="../embeddings/oleObject7.bin"/><Relationship Id="rId7" Type="http://schemas.openxmlformats.org/officeDocument/2006/relationships/oleObject" Target="../embeddings/oleObject9.bin"/><Relationship Id="rId12" Type="http://schemas.openxmlformats.org/officeDocument/2006/relationships/image" Target="../media/image15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2.wmf"/><Relationship Id="rId11" Type="http://schemas.openxmlformats.org/officeDocument/2006/relationships/oleObject" Target="../embeddings/oleObject11.bin"/><Relationship Id="rId5" Type="http://schemas.openxmlformats.org/officeDocument/2006/relationships/oleObject" Target="../embeddings/oleObject8.bin"/><Relationship Id="rId10" Type="http://schemas.openxmlformats.org/officeDocument/2006/relationships/image" Target="../media/image14.wmf"/><Relationship Id="rId4" Type="http://schemas.openxmlformats.org/officeDocument/2006/relationships/image" Target="../media/image11.wmf"/><Relationship Id="rId9" Type="http://schemas.openxmlformats.org/officeDocument/2006/relationships/oleObject" Target="../embeddings/oleObject10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52697" y="2559099"/>
            <a:ext cx="290105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 err="1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Пәні</a:t>
            </a:r>
            <a:r>
              <a:rPr lang="ru-RU" sz="3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</a:t>
            </a:r>
            <a:endParaRPr lang="ru-RU" sz="3600" dirty="0">
              <a:solidFill>
                <a:srgbClr val="002060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952697" y="3470256"/>
            <a:ext cx="290105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 err="1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Сынып</a:t>
            </a:r>
            <a:r>
              <a:rPr lang="ru-RU" sz="3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 </a:t>
            </a:r>
            <a:endParaRPr lang="ru-RU" sz="3600" dirty="0">
              <a:solidFill>
                <a:srgbClr val="002060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952697" y="4381413"/>
            <a:ext cx="290105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 err="1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Тоқсан</a:t>
            </a:r>
            <a:r>
              <a:rPr lang="ru-RU" sz="3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</a:t>
            </a:r>
            <a:endParaRPr lang="ru-RU" sz="3600" dirty="0">
              <a:solidFill>
                <a:srgbClr val="002060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952697" y="5292570"/>
            <a:ext cx="677815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3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Ұстаздың</a:t>
            </a:r>
            <a:r>
              <a:rPr lang="ru-RU" sz="3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3600" b="1" dirty="0" err="1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аты-жөні</a:t>
            </a:r>
            <a:r>
              <a:rPr lang="ru-RU" sz="3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</a:t>
            </a:r>
            <a:endParaRPr lang="ru-RU" sz="3600" dirty="0">
              <a:solidFill>
                <a:srgbClr val="002060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5988383" y="2538188"/>
            <a:ext cx="290105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Алгебра</a:t>
            </a:r>
            <a:endParaRPr lang="ru-RU" sz="3600" dirty="0">
              <a:solidFill>
                <a:srgbClr val="002060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5988383" y="3449345"/>
            <a:ext cx="290105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8</a:t>
            </a:r>
            <a:endParaRPr lang="ru-RU" sz="3600" dirty="0">
              <a:solidFill>
                <a:srgbClr val="002060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5988383" y="4360502"/>
            <a:ext cx="290105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</a:t>
            </a:r>
            <a:endParaRPr lang="ru-RU" sz="36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816842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0290" name="Object 5"/>
          <p:cNvGraphicFramePr>
            <a:graphicFrameLocks noChangeAspect="1"/>
          </p:cNvGraphicFramePr>
          <p:nvPr/>
        </p:nvGraphicFramePr>
        <p:xfrm>
          <a:off x="431371" y="1772816"/>
          <a:ext cx="2118784" cy="13446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9879" name="Equation" r:id="rId3" imgW="495085" imgH="418918" progId="">
                  <p:embed/>
                </p:oleObj>
              </mc:Choice>
              <mc:Fallback>
                <p:oleObj name="Equation" r:id="rId3" imgW="495085" imgH="418918" progId="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1371" y="1772816"/>
                        <a:ext cx="2118784" cy="1344612"/>
                      </a:xfrm>
                      <a:prstGeom prst="rect">
                        <a:avLst/>
                      </a:prstGeom>
                      <a:gradFill rotWithShape="1">
                        <a:gsLst>
                          <a:gs pos="0">
                            <a:srgbClr val="FFFF66"/>
                          </a:gs>
                          <a:gs pos="50000">
                            <a:srgbClr val="FFFFFF"/>
                          </a:gs>
                          <a:gs pos="100000">
                            <a:srgbClr val="FFFF66"/>
                          </a:gs>
                        </a:gsLst>
                        <a:lin ang="5400000" scaled="1"/>
                      </a:gradFill>
                      <a:ln w="38100">
                        <a:solidFill>
                          <a:srgbClr val="000080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0291" name="Object 6"/>
          <p:cNvGraphicFramePr>
            <a:graphicFrameLocks noChangeAspect="1"/>
          </p:cNvGraphicFramePr>
          <p:nvPr/>
        </p:nvGraphicFramePr>
        <p:xfrm>
          <a:off x="2255574" y="2852937"/>
          <a:ext cx="3072341" cy="234170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9880" name="Equation" r:id="rId5" imgW="596900" imgH="609600" progId="">
                  <p:embed/>
                </p:oleObj>
              </mc:Choice>
              <mc:Fallback>
                <p:oleObj name="Equation" r:id="rId5" imgW="596900" imgH="609600" progId="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55574" y="2852937"/>
                        <a:ext cx="3072341" cy="2341707"/>
                      </a:xfrm>
                      <a:prstGeom prst="rect">
                        <a:avLst/>
                      </a:prstGeom>
                      <a:gradFill rotWithShape="1">
                        <a:gsLst>
                          <a:gs pos="0">
                            <a:srgbClr val="FFFF66"/>
                          </a:gs>
                          <a:gs pos="50000">
                            <a:srgbClr val="FFFFFF"/>
                          </a:gs>
                          <a:gs pos="100000">
                            <a:srgbClr val="FFFF66"/>
                          </a:gs>
                        </a:gsLst>
                        <a:lin ang="5400000" scaled="1"/>
                      </a:gradFill>
                      <a:ln w="38100">
                        <a:solidFill>
                          <a:srgbClr val="000080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0292" name="Object 7"/>
          <p:cNvGraphicFramePr>
            <a:graphicFrameLocks noChangeAspect="1"/>
          </p:cNvGraphicFramePr>
          <p:nvPr/>
        </p:nvGraphicFramePr>
        <p:xfrm>
          <a:off x="5039883" y="4797152"/>
          <a:ext cx="2781300" cy="1009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9881" name="Equation" r:id="rId7" imgW="571252" imgH="279279" progId="">
                  <p:embed/>
                </p:oleObj>
              </mc:Choice>
              <mc:Fallback>
                <p:oleObj name="Equation" r:id="rId7" imgW="571252" imgH="279279" progId="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39883" y="4797152"/>
                        <a:ext cx="2781300" cy="1009650"/>
                      </a:xfrm>
                      <a:prstGeom prst="rect">
                        <a:avLst/>
                      </a:prstGeom>
                      <a:gradFill rotWithShape="1">
                        <a:gsLst>
                          <a:gs pos="0">
                            <a:srgbClr val="66CCFF"/>
                          </a:gs>
                          <a:gs pos="50000">
                            <a:schemeClr val="bg1"/>
                          </a:gs>
                          <a:gs pos="100000">
                            <a:srgbClr val="66CCFF"/>
                          </a:gs>
                        </a:gsLst>
                        <a:lin ang="5400000" scaled="1"/>
                      </a:gradFill>
                      <a:ln w="38100">
                        <a:solidFill>
                          <a:srgbClr val="000080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0293" name="Object 8"/>
          <p:cNvGraphicFramePr>
            <a:graphicFrameLocks noChangeAspect="1"/>
          </p:cNvGraphicFramePr>
          <p:nvPr/>
        </p:nvGraphicFramePr>
        <p:xfrm>
          <a:off x="5999990" y="3501009"/>
          <a:ext cx="2114551" cy="676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9882" name="Equation" r:id="rId9" imgW="444307" imgH="190417" progId="">
                  <p:embed/>
                </p:oleObj>
              </mc:Choice>
              <mc:Fallback>
                <p:oleObj name="Equation" r:id="rId9" imgW="444307" imgH="190417" progId="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99990" y="3501009"/>
                        <a:ext cx="2114551" cy="676275"/>
                      </a:xfrm>
                      <a:prstGeom prst="rect">
                        <a:avLst/>
                      </a:prstGeom>
                      <a:gradFill rotWithShape="1">
                        <a:gsLst>
                          <a:gs pos="0">
                            <a:srgbClr val="66CCFF"/>
                          </a:gs>
                          <a:gs pos="50000">
                            <a:schemeClr val="bg1"/>
                          </a:gs>
                          <a:gs pos="100000">
                            <a:srgbClr val="66CCFF"/>
                          </a:gs>
                        </a:gsLst>
                        <a:lin ang="5400000" scaled="1"/>
                      </a:gradFill>
                      <a:ln w="38100">
                        <a:solidFill>
                          <a:srgbClr val="000080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0306" name="Object 56"/>
          <p:cNvGraphicFramePr>
            <a:graphicFrameLocks noChangeAspect="1"/>
          </p:cNvGraphicFramePr>
          <p:nvPr/>
        </p:nvGraphicFramePr>
        <p:xfrm>
          <a:off x="335360" y="4653137"/>
          <a:ext cx="2112235" cy="186551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9883" name="Формула" r:id="rId11" imgW="355446" imgH="418918" progId="Equation.3">
                  <p:embed/>
                </p:oleObj>
              </mc:Choice>
              <mc:Fallback>
                <p:oleObj name="Формула" r:id="rId11" imgW="355446" imgH="418918" progId="Equation.3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360" y="4653137"/>
                        <a:ext cx="2112235" cy="1865519"/>
                      </a:xfrm>
                      <a:prstGeom prst="rect">
                        <a:avLst/>
                      </a:prstGeom>
                      <a:gradFill rotWithShape="1">
                        <a:gsLst>
                          <a:gs pos="0">
                            <a:srgbClr val="FFFF66"/>
                          </a:gs>
                          <a:gs pos="50000">
                            <a:srgbClr val="FFFFFF"/>
                          </a:gs>
                          <a:gs pos="100000">
                            <a:srgbClr val="FFFF66"/>
                          </a:gs>
                        </a:gsLst>
                        <a:lin ang="5400000" scaled="1"/>
                      </a:gradFill>
                      <a:ln w="38100">
                        <a:solidFill>
                          <a:srgbClr val="000080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288032" y="332657"/>
            <a:ext cx="11472597" cy="649188"/>
          </a:xfrm>
          <a:prstGeom prst="roundRect">
            <a:avLst>
              <a:gd name="adj" fmla="val 50000"/>
            </a:avLst>
          </a:prstGeom>
          <a:ln w="38100">
            <a:solidFill>
              <a:srgbClr val="0000FF"/>
            </a:solidFill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2400" b="1" dirty="0" err="1" smtClean="0">
                <a:solidFill>
                  <a:srgbClr val="002060"/>
                </a:solidFill>
                <a:latin typeface="Georgia" pitchFamily="18" charset="0"/>
              </a:rPr>
              <a:t>Ықшамдаңыз:</a:t>
            </a:r>
            <a:endParaRPr lang="ru-RU" sz="2400" b="1" dirty="0" smtClean="0">
              <a:solidFill>
                <a:srgbClr val="002060"/>
              </a:solidFill>
              <a:latin typeface="Georg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185471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61926" y="171451"/>
            <a:ext cx="12030074" cy="1285874"/>
          </a:xfrm>
        </p:spPr>
        <p:txBody>
          <a:bodyPr>
            <a:noAutofit/>
          </a:bodyPr>
          <a:lstStyle/>
          <a:p>
            <a:r>
              <a:rPr lang="en-US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/>
            </a:r>
            <a:br>
              <a:rPr lang="en-US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lang="en-US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/>
            </a:r>
            <a:br>
              <a:rPr lang="en-US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lang="en-US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/>
            </a:r>
            <a:br>
              <a:rPr lang="en-US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lang="kk-KZ" sz="36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br>
              <a:rPr lang="kk-KZ" sz="36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lang="kk-KZ" sz="36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/>
            </a:r>
            <a:br>
              <a:rPr lang="kk-KZ" sz="36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lang="kk-KZ" sz="36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/>
            </a:r>
            <a:br>
              <a:rPr lang="kk-KZ" sz="36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lang="kk-KZ" sz="36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/>
            </a:r>
            <a:br>
              <a:rPr lang="kk-KZ" sz="36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lang="ru-RU" sz="3600" dirty="0" smtClean="0"/>
              <a:t/>
            </a:r>
            <a:br>
              <a:rPr lang="ru-RU" sz="3600" dirty="0" smtClean="0"/>
            </a:br>
            <a:r>
              <a:rPr lang="kk-KZ" sz="3600" dirty="0" smtClean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ru-RU" sz="3600" dirty="0" smtClean="0"/>
              <a:t/>
            </a:r>
            <a:br>
              <a:rPr lang="ru-RU" sz="3600" dirty="0" smtClean="0"/>
            </a:br>
            <a:r>
              <a:rPr lang="kk-KZ" sz="36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Тапсырма №</a:t>
            </a:r>
            <a:r>
              <a:rPr lang="en-US" sz="36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</a:t>
            </a:r>
            <a:r>
              <a:rPr lang="kk-KZ" sz="36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</a:t>
            </a:r>
            <a:r>
              <a:rPr lang="ru-RU" sz="3600" b="1" dirty="0" err="1" smtClean="0">
                <a:latin typeface="Times New Roman" pitchFamily="18" charset="0"/>
                <a:cs typeface="Times New Roman" pitchFamily="18" charset="0"/>
              </a:rPr>
              <a:t>Есепте</a:t>
            </a:r>
            <a:r>
              <a:rPr lang="kk-KZ" sz="3600" b="1" dirty="0" smtClean="0">
                <a:latin typeface="Times New Roman" pitchFamily="18" charset="0"/>
                <a:cs typeface="Times New Roman" pitchFamily="18" charset="0"/>
              </a:rPr>
              <a:t>ңіз.</a:t>
            </a:r>
            <a:r>
              <a:rPr lang="ru-RU" sz="3600" dirty="0" smtClean="0"/>
              <a:t/>
            </a:r>
            <a:br>
              <a:rPr lang="ru-RU" sz="3600" dirty="0" smtClean="0"/>
            </a:br>
            <a:r>
              <a:rPr lang="kk-KZ" sz="36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                 </a:t>
            </a:r>
            <a:endParaRPr lang="ru-RU" sz="3200" b="1" dirty="0">
              <a:solidFill>
                <a:srgbClr val="002060"/>
              </a:solidFill>
              <a:latin typeface="Times New Roman" pitchFamily="18" charset="0"/>
              <a:ea typeface="Tahoma" panose="020B0604030504040204" pitchFamily="34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52451" y="1171575"/>
            <a:ext cx="10029824" cy="5000625"/>
          </a:xfrm>
        </p:spPr>
        <p:txBody>
          <a:bodyPr>
            <a:normAutofit/>
          </a:bodyPr>
          <a:lstStyle/>
          <a:p>
            <a:pPr algn="l"/>
            <a:r>
              <a:rPr lang="kk-KZ" sz="6000" dirty="0" smtClean="0"/>
              <a:t>1.       </a:t>
            </a:r>
            <a:endParaRPr lang="en-US" sz="6000" dirty="0" smtClean="0"/>
          </a:p>
          <a:p>
            <a:pPr algn="l"/>
            <a:r>
              <a:rPr lang="kk-KZ" sz="6000" dirty="0" smtClean="0"/>
              <a:t>2.  </a:t>
            </a:r>
            <a:endParaRPr lang="en-US" sz="6000" dirty="0" smtClean="0"/>
          </a:p>
          <a:p>
            <a:pPr algn="l"/>
            <a:r>
              <a:rPr lang="kk-KZ" sz="3600" b="1" dirty="0" smtClean="0">
                <a:latin typeface="Times New Roman" pitchFamily="18" charset="0"/>
                <a:cs typeface="Times New Roman" pitchFamily="18" charset="0"/>
              </a:rPr>
              <a:t>Шешуі: </a:t>
            </a:r>
          </a:p>
          <a:p>
            <a:pPr algn="l"/>
            <a:r>
              <a:rPr lang="kk-KZ" sz="6000" dirty="0" smtClean="0"/>
              <a:t>1.    </a:t>
            </a:r>
            <a:endParaRPr lang="ru-RU" sz="6000" dirty="0" smtClean="0"/>
          </a:p>
          <a:p>
            <a:pPr algn="l"/>
            <a:r>
              <a:rPr lang="kk-KZ" sz="6000" dirty="0" smtClean="0"/>
              <a:t>2. </a:t>
            </a:r>
            <a:endParaRPr lang="en-US" sz="6000" dirty="0" smtClean="0"/>
          </a:p>
          <a:p>
            <a:pPr algn="l"/>
            <a:endParaRPr lang="en-US" sz="6000" b="1" dirty="0" smtClean="0">
              <a:solidFill>
                <a:srgbClr val="002060"/>
              </a:solidFill>
              <a:latin typeface="Times New Roman" pitchFamily="18" charset="0"/>
              <a:ea typeface="Tahoma" panose="020B0604030504040204" pitchFamily="34" charset="0"/>
              <a:cs typeface="Times New Roman" pitchFamily="18" charset="0"/>
            </a:endParaRPr>
          </a:p>
        </p:txBody>
      </p:sp>
      <p:sp>
        <p:nvSpPr>
          <p:cNvPr id="111619" name="Rectangle 3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59751" name="Rectangle 7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64519" name="Object 7"/>
          <p:cNvGraphicFramePr>
            <a:graphicFrameLocks noChangeAspect="1"/>
          </p:cNvGraphicFramePr>
          <p:nvPr/>
        </p:nvGraphicFramePr>
        <p:xfrm>
          <a:off x="1438274" y="1352551"/>
          <a:ext cx="2946398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8069" name="Уравнение" r:id="rId3" imgW="1104900" imgH="203200" progId="Equation.3">
                  <p:embed/>
                </p:oleObj>
              </mc:Choice>
              <mc:Fallback>
                <p:oleObj name="Уравнение" r:id="rId3" imgW="1104900" imgH="20320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38274" y="1352551"/>
                        <a:ext cx="2946398" cy="533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4520" name="Object 8"/>
          <p:cNvGraphicFramePr>
            <a:graphicFrameLocks noChangeAspect="1"/>
          </p:cNvGraphicFramePr>
          <p:nvPr/>
        </p:nvGraphicFramePr>
        <p:xfrm>
          <a:off x="1323975" y="2287537"/>
          <a:ext cx="2971800" cy="50328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8070" name="Уравнение" r:id="rId5" imgW="1180588" imgH="203112" progId="Equation.3">
                  <p:embed/>
                </p:oleObj>
              </mc:Choice>
              <mc:Fallback>
                <p:oleObj name="Уравнение" r:id="rId5" imgW="1180588" imgH="203112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23975" y="2287537"/>
                        <a:ext cx="2971800" cy="503289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3" name="Picture 12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1295400" y="3781426"/>
            <a:ext cx="8534400" cy="10108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64521" name="Object 9"/>
          <p:cNvGraphicFramePr>
            <a:graphicFrameLocks noChangeAspect="1"/>
          </p:cNvGraphicFramePr>
          <p:nvPr/>
        </p:nvGraphicFramePr>
        <p:xfrm>
          <a:off x="1343025" y="4791075"/>
          <a:ext cx="9156700" cy="466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8071" name="Уравнение" r:id="rId8" imgW="3924300" imgH="203200" progId="Equation.3">
                  <p:embed/>
                </p:oleObj>
              </mc:Choice>
              <mc:Fallback>
                <p:oleObj name="Уравнение" r:id="rId8" imgW="3924300" imgH="20320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43025" y="4791075"/>
                        <a:ext cx="9156700" cy="4667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427148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61926" y="171451"/>
            <a:ext cx="12030074" cy="1285874"/>
          </a:xfrm>
        </p:spPr>
        <p:txBody>
          <a:bodyPr>
            <a:noAutofit/>
          </a:bodyPr>
          <a:lstStyle/>
          <a:p>
            <a:r>
              <a:rPr lang="en-US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/>
            </a:r>
            <a:br>
              <a:rPr lang="en-US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lang="en-US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/>
            </a:r>
            <a:br>
              <a:rPr lang="en-US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lang="en-US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/>
            </a:r>
            <a:br>
              <a:rPr lang="en-US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lang="kk-KZ" sz="36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br>
              <a:rPr lang="kk-KZ" sz="36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lang="kk-KZ" sz="36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/>
            </a:r>
            <a:br>
              <a:rPr lang="kk-KZ" sz="36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lang="kk-KZ" sz="36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/>
            </a:r>
            <a:br>
              <a:rPr lang="kk-KZ" sz="36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lang="kk-KZ" sz="36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/>
            </a:r>
            <a:br>
              <a:rPr lang="kk-KZ" sz="36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lang="ru-RU" sz="3600" dirty="0" smtClean="0"/>
              <a:t/>
            </a:r>
            <a:br>
              <a:rPr lang="ru-RU" sz="3600" dirty="0" smtClean="0"/>
            </a:br>
            <a:r>
              <a:rPr lang="ru-RU" sz="3600" dirty="0" smtClean="0"/>
              <a:t/>
            </a:r>
            <a:br>
              <a:rPr lang="ru-RU" sz="3600" dirty="0" smtClean="0"/>
            </a:br>
            <a:r>
              <a:rPr lang="kk-KZ" sz="36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Тапсырма №</a:t>
            </a:r>
            <a:r>
              <a:rPr lang="en-US" sz="36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</a:t>
            </a:r>
            <a:r>
              <a:rPr lang="kk-KZ" sz="36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</a:t>
            </a:r>
            <a:r>
              <a:rPr lang="kk-KZ" sz="3600" b="1" dirty="0" smtClean="0">
                <a:latin typeface="Times New Roman" pitchFamily="18" charset="0"/>
                <a:cs typeface="Times New Roman" pitchFamily="18" charset="0"/>
              </a:rPr>
              <a:t>Есептеңіз</a:t>
            </a:r>
            <a:r>
              <a:rPr lang="kk-KZ" sz="2800" b="1" dirty="0" smtClean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ru-RU" sz="3600" dirty="0" smtClean="0"/>
              <a:t/>
            </a:r>
            <a:br>
              <a:rPr lang="ru-RU" sz="3600" dirty="0" smtClean="0"/>
            </a:br>
            <a:r>
              <a:rPr lang="kk-KZ" sz="36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                 </a:t>
            </a:r>
            <a:endParaRPr lang="ru-RU" sz="3200" b="1" dirty="0">
              <a:solidFill>
                <a:srgbClr val="002060"/>
              </a:solidFill>
              <a:latin typeface="Times New Roman" pitchFamily="18" charset="0"/>
              <a:ea typeface="Tahoma" panose="020B0604030504040204" pitchFamily="34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52450" y="1009403"/>
            <a:ext cx="10835985" cy="5162797"/>
          </a:xfrm>
        </p:spPr>
        <p:txBody>
          <a:bodyPr>
            <a:normAutofit/>
          </a:bodyPr>
          <a:lstStyle/>
          <a:p>
            <a:pPr algn="l"/>
            <a:r>
              <a:rPr lang="kk-KZ" sz="6000" dirty="0" smtClean="0"/>
              <a:t>1.       </a:t>
            </a:r>
            <a:endParaRPr lang="en-US" sz="6000" dirty="0" smtClean="0"/>
          </a:p>
          <a:p>
            <a:pPr algn="l"/>
            <a:r>
              <a:rPr lang="kk-KZ" sz="6000" dirty="0" smtClean="0"/>
              <a:t>2.  </a:t>
            </a:r>
            <a:endParaRPr lang="en-US" sz="6000" dirty="0" smtClean="0"/>
          </a:p>
          <a:p>
            <a:pPr algn="l"/>
            <a:r>
              <a:rPr lang="kk-KZ" sz="3600" b="1" dirty="0" smtClean="0">
                <a:latin typeface="Times New Roman" pitchFamily="18" charset="0"/>
                <a:cs typeface="Times New Roman" pitchFamily="18" charset="0"/>
              </a:rPr>
              <a:t>Шешуі: </a:t>
            </a:r>
          </a:p>
          <a:p>
            <a:pPr algn="l"/>
            <a:r>
              <a:rPr lang="kk-KZ" sz="6000" dirty="0" smtClean="0"/>
              <a:t>1.    </a:t>
            </a:r>
            <a:endParaRPr lang="ru-RU" sz="6000" dirty="0" smtClean="0"/>
          </a:p>
          <a:p>
            <a:pPr algn="l"/>
            <a:r>
              <a:rPr lang="kk-KZ" sz="6000" dirty="0" smtClean="0"/>
              <a:t>2. </a:t>
            </a:r>
            <a:endParaRPr lang="en-US" sz="6000" dirty="0" smtClean="0"/>
          </a:p>
          <a:p>
            <a:pPr algn="l"/>
            <a:endParaRPr lang="en-US" sz="6000" b="1" dirty="0" smtClean="0">
              <a:solidFill>
                <a:srgbClr val="002060"/>
              </a:solidFill>
              <a:latin typeface="Times New Roman" pitchFamily="18" charset="0"/>
              <a:ea typeface="Tahoma" panose="020B0604030504040204" pitchFamily="34" charset="0"/>
              <a:cs typeface="Times New Roman" pitchFamily="18" charset="0"/>
            </a:endParaRPr>
          </a:p>
        </p:txBody>
      </p:sp>
      <p:sp>
        <p:nvSpPr>
          <p:cNvPr id="111619" name="Rectangle 3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59751" name="Rectangle 7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65543" name="Object 7"/>
          <p:cNvGraphicFramePr>
            <a:graphicFrameLocks noChangeAspect="1"/>
          </p:cNvGraphicFramePr>
          <p:nvPr/>
        </p:nvGraphicFramePr>
        <p:xfrm>
          <a:off x="1314450" y="1185906"/>
          <a:ext cx="1333500" cy="70956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973" name="Уравнение" r:id="rId3" imgW="774364" imgH="418918" progId="Equation.3">
                  <p:embed/>
                </p:oleObj>
              </mc:Choice>
              <mc:Fallback>
                <p:oleObj name="Уравнение" r:id="rId3" imgW="774364" imgH="418918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14450" y="1185906"/>
                        <a:ext cx="1333500" cy="709569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5544" name="Object 8"/>
          <p:cNvGraphicFramePr>
            <a:graphicFrameLocks noChangeAspect="1"/>
          </p:cNvGraphicFramePr>
          <p:nvPr/>
        </p:nvGraphicFramePr>
        <p:xfrm>
          <a:off x="1304925" y="2276475"/>
          <a:ext cx="1371600" cy="600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974" name="Уравнение" r:id="rId5" imgW="952087" imgH="418918" progId="Equation.3">
                  <p:embed/>
                </p:oleObj>
              </mc:Choice>
              <mc:Fallback>
                <p:oleObj name="Уравнение" r:id="rId5" imgW="952087" imgH="418918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04925" y="2276475"/>
                        <a:ext cx="1371600" cy="6000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3" name="Picture 5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1200149" y="3562350"/>
            <a:ext cx="8218937" cy="12782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65545" name="Object 9"/>
          <p:cNvGraphicFramePr>
            <a:graphicFrameLocks noChangeAspect="1"/>
          </p:cNvGraphicFramePr>
          <p:nvPr/>
        </p:nvGraphicFramePr>
        <p:xfrm>
          <a:off x="1438274" y="4981575"/>
          <a:ext cx="7762875" cy="1266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975" name="Уравнение" r:id="rId8" imgW="2882900" imgH="889000" progId="Equation.3">
                  <p:embed/>
                </p:oleObj>
              </mc:Choice>
              <mc:Fallback>
                <p:oleObj name="Уравнение" r:id="rId8" imgW="2882900" imgH="88900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38274" y="4981575"/>
                        <a:ext cx="7762875" cy="12668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427148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61926" y="171451"/>
            <a:ext cx="12030074" cy="1285874"/>
          </a:xfrm>
        </p:spPr>
        <p:txBody>
          <a:bodyPr>
            <a:noAutofit/>
          </a:bodyPr>
          <a:lstStyle/>
          <a:p>
            <a:r>
              <a:rPr lang="en-US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/>
            </a:r>
            <a:br>
              <a:rPr lang="en-US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lang="en-US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/>
            </a:r>
            <a:br>
              <a:rPr lang="en-US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lang="en-US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/>
            </a:r>
            <a:br>
              <a:rPr lang="en-US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lang="kk-KZ" sz="36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br>
              <a:rPr lang="kk-KZ" sz="36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lang="kk-KZ" sz="36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/>
            </a:r>
            <a:br>
              <a:rPr lang="kk-KZ" sz="36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lang="kk-KZ" sz="36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/>
            </a:r>
            <a:br>
              <a:rPr lang="kk-KZ" sz="36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lang="kk-KZ" sz="36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/>
            </a:r>
            <a:br>
              <a:rPr lang="kk-KZ" sz="36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lang="ru-RU" sz="3600" dirty="0" smtClean="0"/>
              <a:t/>
            </a:r>
            <a:br>
              <a:rPr lang="ru-RU" sz="3600" dirty="0" smtClean="0"/>
            </a:br>
            <a:r>
              <a:rPr lang="kk-KZ" sz="3600" dirty="0" smtClean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ru-RU" sz="3600" dirty="0" smtClean="0"/>
              <a:t/>
            </a:r>
            <a:br>
              <a:rPr lang="ru-RU" sz="3600" dirty="0" smtClean="0"/>
            </a:br>
            <a:r>
              <a:rPr lang="kk-KZ" sz="36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Тапсырма №</a:t>
            </a:r>
            <a:r>
              <a:rPr lang="en-US" sz="36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3</a:t>
            </a:r>
            <a:r>
              <a:rPr lang="kk-KZ" sz="36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</a:t>
            </a:r>
            <a:r>
              <a:rPr lang="kk-KZ" sz="3600" b="1" dirty="0" smtClean="0">
                <a:latin typeface="Times New Roman" pitchFamily="18" charset="0"/>
                <a:cs typeface="Times New Roman" pitchFamily="18" charset="0"/>
              </a:rPr>
              <a:t>Өрнектердің мәндерін салыстырыңыз. </a:t>
            </a:r>
            <a:r>
              <a:rPr lang="ru-RU" sz="3600" dirty="0" smtClean="0"/>
              <a:t/>
            </a:r>
            <a:br>
              <a:rPr lang="ru-RU" sz="3600" dirty="0" smtClean="0"/>
            </a:br>
            <a:r>
              <a:rPr lang="kk-KZ" sz="36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                 </a:t>
            </a:r>
            <a:endParaRPr lang="ru-RU" sz="3200" b="1" dirty="0">
              <a:solidFill>
                <a:srgbClr val="002060"/>
              </a:solidFill>
              <a:latin typeface="Times New Roman" pitchFamily="18" charset="0"/>
              <a:ea typeface="Tahoma" panose="020B0604030504040204" pitchFamily="34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52451" y="1171575"/>
            <a:ext cx="10029824" cy="5000625"/>
          </a:xfrm>
        </p:spPr>
        <p:txBody>
          <a:bodyPr>
            <a:normAutofit/>
          </a:bodyPr>
          <a:lstStyle/>
          <a:p>
            <a:pPr algn="l"/>
            <a:r>
              <a:rPr lang="kk-KZ" sz="6000" dirty="0" smtClean="0"/>
              <a:t>                    </a:t>
            </a:r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және  </a:t>
            </a:r>
            <a:r>
              <a:rPr lang="kk-KZ" sz="6000" dirty="0" smtClean="0"/>
              <a:t>     </a:t>
            </a:r>
            <a:endParaRPr lang="en-US" sz="6000" dirty="0" smtClean="0"/>
          </a:p>
          <a:p>
            <a:pPr algn="l"/>
            <a:r>
              <a:rPr lang="kk-KZ" sz="6000" dirty="0" smtClean="0"/>
              <a:t>  </a:t>
            </a:r>
            <a:r>
              <a:rPr lang="kk-KZ" sz="3600" b="1" dirty="0" smtClean="0">
                <a:latin typeface="Times New Roman" pitchFamily="18" charset="0"/>
                <a:cs typeface="Times New Roman" pitchFamily="18" charset="0"/>
              </a:rPr>
              <a:t>Шешуі: </a:t>
            </a:r>
            <a:r>
              <a:rPr lang="kk-KZ" sz="6000" dirty="0" smtClean="0"/>
              <a:t>  </a:t>
            </a:r>
            <a:endParaRPr lang="ru-RU" sz="6000" dirty="0" smtClean="0"/>
          </a:p>
          <a:p>
            <a:pPr algn="l"/>
            <a:endParaRPr lang="kk-KZ" sz="6000" dirty="0" smtClean="0"/>
          </a:p>
          <a:p>
            <a:pPr algn="l"/>
            <a:r>
              <a:rPr lang="kk-KZ" sz="6000" dirty="0" smtClean="0"/>
              <a:t> </a:t>
            </a:r>
            <a:endParaRPr lang="en-US" sz="6000" dirty="0" smtClean="0"/>
          </a:p>
          <a:p>
            <a:pPr algn="l"/>
            <a:endParaRPr lang="en-US" sz="6000" b="1" dirty="0" smtClean="0">
              <a:solidFill>
                <a:srgbClr val="002060"/>
              </a:solidFill>
              <a:latin typeface="Times New Roman" pitchFamily="18" charset="0"/>
              <a:ea typeface="Tahoma" panose="020B0604030504040204" pitchFamily="34" charset="0"/>
              <a:cs typeface="Times New Roman" pitchFamily="18" charset="0"/>
            </a:endParaRPr>
          </a:p>
        </p:txBody>
      </p:sp>
      <p:sp>
        <p:nvSpPr>
          <p:cNvPr id="111619" name="Rectangle 3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59751" name="Rectangle 7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63495" name="Object 7"/>
          <p:cNvGraphicFramePr>
            <a:graphicFrameLocks noChangeAspect="1"/>
          </p:cNvGraphicFramePr>
          <p:nvPr/>
        </p:nvGraphicFramePr>
        <p:xfrm>
          <a:off x="838200" y="1410947"/>
          <a:ext cx="2914650" cy="70360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501" name="Уравнение" r:id="rId3" imgW="1358310" imgH="393529" progId="Equation.3">
                  <p:embed/>
                </p:oleObj>
              </mc:Choice>
              <mc:Fallback>
                <p:oleObj name="Уравнение" r:id="rId3" imgW="1358310" imgH="393529" progId="Equation.3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" y="1410947"/>
                        <a:ext cx="2914650" cy="70360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3496" name="Object 8"/>
          <p:cNvGraphicFramePr>
            <a:graphicFrameLocks noChangeAspect="1"/>
          </p:cNvGraphicFramePr>
          <p:nvPr/>
        </p:nvGraphicFramePr>
        <p:xfrm>
          <a:off x="5353050" y="1462714"/>
          <a:ext cx="2190750" cy="5089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502" name="Уравнение" r:id="rId5" imgW="939800" imgH="228600" progId="Equation.3">
                  <p:embed/>
                </p:oleObj>
              </mc:Choice>
              <mc:Fallback>
                <p:oleObj name="Уравнение" r:id="rId5" imgW="939800" imgH="228600" progId="Equation.3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53050" y="1462714"/>
                        <a:ext cx="2190750" cy="5089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3497" name="Object 9"/>
          <p:cNvGraphicFramePr>
            <a:graphicFrameLocks noChangeAspect="1"/>
          </p:cNvGraphicFramePr>
          <p:nvPr/>
        </p:nvGraphicFramePr>
        <p:xfrm>
          <a:off x="1104898" y="3019424"/>
          <a:ext cx="8734427" cy="83583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503" name="Уравнение" r:id="rId7" imgW="3975100" imgH="393700" progId="Equation.3">
                  <p:embed/>
                </p:oleObj>
              </mc:Choice>
              <mc:Fallback>
                <p:oleObj name="Уравнение" r:id="rId7" imgW="3975100" imgH="393700" progId="Equation.3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04898" y="3019424"/>
                        <a:ext cx="8734427" cy="83583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3498" name="Object 10"/>
          <p:cNvGraphicFramePr>
            <a:graphicFrameLocks noChangeAspect="1"/>
          </p:cNvGraphicFramePr>
          <p:nvPr/>
        </p:nvGraphicFramePr>
        <p:xfrm>
          <a:off x="1085849" y="3895725"/>
          <a:ext cx="5170419" cy="523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504" name="Уравнение" r:id="rId9" imgW="2159000" imgH="228600" progId="Equation.3">
                  <p:embed/>
                </p:oleObj>
              </mc:Choice>
              <mc:Fallback>
                <p:oleObj name="Уравнение" r:id="rId9" imgW="2159000" imgH="228600" progId="Equation.3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85849" y="3895725"/>
                        <a:ext cx="5170419" cy="5238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3499" name="Object 11"/>
          <p:cNvGraphicFramePr>
            <a:graphicFrameLocks noChangeAspect="1"/>
          </p:cNvGraphicFramePr>
          <p:nvPr/>
        </p:nvGraphicFramePr>
        <p:xfrm>
          <a:off x="1371600" y="4629150"/>
          <a:ext cx="1938338" cy="352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505" name="Уравнение" r:id="rId11" imgW="621760" imgH="177646" progId="Equation.3">
                  <p:embed/>
                </p:oleObj>
              </mc:Choice>
              <mc:Fallback>
                <p:oleObj name="Уравнение" r:id="rId11" imgW="621760" imgH="177646" progId="Equation.3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1600" y="4629150"/>
                        <a:ext cx="1938338" cy="3524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3500" name="Object 12"/>
          <p:cNvGraphicFramePr>
            <a:graphicFrameLocks noChangeAspect="1"/>
          </p:cNvGraphicFramePr>
          <p:nvPr/>
        </p:nvGraphicFramePr>
        <p:xfrm>
          <a:off x="1314450" y="5095874"/>
          <a:ext cx="4822508" cy="790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506" name="Уравнение" r:id="rId13" imgW="2324100" imgH="393700" progId="Equation.3">
                  <p:embed/>
                </p:oleObj>
              </mc:Choice>
              <mc:Fallback>
                <p:oleObj name="Уравнение" r:id="rId13" imgW="2324100" imgH="393700" progId="Equation.3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14450" y="5095874"/>
                        <a:ext cx="4822508" cy="7905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427148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123825"/>
            <a:ext cx="12030074" cy="1419225"/>
          </a:xfrm>
        </p:spPr>
        <p:txBody>
          <a:bodyPr>
            <a:noAutofit/>
          </a:bodyPr>
          <a:lstStyle/>
          <a:p>
            <a:r>
              <a:rPr lang="en-US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/>
            </a:r>
            <a:br>
              <a:rPr lang="en-US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lang="en-US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/>
            </a:r>
            <a:br>
              <a:rPr lang="en-US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lang="en-US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/>
            </a:r>
            <a:br>
              <a:rPr lang="en-US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lang="kk-KZ" sz="36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br>
              <a:rPr lang="kk-KZ" sz="36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lang="kk-KZ" sz="36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/>
            </a:r>
            <a:br>
              <a:rPr lang="kk-KZ" sz="36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lang="kk-KZ" sz="36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/>
            </a:r>
            <a:br>
              <a:rPr lang="kk-KZ" sz="36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lang="kk-KZ" sz="36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/>
            </a:r>
            <a:br>
              <a:rPr lang="kk-KZ" sz="36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lang="ru-RU" sz="3600" dirty="0" smtClean="0"/>
              <a:t/>
            </a:r>
            <a:br>
              <a:rPr lang="ru-RU" sz="3600" dirty="0" smtClean="0"/>
            </a:br>
            <a:r>
              <a:rPr lang="kk-KZ" sz="3600" dirty="0" smtClean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ru-RU" sz="3600" dirty="0" smtClean="0"/>
              <a:t/>
            </a:r>
            <a:br>
              <a:rPr lang="ru-RU" sz="3600" dirty="0" smtClean="0"/>
            </a:br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kk-KZ" sz="36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Тапсырма №4. </a:t>
            </a:r>
            <a:r>
              <a:rPr lang="kk-KZ" sz="3600" b="1" dirty="0" smtClean="0">
                <a:latin typeface="Times New Roman" pitchFamily="18" charset="0"/>
                <a:cs typeface="Times New Roman" pitchFamily="18" charset="0"/>
              </a:rPr>
              <a:t>Өрнекті ықшамдаңыз.</a:t>
            </a:r>
            <a:r>
              <a:rPr lang="ru-RU" sz="3600" dirty="0" smtClean="0"/>
              <a:t/>
            </a:r>
            <a:br>
              <a:rPr lang="ru-RU" sz="3600" dirty="0" smtClean="0"/>
            </a:br>
            <a:r>
              <a:rPr lang="ru-RU" sz="3600" dirty="0" smtClean="0"/>
              <a:t/>
            </a:r>
            <a:br>
              <a:rPr lang="ru-RU" sz="3600" dirty="0" smtClean="0"/>
            </a:br>
            <a:r>
              <a:rPr lang="kk-KZ" sz="36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                 </a:t>
            </a:r>
            <a:endParaRPr lang="ru-RU" sz="3200" b="1" dirty="0">
              <a:solidFill>
                <a:srgbClr val="002060"/>
              </a:solidFill>
              <a:latin typeface="Times New Roman" pitchFamily="18" charset="0"/>
              <a:ea typeface="Tahoma" panose="020B0604030504040204" pitchFamily="34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52451" y="933451"/>
            <a:ext cx="10258424" cy="5238750"/>
          </a:xfrm>
        </p:spPr>
        <p:txBody>
          <a:bodyPr>
            <a:normAutofit fontScale="85000" lnSpcReduction="20000"/>
          </a:bodyPr>
          <a:lstStyle/>
          <a:p>
            <a:pPr algn="l"/>
            <a:r>
              <a:rPr lang="kk-KZ" sz="6000" dirty="0" smtClean="0"/>
              <a:t>1.       </a:t>
            </a:r>
            <a:endParaRPr lang="en-US" sz="6000" dirty="0" smtClean="0"/>
          </a:p>
          <a:p>
            <a:pPr algn="l"/>
            <a:r>
              <a:rPr lang="kk-KZ" sz="6000" dirty="0" smtClean="0"/>
              <a:t>2.  </a:t>
            </a:r>
            <a:endParaRPr lang="en-US" sz="6000" dirty="0" smtClean="0"/>
          </a:p>
          <a:p>
            <a:pPr algn="l"/>
            <a:r>
              <a:rPr lang="kk-KZ" sz="3600" b="1" dirty="0" smtClean="0">
                <a:latin typeface="Times New Roman" pitchFamily="18" charset="0"/>
                <a:cs typeface="Times New Roman" pitchFamily="18" charset="0"/>
              </a:rPr>
              <a:t>Шешуі: </a:t>
            </a:r>
          </a:p>
          <a:p>
            <a:pPr algn="l"/>
            <a:r>
              <a:rPr lang="kk-KZ" sz="6000" dirty="0" smtClean="0"/>
              <a:t>1.</a:t>
            </a:r>
            <a:endParaRPr lang="en-US" sz="6000" dirty="0" smtClean="0"/>
          </a:p>
          <a:p>
            <a:pPr algn="l"/>
            <a:endParaRPr lang="en-US" sz="6000" dirty="0" smtClean="0"/>
          </a:p>
          <a:p>
            <a:pPr algn="l"/>
            <a:endParaRPr lang="en-US" sz="6000" dirty="0" smtClean="0"/>
          </a:p>
          <a:p>
            <a:pPr algn="l"/>
            <a:r>
              <a:rPr lang="en-US" sz="6000" dirty="0" smtClean="0"/>
              <a:t>2.</a:t>
            </a:r>
            <a:r>
              <a:rPr lang="kk-KZ" sz="6000" dirty="0" smtClean="0"/>
              <a:t>    </a:t>
            </a:r>
            <a:endParaRPr lang="ru-RU" sz="6000" dirty="0" smtClean="0"/>
          </a:p>
          <a:p>
            <a:pPr algn="l"/>
            <a:r>
              <a:rPr lang="kk-KZ" sz="6000" dirty="0" smtClean="0"/>
              <a:t> </a:t>
            </a:r>
            <a:endParaRPr lang="en-US" sz="6000" dirty="0" smtClean="0"/>
          </a:p>
          <a:p>
            <a:pPr algn="l"/>
            <a:endParaRPr lang="en-US" sz="6000" b="1" dirty="0" smtClean="0">
              <a:solidFill>
                <a:srgbClr val="002060"/>
              </a:solidFill>
              <a:latin typeface="Times New Roman" pitchFamily="18" charset="0"/>
              <a:ea typeface="Tahoma" panose="020B0604030504040204" pitchFamily="34" charset="0"/>
              <a:cs typeface="Times New Roman" pitchFamily="18" charset="0"/>
            </a:endParaRPr>
          </a:p>
        </p:txBody>
      </p:sp>
      <p:sp>
        <p:nvSpPr>
          <p:cNvPr id="111619" name="Rectangle 3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59751" name="Rectangle 7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77825" name="Object 1"/>
          <p:cNvGraphicFramePr>
            <a:graphicFrameLocks noChangeAspect="1"/>
          </p:cNvGraphicFramePr>
          <p:nvPr/>
        </p:nvGraphicFramePr>
        <p:xfrm>
          <a:off x="1228725" y="723900"/>
          <a:ext cx="2856466" cy="847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7829" name="Уравнение" r:id="rId3" imgW="1473200" imgH="444500" progId="Equation.3">
                  <p:embed/>
                </p:oleObj>
              </mc:Choice>
              <mc:Fallback>
                <p:oleObj name="Уравнение" r:id="rId3" imgW="1473200" imgH="444500" progId="Equation.3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28725" y="723900"/>
                        <a:ext cx="2856466" cy="8477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7826" name="Object 2"/>
          <p:cNvGraphicFramePr>
            <a:graphicFrameLocks noChangeAspect="1"/>
          </p:cNvGraphicFramePr>
          <p:nvPr/>
        </p:nvGraphicFramePr>
        <p:xfrm>
          <a:off x="1343025" y="1534091"/>
          <a:ext cx="2181225" cy="69476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7830" name="Уравнение" r:id="rId5" imgW="1282700" imgH="419100" progId="Equation.3">
                  <p:embed/>
                </p:oleObj>
              </mc:Choice>
              <mc:Fallback>
                <p:oleObj name="Уравнение" r:id="rId5" imgW="1282700" imgH="41910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43025" y="1534091"/>
                        <a:ext cx="2181225" cy="69476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7827" name="Object 3"/>
          <p:cNvGraphicFramePr>
            <a:graphicFrameLocks noChangeAspect="1"/>
          </p:cNvGraphicFramePr>
          <p:nvPr/>
        </p:nvGraphicFramePr>
        <p:xfrm>
          <a:off x="1419225" y="2771776"/>
          <a:ext cx="8533209" cy="185001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7831" name="Уравнение" r:id="rId7" imgW="4140200" imgH="914400" progId="Equation.3">
                  <p:embed/>
                </p:oleObj>
              </mc:Choice>
              <mc:Fallback>
                <p:oleObj name="Уравнение" r:id="rId7" imgW="4140200" imgH="91440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19225" y="2771776"/>
                        <a:ext cx="8533209" cy="185001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7828" name="Object 4"/>
          <p:cNvGraphicFramePr>
            <a:graphicFrameLocks noChangeAspect="1"/>
          </p:cNvGraphicFramePr>
          <p:nvPr/>
        </p:nvGraphicFramePr>
        <p:xfrm>
          <a:off x="1371599" y="4840071"/>
          <a:ext cx="7362825" cy="179811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7832" name="Уравнение" r:id="rId9" imgW="3695700" imgH="914400" progId="Equation.3">
                  <p:embed/>
                </p:oleObj>
              </mc:Choice>
              <mc:Fallback>
                <p:oleObj name="Уравнение" r:id="rId9" imgW="3695700" imgH="91440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1599" y="4840071"/>
                        <a:ext cx="7362825" cy="1798119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427148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TextBox 71">
            <a:extLst>
              <a:ext uri="{FF2B5EF4-FFF2-40B4-BE49-F238E27FC236}">
                <a16:creationId xmlns="" xmlns:a16="http://schemas.microsoft.com/office/drawing/2014/main" id="{14FCEE11-4AB3-4847-9E51-E42FD092039B}"/>
              </a:ext>
            </a:extLst>
          </p:cNvPr>
          <p:cNvSpPr txBox="1"/>
          <p:nvPr/>
        </p:nvSpPr>
        <p:spPr>
          <a:xfrm>
            <a:off x="561975" y="3413876"/>
            <a:ext cx="7482799" cy="15158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lnSpc>
                <a:spcPts val="3700"/>
              </a:lnSpc>
              <a:buFont typeface="Arial" panose="020B0604020202020204" pitchFamily="34" charset="0"/>
              <a:buChar char="•"/>
            </a:pPr>
            <a:r>
              <a:rPr lang="kk-KZ" sz="3600" dirty="0" smtClean="0">
                <a:latin typeface="Times New Roman" pitchFamily="18" charset="0"/>
                <a:cs typeface="Times New Roman" pitchFamily="18" charset="0"/>
              </a:rPr>
              <a:t>Дәреже және оның қасиеттері, бірмүше және көпмүше</a:t>
            </a:r>
            <a:r>
              <a:rPr lang="kk-KZ" sz="3600" dirty="0" smtClean="0"/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тақырыптарын қайталадыңыздар.</a:t>
            </a:r>
            <a:r>
              <a:rPr lang="kk-KZ" sz="3600" dirty="0" smtClean="0"/>
              <a:t> </a:t>
            </a:r>
            <a:endParaRPr lang="en-US" sz="3500" b="1" dirty="0">
              <a:solidFill>
                <a:srgbClr val="00206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48" name="Прямоугольник 47"/>
          <p:cNvSpPr/>
          <p:nvPr/>
        </p:nvSpPr>
        <p:spPr>
          <a:xfrm>
            <a:off x="2050472" y="1926038"/>
            <a:ext cx="4477948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5000" b="1" dirty="0" err="1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Қорытынды</a:t>
            </a:r>
            <a:r>
              <a:rPr lang="ru-RU" sz="50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</a:t>
            </a:r>
            <a:endParaRPr lang="en-US" sz="5000" b="1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71" name="Рисунок 7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85398" y="1859610"/>
            <a:ext cx="3521413" cy="43217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17167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682506" y="1073175"/>
            <a:ext cx="4023028" cy="905417"/>
          </a:xfrm>
        </p:spPr>
        <p:txBody>
          <a:bodyPr>
            <a:noAutofit/>
          </a:bodyPr>
          <a:lstStyle/>
          <a:p>
            <a:r>
              <a:rPr lang="ru-RU" b="1" dirty="0" err="1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Тақырып</a:t>
            </a:r>
            <a:endParaRPr lang="ru-RU" b="1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86234" y="2482369"/>
            <a:ext cx="6519300" cy="2720941"/>
          </a:xfrm>
        </p:spPr>
        <p:txBody>
          <a:bodyPr>
            <a:normAutofit lnSpcReduction="10000"/>
          </a:bodyPr>
          <a:lstStyle/>
          <a:p>
            <a:pPr algn="l"/>
            <a:r>
              <a:rPr lang="ru-RU" sz="3200" b="1" dirty="0" err="1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Бүгінгі</a:t>
            </a:r>
            <a:r>
              <a:rPr lang="ru-RU" sz="32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3200" b="1" dirty="0" err="1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сабақта</a:t>
            </a:r>
            <a:r>
              <a:rPr lang="ru-RU" sz="32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</a:t>
            </a:r>
          </a:p>
          <a:p>
            <a:pPr marL="457200" indent="-457200" algn="l">
              <a:buFont typeface="Wingdings" panose="05000000000000000000" pitchFamily="2" charset="2"/>
              <a:buChar char="§"/>
            </a:pPr>
            <a:r>
              <a:rPr lang="kk-KZ" sz="5200" b="1" kern="0" dirty="0" smtClean="0"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>«</a:t>
            </a:r>
            <a:r>
              <a:rPr lang="kk-KZ" sz="5200" dirty="0" smtClean="0">
                <a:latin typeface="Times New Roman" pitchFamily="18" charset="0"/>
                <a:cs typeface="Times New Roman" pitchFamily="18" charset="0"/>
              </a:rPr>
              <a:t>Дәреже және оның қасиеттері. Бірмүше және көпмүше</a:t>
            </a:r>
            <a:r>
              <a:rPr lang="kk-KZ" sz="5200" b="1" kern="0" dirty="0" smtClean="0"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>»</a:t>
            </a:r>
            <a:endParaRPr lang="en-US" sz="5200" b="1" dirty="0" smtClean="0">
              <a:solidFill>
                <a:srgbClr val="002060"/>
              </a:solidFill>
              <a:latin typeface="Times New Roman" pitchFamily="18" charset="0"/>
              <a:ea typeface="Tahoma" panose="020B0604030504040204" pitchFamily="34" charset="0"/>
              <a:cs typeface="Times New Roman" pitchFamily="18" charset="0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4774" y="1954613"/>
            <a:ext cx="3521413" cy="43217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7148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359243" y="2011680"/>
            <a:ext cx="9087777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4000" b="1" kern="0" dirty="0" smtClean="0"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>Оқу мақсаты: </a:t>
            </a:r>
          </a:p>
          <a:p>
            <a:r>
              <a:rPr lang="kk-KZ" sz="4000" dirty="0" smtClean="0">
                <a:latin typeface="Times New Roman" pitchFamily="18" charset="0"/>
                <a:cs typeface="Times New Roman" pitchFamily="18" charset="0"/>
              </a:rPr>
              <a:t>Дәреже және оның қасиеттері, бірмүше және көпмүше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dirty="0" err="1" smtClean="0">
                <a:latin typeface="Times New Roman" pitchFamily="18" charset="0"/>
                <a:cs typeface="Times New Roman" pitchFamily="18" charset="0"/>
              </a:rPr>
              <a:t>тақырыптарын қайталау</a:t>
            </a:r>
            <a:r>
              <a:rPr lang="kk-KZ" sz="40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4000" kern="0" dirty="0">
              <a:solidFill>
                <a:srgbClr val="002060"/>
              </a:solidFill>
              <a:latin typeface="Times New Roman" pitchFamily="18" charset="0"/>
              <a:ea typeface="Open Sans" panose="020B0606030504020204" pitchFamily="34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547396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ChangeArrowheads="1"/>
          </p:cNvSpPr>
          <p:nvPr/>
        </p:nvSpPr>
        <p:spPr bwMode="auto">
          <a:xfrm>
            <a:off x="0" y="-170814"/>
            <a:ext cx="184727" cy="3416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8" tIns="45718" rIns="91438" bIns="45718" anchor="ctr">
            <a:spAutoFit/>
          </a:bodyPr>
          <a:lstStyle>
            <a:lvl1pPr defTabSz="1014413">
              <a:spcBef>
                <a:spcPct val="20000"/>
              </a:spcBef>
              <a:buFont typeface="Arial" panose="020B0604020202020204" pitchFamily="34" charset="0"/>
              <a:buChar char="•"/>
              <a:defRPr sz="36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1014413">
              <a:spcBef>
                <a:spcPct val="20000"/>
              </a:spcBef>
              <a:buFont typeface="Arial" panose="020B0604020202020204" pitchFamily="34" charset="0"/>
              <a:buChar char="–"/>
              <a:defRPr sz="3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1014413">
              <a:spcBef>
                <a:spcPct val="20000"/>
              </a:spcBef>
              <a:buFont typeface="Arial" panose="020B0604020202020204" pitchFamily="34" charset="0"/>
              <a:buChar char="•"/>
              <a:defRPr sz="27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1014413">
              <a:spcBef>
                <a:spcPct val="20000"/>
              </a:spcBef>
              <a:buFont typeface="Arial" panose="020B0604020202020204" pitchFamily="34" charset="0"/>
              <a:buChar char="–"/>
              <a:defRPr sz="2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1014413">
              <a:spcBef>
                <a:spcPct val="20000"/>
              </a:spcBef>
              <a:buFont typeface="Arial" panose="020B0604020202020204" pitchFamily="34" charset="0"/>
              <a:buChar char="»"/>
              <a:defRPr sz="2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144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144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144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144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endParaRPr lang="ru-RU" altLang="ru-RU" sz="1620" smtClean="0">
              <a:solidFill>
                <a:srgbClr val="000000"/>
              </a:solidFill>
              <a:latin typeface="Constantia" panose="02030602050306030303" pitchFamily="18" charset="0"/>
            </a:endParaRPr>
          </a:p>
        </p:txBody>
      </p:sp>
      <p:sp>
        <p:nvSpPr>
          <p:cNvPr id="19459" name="Rectangle 4"/>
          <p:cNvSpPr>
            <a:spLocks noChangeArrowheads="1"/>
          </p:cNvSpPr>
          <p:nvPr/>
        </p:nvSpPr>
        <p:spPr bwMode="auto">
          <a:xfrm>
            <a:off x="0" y="-170814"/>
            <a:ext cx="184727" cy="3416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8" tIns="45718" rIns="91438" bIns="45718" anchor="ctr">
            <a:spAutoFit/>
          </a:bodyPr>
          <a:lstStyle>
            <a:lvl1pPr defTabSz="1014413">
              <a:spcBef>
                <a:spcPct val="20000"/>
              </a:spcBef>
              <a:buFont typeface="Arial" panose="020B0604020202020204" pitchFamily="34" charset="0"/>
              <a:buChar char="•"/>
              <a:defRPr sz="36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1014413">
              <a:spcBef>
                <a:spcPct val="20000"/>
              </a:spcBef>
              <a:buFont typeface="Arial" panose="020B0604020202020204" pitchFamily="34" charset="0"/>
              <a:buChar char="–"/>
              <a:defRPr sz="3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1014413">
              <a:spcBef>
                <a:spcPct val="20000"/>
              </a:spcBef>
              <a:buFont typeface="Arial" panose="020B0604020202020204" pitchFamily="34" charset="0"/>
              <a:buChar char="•"/>
              <a:defRPr sz="27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1014413">
              <a:spcBef>
                <a:spcPct val="20000"/>
              </a:spcBef>
              <a:buFont typeface="Arial" panose="020B0604020202020204" pitchFamily="34" charset="0"/>
              <a:buChar char="–"/>
              <a:defRPr sz="2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1014413">
              <a:spcBef>
                <a:spcPct val="20000"/>
              </a:spcBef>
              <a:buFont typeface="Arial" panose="020B0604020202020204" pitchFamily="34" charset="0"/>
              <a:buChar char="»"/>
              <a:defRPr sz="2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144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144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144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144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endParaRPr lang="ru-RU" altLang="ru-RU" sz="1620" smtClean="0">
              <a:solidFill>
                <a:srgbClr val="000000"/>
              </a:solidFill>
              <a:latin typeface="Constantia" panose="02030602050306030303" pitchFamily="18" charset="0"/>
            </a:endParaRPr>
          </a:p>
        </p:txBody>
      </p:sp>
      <p:sp>
        <p:nvSpPr>
          <p:cNvPr id="19460" name="Rectangle 6"/>
          <p:cNvSpPr>
            <a:spLocks noChangeArrowheads="1"/>
          </p:cNvSpPr>
          <p:nvPr/>
        </p:nvSpPr>
        <p:spPr bwMode="auto">
          <a:xfrm>
            <a:off x="0" y="-170814"/>
            <a:ext cx="184727" cy="3416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8" tIns="45718" rIns="91438" bIns="45718" anchor="ctr">
            <a:spAutoFit/>
          </a:bodyPr>
          <a:lstStyle>
            <a:lvl1pPr defTabSz="1014413">
              <a:spcBef>
                <a:spcPct val="20000"/>
              </a:spcBef>
              <a:buFont typeface="Arial" panose="020B0604020202020204" pitchFamily="34" charset="0"/>
              <a:buChar char="•"/>
              <a:defRPr sz="36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1014413">
              <a:spcBef>
                <a:spcPct val="20000"/>
              </a:spcBef>
              <a:buFont typeface="Arial" panose="020B0604020202020204" pitchFamily="34" charset="0"/>
              <a:buChar char="–"/>
              <a:defRPr sz="3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1014413">
              <a:spcBef>
                <a:spcPct val="20000"/>
              </a:spcBef>
              <a:buFont typeface="Arial" panose="020B0604020202020204" pitchFamily="34" charset="0"/>
              <a:buChar char="•"/>
              <a:defRPr sz="27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1014413">
              <a:spcBef>
                <a:spcPct val="20000"/>
              </a:spcBef>
              <a:buFont typeface="Arial" panose="020B0604020202020204" pitchFamily="34" charset="0"/>
              <a:buChar char="–"/>
              <a:defRPr sz="2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1014413">
              <a:spcBef>
                <a:spcPct val="20000"/>
              </a:spcBef>
              <a:buFont typeface="Arial" panose="020B0604020202020204" pitchFamily="34" charset="0"/>
              <a:buChar char="»"/>
              <a:defRPr sz="2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144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144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144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144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endParaRPr lang="ru-RU" altLang="ru-RU" sz="1620" smtClean="0">
              <a:solidFill>
                <a:srgbClr val="000000"/>
              </a:solidFill>
              <a:latin typeface="Constantia" panose="02030602050306030303" pitchFamily="18" charset="0"/>
            </a:endParaRPr>
          </a:p>
        </p:txBody>
      </p:sp>
      <p:graphicFrame>
        <p:nvGraphicFramePr>
          <p:cNvPr id="55304" name="Object 8"/>
          <p:cNvGraphicFramePr>
            <a:graphicFrameLocks noChangeAspect="1"/>
          </p:cNvGraphicFramePr>
          <p:nvPr/>
        </p:nvGraphicFramePr>
        <p:xfrm>
          <a:off x="3331634" y="1031876"/>
          <a:ext cx="4510617" cy="822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992" name="Equation" r:id="rId3" imgW="939800" imgH="228600" progId="">
                  <p:embed/>
                </p:oleObj>
              </mc:Choice>
              <mc:Fallback>
                <p:oleObj name="Equation" r:id="rId3" imgW="939800" imgH="228600" progId="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31634" y="1031876"/>
                        <a:ext cx="4510617" cy="8223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5305" name="Object 9"/>
          <p:cNvGraphicFramePr>
            <a:graphicFrameLocks noChangeAspect="1"/>
          </p:cNvGraphicFramePr>
          <p:nvPr/>
        </p:nvGraphicFramePr>
        <p:xfrm>
          <a:off x="3215218" y="1628775"/>
          <a:ext cx="4421716" cy="792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993" name="Equation" r:id="rId5" imgW="977900" imgH="228600" progId="">
                  <p:embed/>
                </p:oleObj>
              </mc:Choice>
              <mc:Fallback>
                <p:oleObj name="Equation" r:id="rId5" imgW="977900" imgH="228600" progId="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15218" y="1628775"/>
                        <a:ext cx="4421716" cy="7921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5306" name="Object 10"/>
          <p:cNvGraphicFramePr>
            <a:graphicFrameLocks noChangeAspect="1"/>
          </p:cNvGraphicFramePr>
          <p:nvPr/>
        </p:nvGraphicFramePr>
        <p:xfrm>
          <a:off x="3215217" y="2133600"/>
          <a:ext cx="4993216" cy="1079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994" name="Equation" r:id="rId7" imgW="901309" imgH="304668" progId="">
                  <p:embed/>
                </p:oleObj>
              </mc:Choice>
              <mc:Fallback>
                <p:oleObj name="Equation" r:id="rId7" imgW="901309" imgH="304668" progId="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15217" y="2133600"/>
                        <a:ext cx="4993216" cy="1079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5307" name="Object 11"/>
          <p:cNvGraphicFramePr>
            <a:graphicFrameLocks noChangeAspect="1"/>
          </p:cNvGraphicFramePr>
          <p:nvPr/>
        </p:nvGraphicFramePr>
        <p:xfrm>
          <a:off x="3215218" y="2852738"/>
          <a:ext cx="5321300" cy="1009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995" name="Equation" r:id="rId9" imgW="1104900" imgH="279400" progId="">
                  <p:embed/>
                </p:oleObj>
              </mc:Choice>
              <mc:Fallback>
                <p:oleObj name="Equation" r:id="rId9" imgW="1104900" imgH="279400" progId="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15218" y="2852738"/>
                        <a:ext cx="5321300" cy="10096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5308" name="Object 12"/>
          <p:cNvGraphicFramePr>
            <a:graphicFrameLocks noChangeAspect="1"/>
          </p:cNvGraphicFramePr>
          <p:nvPr/>
        </p:nvGraphicFramePr>
        <p:xfrm>
          <a:off x="3312584" y="3644900"/>
          <a:ext cx="3877733" cy="1728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996" name="Equation" r:id="rId11" imgW="825500" imgH="469900" progId="">
                  <p:embed/>
                </p:oleObj>
              </mc:Choice>
              <mc:Fallback>
                <p:oleObj name="Equation" r:id="rId11" imgW="825500" imgH="469900" progId="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12584" y="3644900"/>
                        <a:ext cx="3877733" cy="17287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466" name="Заголовок 1"/>
          <p:cNvSpPr>
            <a:spLocks noGrp="1"/>
          </p:cNvSpPr>
          <p:nvPr>
            <p:ph type="title"/>
          </p:nvPr>
        </p:nvSpPr>
        <p:spPr>
          <a:xfrm>
            <a:off x="2697692" y="-190500"/>
            <a:ext cx="8786283" cy="1543050"/>
          </a:xfrm>
        </p:spPr>
        <p:txBody>
          <a:bodyPr/>
          <a:lstStyle/>
          <a:p>
            <a:pPr eaLnBrk="1" hangingPunct="1">
              <a:defRPr/>
            </a:pPr>
            <a:r>
              <a:rPr lang="kk-KZ" altLang="ru-RU" sz="396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Дәреженің қасиеттері</a:t>
            </a:r>
            <a:endParaRPr lang="ru-RU" altLang="ru-RU" sz="396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1" name="Object 3"/>
          <p:cNvGraphicFramePr>
            <a:graphicFrameLocks noChangeAspect="1"/>
          </p:cNvGraphicFramePr>
          <p:nvPr/>
        </p:nvGraphicFramePr>
        <p:xfrm>
          <a:off x="3331634" y="5373688"/>
          <a:ext cx="4000500" cy="10080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997" name="Equation" r:id="rId13" imgW="393529" imgH="203112" progId="">
                  <p:embed/>
                </p:oleObj>
              </mc:Choice>
              <mc:Fallback>
                <p:oleObj name="Equation" r:id="rId13" imgW="393529" imgH="203112" progId="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31634" y="5373688"/>
                        <a:ext cx="4000500" cy="10080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53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553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553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553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553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53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553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19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Прямоугольник 3"/>
          <p:cNvSpPr>
            <a:spLocks noChangeArrowheads="1"/>
          </p:cNvSpPr>
          <p:nvPr/>
        </p:nvSpPr>
        <p:spPr bwMode="auto">
          <a:xfrm>
            <a:off x="3048000" y="428625"/>
            <a:ext cx="6096000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kk-KZ" altLang="ru-RU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Ауызша тапсырма</a:t>
            </a:r>
          </a:p>
          <a:p>
            <a:pPr algn="ctr"/>
            <a:r>
              <a:rPr lang="kk-KZ" altLang="ru-RU" sz="28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Есептеңіз:</a:t>
            </a:r>
          </a:p>
        </p:txBody>
      </p:sp>
      <p:sp>
        <p:nvSpPr>
          <p:cNvPr id="5" name="TextBox 4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143339" y="1916833"/>
            <a:ext cx="4416491" cy="4252959"/>
          </a:xfrm>
          <a:prstGeom prst="rect">
            <a:avLst/>
          </a:prstGeom>
          <a:blipFill rotWithShape="1">
            <a:blip r:embed="rId2" cstate="print"/>
            <a:stretch>
              <a:fillRect/>
            </a:stretch>
          </a:blipFill>
        </p:spPr>
        <p:txBody>
          <a:bodyPr/>
          <a:lstStyle/>
          <a:p>
            <a:pPr eaLnBrk="1" hangingPunct="1">
              <a:defRPr/>
            </a:pPr>
            <a:r>
              <a:rPr lang="ru-RU" dirty="0">
                <a:noFill/>
                <a:latin typeface="Arial" charset="0"/>
              </a:rPr>
              <a:t>         </a:t>
            </a:r>
          </a:p>
        </p:txBody>
      </p:sp>
      <p:sp>
        <p:nvSpPr>
          <p:cNvPr id="6" name="TextBox 5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6768075" y="1196752"/>
            <a:ext cx="4416491" cy="4269374"/>
          </a:xfrm>
          <a:prstGeom prst="rect">
            <a:avLst/>
          </a:prstGeom>
          <a:blipFill rotWithShape="1">
            <a:blip r:embed="rId3" cstate="print"/>
            <a:stretch>
              <a:fillRect/>
            </a:stretch>
          </a:blipFill>
        </p:spPr>
        <p:txBody>
          <a:bodyPr/>
          <a:lstStyle/>
          <a:p>
            <a:pPr eaLnBrk="1" hangingPunct="1">
              <a:defRPr/>
            </a:pPr>
            <a:r>
              <a:rPr lang="ru-RU">
                <a:noFill/>
                <a:latin typeface="Arial" charset="0"/>
              </a:rPr>
              <a:t> 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6"/>
          <p:cNvSpPr>
            <a:spLocks noChangeArrowheads="1"/>
          </p:cNvSpPr>
          <p:nvPr/>
        </p:nvSpPr>
        <p:spPr bwMode="auto">
          <a:xfrm>
            <a:off x="1219200" y="3200401"/>
            <a:ext cx="10464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kk-KZ" altLang="ru-RU" sz="2000" b="1">
                <a:latin typeface="Arial" charset="0"/>
              </a:rPr>
              <a:t>           </a:t>
            </a:r>
            <a:endParaRPr lang="ru-RU" altLang="ru-RU" sz="2000">
              <a:latin typeface="Arial" charset="0"/>
            </a:endParaRPr>
          </a:p>
        </p:txBody>
      </p:sp>
      <p:sp>
        <p:nvSpPr>
          <p:cNvPr id="37891" name="Text Box 7"/>
          <p:cNvSpPr txBox="1">
            <a:spLocks noChangeArrowheads="1"/>
          </p:cNvSpPr>
          <p:nvPr/>
        </p:nvSpPr>
        <p:spPr bwMode="auto">
          <a:xfrm>
            <a:off x="11053234" y="6284913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endParaRPr lang="ru-RU" altLang="ru-RU">
              <a:latin typeface="Arial" charset="0"/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2000251" y="1962150"/>
          <a:ext cx="8763004" cy="2933700"/>
        </p:xfrm>
        <a:graphic>
          <a:graphicData uri="http://schemas.openxmlformats.org/drawingml/2006/table">
            <a:tbl>
              <a:tblPr/>
              <a:tblGrid>
                <a:gridCol w="1488735"/>
                <a:gridCol w="1454607"/>
                <a:gridCol w="1454607"/>
                <a:gridCol w="1454607"/>
                <a:gridCol w="1455224"/>
                <a:gridCol w="1455224"/>
              </a:tblGrid>
              <a:tr h="9779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4900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n</a:t>
                      </a:r>
                      <a:endParaRPr lang="ru-RU" sz="7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064" marR="620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4900" dirty="0" smtClean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-2</a:t>
                      </a:r>
                      <a:endParaRPr lang="ru-RU" sz="7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064" marR="620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4900" dirty="0" smtClean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-1</a:t>
                      </a:r>
                      <a:endParaRPr lang="ru-RU" sz="7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064" marR="620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4900" dirty="0" smtClean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0</a:t>
                      </a:r>
                      <a:endParaRPr lang="ru-RU" sz="7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064" marR="620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4900" dirty="0" smtClean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ru-RU" sz="7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064" marR="620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4900" dirty="0" smtClean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2</a:t>
                      </a:r>
                      <a:endParaRPr lang="ru-RU" sz="7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064" marR="620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779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4900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n</a:t>
                      </a:r>
                      <a:r>
                        <a:rPr lang="en-US" sz="4900" baseline="30000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2</a:t>
                      </a:r>
                      <a:endParaRPr lang="ru-RU" sz="7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064" marR="620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4900" dirty="0" smtClean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4</a:t>
                      </a:r>
                      <a:endParaRPr lang="kk-KZ" sz="4900" dirty="0">
                        <a:solidFill>
                          <a:schemeClr val="tx1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2064" marR="620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4900" dirty="0" smtClean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kk-KZ" sz="4900" dirty="0">
                        <a:solidFill>
                          <a:schemeClr val="tx1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2064" marR="620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4900" dirty="0" smtClean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0</a:t>
                      </a:r>
                      <a:endParaRPr lang="kk-KZ" sz="4900" dirty="0">
                        <a:solidFill>
                          <a:schemeClr val="tx1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2064" marR="620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4900" dirty="0" smtClean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kk-KZ" sz="4900" dirty="0">
                        <a:solidFill>
                          <a:schemeClr val="tx1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2064" marR="620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4900" dirty="0" smtClean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4</a:t>
                      </a:r>
                      <a:endParaRPr lang="kk-KZ" sz="4900" dirty="0">
                        <a:solidFill>
                          <a:schemeClr val="tx1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2064" marR="620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779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490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n</a:t>
                      </a:r>
                      <a:r>
                        <a:rPr lang="en-US" sz="4900" baseline="3000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3</a:t>
                      </a:r>
                      <a:endParaRPr lang="ru-RU" sz="70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064" marR="620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4900" dirty="0" smtClean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-8</a:t>
                      </a:r>
                      <a:endParaRPr lang="kk-KZ" sz="4900" dirty="0">
                        <a:solidFill>
                          <a:schemeClr val="tx1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2064" marR="620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4900" dirty="0" smtClean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-1</a:t>
                      </a:r>
                      <a:endParaRPr lang="kk-KZ" sz="4900" dirty="0">
                        <a:solidFill>
                          <a:schemeClr val="tx1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2064" marR="620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4900" dirty="0" smtClean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0</a:t>
                      </a:r>
                      <a:endParaRPr lang="kk-KZ" sz="4900" dirty="0">
                        <a:solidFill>
                          <a:schemeClr val="tx1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2064" marR="620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4900" dirty="0" smtClean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kk-KZ" sz="4900" dirty="0">
                        <a:solidFill>
                          <a:schemeClr val="tx1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2064" marR="620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4900" dirty="0" smtClean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8</a:t>
                      </a:r>
                      <a:endParaRPr lang="kk-KZ" sz="4900" dirty="0">
                        <a:solidFill>
                          <a:schemeClr val="tx1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2064" marR="620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7922" name="TextBox 6"/>
          <p:cNvSpPr txBox="1">
            <a:spLocks noChangeArrowheads="1"/>
          </p:cNvSpPr>
          <p:nvPr/>
        </p:nvSpPr>
        <p:spPr bwMode="auto">
          <a:xfrm>
            <a:off x="2286000" y="1071563"/>
            <a:ext cx="72390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kk-KZ" altLang="ru-RU" sz="3200" b="1" dirty="0">
                <a:latin typeface="Times New Roman" pitchFamily="18" charset="0"/>
                <a:cs typeface="Times New Roman" pitchFamily="18" charset="0"/>
              </a:rPr>
              <a:t>Кестені толтыр</a:t>
            </a:r>
            <a:endParaRPr lang="ru-RU" alt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3545651" y="4168237"/>
            <a:ext cx="6335183" cy="54451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1" hangingPunct="1"/>
            <a:endParaRPr lang="ru-RU" altLang="ru-RU">
              <a:latin typeface="Arial" charset="0"/>
            </a:endParaRPr>
          </a:p>
        </p:txBody>
      </p:sp>
      <p:sp>
        <p:nvSpPr>
          <p:cNvPr id="8" name="Rectangle 5"/>
          <p:cNvSpPr>
            <a:spLocks noChangeArrowheads="1"/>
          </p:cNvSpPr>
          <p:nvPr/>
        </p:nvSpPr>
        <p:spPr bwMode="auto">
          <a:xfrm>
            <a:off x="3595503" y="3109913"/>
            <a:ext cx="6335183" cy="57626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1" hangingPunct="1"/>
            <a:endParaRPr lang="ru-RU" altLang="ru-RU">
              <a:latin typeface="Arial" charset="0"/>
            </a:endParaRPr>
          </a:p>
        </p:txBody>
      </p:sp>
    </p:spTree>
  </p:cSld>
  <p:clrMapOvr>
    <a:masterClrMapping/>
  </p:clrMapOvr>
  <p:transition spd="slow">
    <p:spli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2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5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3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0" dur="1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3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6"/>
          <p:cNvSpPr>
            <a:spLocks noChangeArrowheads="1"/>
          </p:cNvSpPr>
          <p:nvPr/>
        </p:nvSpPr>
        <p:spPr bwMode="auto">
          <a:xfrm>
            <a:off x="1219200" y="3200401"/>
            <a:ext cx="10464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kk-KZ" altLang="ru-RU" sz="2000" b="1">
                <a:latin typeface="Arial" charset="0"/>
              </a:rPr>
              <a:t>           </a:t>
            </a:r>
            <a:endParaRPr lang="ru-RU" altLang="ru-RU" sz="2000">
              <a:latin typeface="Arial" charset="0"/>
            </a:endParaRPr>
          </a:p>
        </p:txBody>
      </p:sp>
      <p:sp>
        <p:nvSpPr>
          <p:cNvPr id="37891" name="Text Box 7"/>
          <p:cNvSpPr txBox="1">
            <a:spLocks noChangeArrowheads="1"/>
          </p:cNvSpPr>
          <p:nvPr/>
        </p:nvSpPr>
        <p:spPr bwMode="auto">
          <a:xfrm>
            <a:off x="11053234" y="6284913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endParaRPr lang="ru-RU" altLang="ru-RU">
              <a:latin typeface="Arial" charset="0"/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2000251" y="1962150"/>
          <a:ext cx="8763004" cy="2933700"/>
        </p:xfrm>
        <a:graphic>
          <a:graphicData uri="http://schemas.openxmlformats.org/drawingml/2006/table">
            <a:tbl>
              <a:tblPr/>
              <a:tblGrid>
                <a:gridCol w="1488735"/>
                <a:gridCol w="1454607"/>
                <a:gridCol w="1454607"/>
                <a:gridCol w="1454607"/>
                <a:gridCol w="1455224"/>
                <a:gridCol w="1455224"/>
              </a:tblGrid>
              <a:tr h="9779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4900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n</a:t>
                      </a:r>
                      <a:endParaRPr lang="ru-RU" sz="7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064" marR="620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4900" dirty="0" smtClean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-2</a:t>
                      </a:r>
                      <a:endParaRPr lang="ru-RU" sz="7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064" marR="620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4900" dirty="0" smtClean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-1</a:t>
                      </a:r>
                      <a:endParaRPr lang="ru-RU" sz="7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064" marR="620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4900" dirty="0" smtClean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0</a:t>
                      </a:r>
                      <a:endParaRPr lang="ru-RU" sz="7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064" marR="620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4900" dirty="0" smtClean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ru-RU" sz="7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064" marR="620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4900" dirty="0" smtClean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2</a:t>
                      </a:r>
                      <a:endParaRPr lang="ru-RU" sz="7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064" marR="620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779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4900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n</a:t>
                      </a:r>
                      <a:r>
                        <a:rPr lang="en-US" sz="4900" baseline="30000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2</a:t>
                      </a:r>
                      <a:endParaRPr lang="ru-RU" sz="7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064" marR="620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4900" dirty="0" smtClean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4</a:t>
                      </a:r>
                      <a:endParaRPr lang="kk-KZ" sz="4900" dirty="0">
                        <a:solidFill>
                          <a:schemeClr val="tx1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2064" marR="620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4900" dirty="0" smtClean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kk-KZ" sz="4900" dirty="0">
                        <a:solidFill>
                          <a:schemeClr val="tx1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2064" marR="620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4900" dirty="0" smtClean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0</a:t>
                      </a:r>
                      <a:endParaRPr lang="kk-KZ" sz="4900" dirty="0">
                        <a:solidFill>
                          <a:schemeClr val="tx1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2064" marR="620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4900" dirty="0" smtClean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kk-KZ" sz="4900" dirty="0">
                        <a:solidFill>
                          <a:schemeClr val="tx1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2064" marR="620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4900" dirty="0" smtClean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4</a:t>
                      </a:r>
                      <a:endParaRPr lang="kk-KZ" sz="4900" dirty="0">
                        <a:solidFill>
                          <a:schemeClr val="tx1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2064" marR="620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779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490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n</a:t>
                      </a:r>
                      <a:r>
                        <a:rPr lang="en-US" sz="4900" baseline="3000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3</a:t>
                      </a:r>
                      <a:endParaRPr lang="ru-RU" sz="70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064" marR="620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4900" dirty="0" smtClean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-8</a:t>
                      </a:r>
                      <a:endParaRPr lang="kk-KZ" sz="4900" dirty="0">
                        <a:solidFill>
                          <a:schemeClr val="tx1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2064" marR="620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4900" dirty="0" smtClean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-1</a:t>
                      </a:r>
                      <a:endParaRPr lang="kk-KZ" sz="4900" dirty="0">
                        <a:solidFill>
                          <a:schemeClr val="tx1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2064" marR="620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4900" dirty="0" smtClean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0</a:t>
                      </a:r>
                      <a:endParaRPr lang="kk-KZ" sz="4900" dirty="0">
                        <a:solidFill>
                          <a:schemeClr val="tx1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2064" marR="620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4900" dirty="0" smtClean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kk-KZ" sz="4900" dirty="0">
                        <a:solidFill>
                          <a:schemeClr val="tx1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2064" marR="620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4900" dirty="0" smtClean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8</a:t>
                      </a:r>
                      <a:endParaRPr lang="kk-KZ" sz="4900" dirty="0">
                        <a:solidFill>
                          <a:schemeClr val="tx1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2064" marR="620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7922" name="TextBox 6"/>
          <p:cNvSpPr txBox="1">
            <a:spLocks noChangeArrowheads="1"/>
          </p:cNvSpPr>
          <p:nvPr/>
        </p:nvSpPr>
        <p:spPr bwMode="auto">
          <a:xfrm>
            <a:off x="2286000" y="1071563"/>
            <a:ext cx="72390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kk-KZ" altLang="ru-RU" sz="3200" b="1" dirty="0">
                <a:latin typeface="Times New Roman" pitchFamily="18" charset="0"/>
                <a:cs typeface="Times New Roman" pitchFamily="18" charset="0"/>
              </a:rPr>
              <a:t>Кестені толтыр</a:t>
            </a:r>
            <a:endParaRPr lang="ru-RU" alt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spli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12288" y="4005064"/>
            <a:ext cx="1123281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Мына</a:t>
            </a:r>
            <a:r>
              <a:rPr lang="ru-RU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өрнектер нені білдіреді?</a:t>
            </a:r>
            <a:endParaRPr lang="ru-RU" sz="36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2288" y="1124744"/>
            <a:ext cx="11045261" cy="26642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0716225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9267" name="Object 4"/>
          <p:cNvGraphicFramePr>
            <a:graphicFrameLocks noChangeAspect="1"/>
          </p:cNvGraphicFramePr>
          <p:nvPr/>
        </p:nvGraphicFramePr>
        <p:xfrm>
          <a:off x="335360" y="1657378"/>
          <a:ext cx="2208245" cy="16175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8855" name="Equation" r:id="rId3" imgW="431613" imgH="418918" progId="">
                  <p:embed/>
                </p:oleObj>
              </mc:Choice>
              <mc:Fallback>
                <p:oleObj name="Equation" r:id="rId3" imgW="431613" imgH="418918" progId="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360" y="1657378"/>
                        <a:ext cx="2208245" cy="1617520"/>
                      </a:xfrm>
                      <a:prstGeom prst="rect">
                        <a:avLst/>
                      </a:prstGeom>
                      <a:gradFill rotWithShape="1">
                        <a:gsLst>
                          <a:gs pos="0">
                            <a:srgbClr val="CCFF66"/>
                          </a:gs>
                          <a:gs pos="50000">
                            <a:schemeClr val="bg1"/>
                          </a:gs>
                          <a:gs pos="100000">
                            <a:srgbClr val="CCFF66"/>
                          </a:gs>
                        </a:gsLst>
                        <a:lin ang="5400000" scaled="1"/>
                      </a:gradFill>
                      <a:ln w="38100">
                        <a:solidFill>
                          <a:srgbClr val="000080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9269" name="Object 6"/>
          <p:cNvGraphicFramePr>
            <a:graphicFrameLocks noChangeAspect="1"/>
          </p:cNvGraphicFramePr>
          <p:nvPr/>
        </p:nvGraphicFramePr>
        <p:xfrm>
          <a:off x="2639617" y="2636912"/>
          <a:ext cx="2912817" cy="122413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8856" name="Equation" r:id="rId5" imgW="545626" imgH="304536" progId="">
                  <p:embed/>
                </p:oleObj>
              </mc:Choice>
              <mc:Fallback>
                <p:oleObj name="Equation" r:id="rId5" imgW="545626" imgH="304536" progId="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39617" y="2636912"/>
                        <a:ext cx="2912817" cy="1224136"/>
                      </a:xfrm>
                      <a:prstGeom prst="rect">
                        <a:avLst/>
                      </a:prstGeom>
                      <a:gradFill rotWithShape="1">
                        <a:gsLst>
                          <a:gs pos="0">
                            <a:srgbClr val="FF9900"/>
                          </a:gs>
                          <a:gs pos="50000">
                            <a:schemeClr val="bg1"/>
                          </a:gs>
                          <a:gs pos="100000">
                            <a:srgbClr val="FF9900"/>
                          </a:gs>
                        </a:gsLst>
                        <a:lin ang="5400000" scaled="1"/>
                      </a:gradFill>
                      <a:ln w="38100">
                        <a:solidFill>
                          <a:srgbClr val="000080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9271" name="Object 8"/>
          <p:cNvGraphicFramePr>
            <a:graphicFrameLocks noChangeAspect="1"/>
          </p:cNvGraphicFramePr>
          <p:nvPr/>
        </p:nvGraphicFramePr>
        <p:xfrm>
          <a:off x="5231904" y="3573016"/>
          <a:ext cx="4030488" cy="122413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8857" name="Equation" r:id="rId7" imgW="748975" imgH="304668" progId="">
                  <p:embed/>
                </p:oleObj>
              </mc:Choice>
              <mc:Fallback>
                <p:oleObj name="Equation" r:id="rId7" imgW="748975" imgH="304668" progId="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31904" y="3573016"/>
                        <a:ext cx="4030488" cy="1224136"/>
                      </a:xfrm>
                      <a:prstGeom prst="rect">
                        <a:avLst/>
                      </a:prstGeom>
                      <a:gradFill rotWithShape="1">
                        <a:gsLst>
                          <a:gs pos="0">
                            <a:srgbClr val="CCFF66"/>
                          </a:gs>
                          <a:gs pos="50000">
                            <a:schemeClr val="bg1"/>
                          </a:gs>
                          <a:gs pos="100000">
                            <a:srgbClr val="CCFF66"/>
                          </a:gs>
                        </a:gsLst>
                        <a:lin ang="5400000" scaled="1"/>
                      </a:gradFill>
                      <a:ln w="38100">
                        <a:solidFill>
                          <a:srgbClr val="000080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9272" name="Object 10"/>
          <p:cNvGraphicFramePr>
            <a:graphicFrameLocks noChangeAspect="1"/>
          </p:cNvGraphicFramePr>
          <p:nvPr/>
        </p:nvGraphicFramePr>
        <p:xfrm>
          <a:off x="1007435" y="4293096"/>
          <a:ext cx="2688299" cy="211325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8858" name="Equation" r:id="rId9" imgW="583947" imgH="609336" progId="">
                  <p:embed/>
                </p:oleObj>
              </mc:Choice>
              <mc:Fallback>
                <p:oleObj name="Equation" r:id="rId9" imgW="583947" imgH="609336" progId="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07435" y="4293096"/>
                        <a:ext cx="2688299" cy="2113252"/>
                      </a:xfrm>
                      <a:prstGeom prst="rect">
                        <a:avLst/>
                      </a:prstGeom>
                      <a:gradFill rotWithShape="1">
                        <a:gsLst>
                          <a:gs pos="0">
                            <a:srgbClr val="FF9900"/>
                          </a:gs>
                          <a:gs pos="50000">
                            <a:schemeClr val="bg1"/>
                          </a:gs>
                          <a:gs pos="100000">
                            <a:srgbClr val="FF9900"/>
                          </a:gs>
                        </a:gsLst>
                        <a:lin ang="5400000" scaled="1"/>
                      </a:gradFill>
                      <a:ln w="38100">
                        <a:solidFill>
                          <a:srgbClr val="000080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9274" name="Object 12"/>
          <p:cNvGraphicFramePr>
            <a:graphicFrameLocks noChangeAspect="1"/>
          </p:cNvGraphicFramePr>
          <p:nvPr/>
        </p:nvGraphicFramePr>
        <p:xfrm>
          <a:off x="4367809" y="5157192"/>
          <a:ext cx="2774567" cy="1008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8859" name="Equation" r:id="rId11" imgW="571252" imgH="279279" progId="">
                  <p:embed/>
                </p:oleObj>
              </mc:Choice>
              <mc:Fallback>
                <p:oleObj name="Equation" r:id="rId11" imgW="571252" imgH="279279" progId="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67809" y="5157192"/>
                        <a:ext cx="2774567" cy="1008112"/>
                      </a:xfrm>
                      <a:prstGeom prst="rect">
                        <a:avLst/>
                      </a:prstGeom>
                      <a:gradFill rotWithShape="1">
                        <a:gsLst>
                          <a:gs pos="0">
                            <a:srgbClr val="CCFF66"/>
                          </a:gs>
                          <a:gs pos="50000">
                            <a:schemeClr val="bg1"/>
                          </a:gs>
                          <a:gs pos="100000">
                            <a:srgbClr val="CCFF66"/>
                          </a:gs>
                        </a:gsLst>
                        <a:lin ang="5400000" scaled="1"/>
                      </a:gradFill>
                      <a:ln w="38100">
                        <a:solidFill>
                          <a:srgbClr val="000080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TextBox 17"/>
          <p:cNvSpPr txBox="1"/>
          <p:nvPr/>
        </p:nvSpPr>
        <p:spPr>
          <a:xfrm>
            <a:off x="288032" y="332657"/>
            <a:ext cx="11472597" cy="649188"/>
          </a:xfrm>
          <a:prstGeom prst="roundRect">
            <a:avLst>
              <a:gd name="adj" fmla="val 50000"/>
            </a:avLst>
          </a:prstGeom>
          <a:ln w="38100">
            <a:solidFill>
              <a:srgbClr val="0000FF"/>
            </a:solidFill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2400" b="1" dirty="0" err="1" smtClean="0">
                <a:solidFill>
                  <a:srgbClr val="002060"/>
                </a:solidFill>
                <a:latin typeface="Georgia" pitchFamily="18" charset="0"/>
              </a:rPr>
              <a:t>Өрнектерді ықшамдаңыз:</a:t>
            </a:r>
            <a:endParaRPr lang="ru-RU" sz="2400" b="1" dirty="0" smtClean="0">
              <a:solidFill>
                <a:srgbClr val="002060"/>
              </a:solidFill>
              <a:latin typeface="Georg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043253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825</TotalTime>
  <Words>156</Words>
  <Application>Microsoft Office PowerPoint</Application>
  <PresentationFormat>Широкоэкранный</PresentationFormat>
  <Paragraphs>88</Paragraphs>
  <Slides>15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9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3</vt:i4>
      </vt:variant>
      <vt:variant>
        <vt:lpstr>Заголовки слайдов</vt:lpstr>
      </vt:variant>
      <vt:variant>
        <vt:i4>15</vt:i4>
      </vt:variant>
    </vt:vector>
  </HeadingPairs>
  <TitlesOfParts>
    <vt:vector size="28" baseType="lpstr">
      <vt:lpstr>Arial</vt:lpstr>
      <vt:lpstr>Calibri</vt:lpstr>
      <vt:lpstr>Calibri Light</vt:lpstr>
      <vt:lpstr>Constantia</vt:lpstr>
      <vt:lpstr>Georgia</vt:lpstr>
      <vt:lpstr>Open Sans</vt:lpstr>
      <vt:lpstr>Tahoma</vt:lpstr>
      <vt:lpstr>Times New Roman</vt:lpstr>
      <vt:lpstr>Wingdings</vt:lpstr>
      <vt:lpstr>Тема Office</vt:lpstr>
      <vt:lpstr>Equation</vt:lpstr>
      <vt:lpstr>Формула</vt:lpstr>
      <vt:lpstr>Уравнение</vt:lpstr>
      <vt:lpstr>Презентация PowerPoint</vt:lpstr>
      <vt:lpstr>Тақырып</vt:lpstr>
      <vt:lpstr>Презентация PowerPoint</vt:lpstr>
      <vt:lpstr>Дәреженің қасиеттері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         :  Тапсырма №1. Есептеңіз.                         </vt:lpstr>
      <vt:lpstr>           Тапсырма №2. Есептеңіз:                         </vt:lpstr>
      <vt:lpstr>         :  Тапсырма №3. Өрнектердің мәндерін салыстырыңыз.                          </vt:lpstr>
      <vt:lpstr>         :    Тапсырма №4. Өрнекті ықшамдаңыз.                          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Действительные числа</dc:title>
  <dc:creator>User</dc:creator>
  <cp:lastModifiedBy>Huawei</cp:lastModifiedBy>
  <cp:revision>108</cp:revision>
  <dcterms:created xsi:type="dcterms:W3CDTF">2022-09-04T21:41:09Z</dcterms:created>
  <dcterms:modified xsi:type="dcterms:W3CDTF">2024-08-14T05:02:31Z</dcterms:modified>
</cp:coreProperties>
</file>