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01" r:id="rId2"/>
    <p:sldId id="258" r:id="rId3"/>
    <p:sldId id="324" r:id="rId4"/>
    <p:sldId id="326" r:id="rId5"/>
    <p:sldId id="319" r:id="rId6"/>
    <p:sldId id="327" r:id="rId7"/>
    <p:sldId id="274" r:id="rId8"/>
    <p:sldId id="328" r:id="rId9"/>
    <p:sldId id="329" r:id="rId10"/>
    <p:sldId id="320" r:id="rId11"/>
    <p:sldId id="321" r:id="rId12"/>
    <p:sldId id="322" r:id="rId13"/>
    <p:sldId id="325" r:id="rId14"/>
    <p:sldId id="259" r:id="rId15"/>
    <p:sldId id="307" r:id="rId16"/>
    <p:sldId id="335" r:id="rId17"/>
    <p:sldId id="331" r:id="rId18"/>
    <p:sldId id="336" r:id="rId19"/>
    <p:sldId id="332" r:id="rId20"/>
    <p:sldId id="337" r:id="rId21"/>
    <p:sldId id="333" r:id="rId22"/>
    <p:sldId id="338" r:id="rId23"/>
    <p:sldId id="334" r:id="rId24"/>
    <p:sldId id="339" r:id="rId25"/>
    <p:sldId id="316" r:id="rId26"/>
    <p:sldId id="317" r:id="rId27"/>
    <p:sldId id="26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3249739"/>
            <a:ext cx="7711857" cy="16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kk-KZ" sz="2500" b="1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Хобби известных людей.</a:t>
            </a:r>
            <a:endParaRPr lang="en-ID" sz="2500" b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7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857488" y="357166"/>
            <a:ext cx="3954051" cy="545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Теоретический материал</a:t>
            </a:r>
            <a:endParaRPr lang="ru-RU" sz="2400" dirty="0">
              <a:solidFill>
                <a:schemeClr val="bg1"/>
              </a:solidFill>
              <a:latin typeface="Calibri"/>
              <a:ea typeface="Times New Roman"/>
              <a:cs typeface="Times New Roman"/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285720" y="-4462760"/>
            <a:ext cx="5295489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50" name="Picture 2" descr="Имя числительное как честь речи - русский язык, уроки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964412"/>
            <a:ext cx="8358246" cy="56792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Прямоугольник 9"/>
          <p:cNvSpPr/>
          <p:nvPr/>
        </p:nvSpPr>
        <p:spPr>
          <a:xfrm>
            <a:off x="214282" y="1000108"/>
            <a:ext cx="835824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Задание.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Выборочный диктант.  </a:t>
            </a:r>
            <a:endParaRPr lang="ru-RU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-Прочитайте предложения, выпишите составные числительные и запишите их словами. Укажите их разряд.</a:t>
            </a:r>
          </a:p>
          <a:p>
            <a:r>
              <a:rPr lang="ru-RU" sz="2000" b="1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Михаил Лермонтов</a:t>
            </a:r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– русский поэт, увлекался живописью. На сегодняшний день известны 13 картин Лермонтова, выполненных маслом на холсте, картоне и дереве, более 40 акварелей и более 300 рисунков и набросков.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Владимир Набоков</a:t>
            </a:r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– писатель, интересовался бабочками. Бабочка стала символом его творчества: исследователи насчитали 570 упоминаний этого насекомого в его произведениях. </a:t>
            </a:r>
            <a:endParaRPr lang="ru-RU" sz="20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ru-RU" sz="2000" b="1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Юрий Гагарин - </a:t>
            </a:r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первый космонавт, увлекался  водными лыжами. Именно с подачи Юрия Гагарина в 1964 году  была создана Федерация воднолыжного спорта, </a:t>
            </a:r>
            <a:endParaRPr lang="ru-RU" sz="20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Предметом коллекционирования музыканта </a:t>
            </a:r>
            <a:r>
              <a:rPr lang="ru-RU" sz="2000" b="1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Рода Стюарта</a:t>
            </a:r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стали поезда. В его доме разместилась железная дорога шириной 7 м и длиной 37 м, то есть заняла целый этаж. </a:t>
            </a:r>
            <a:endParaRPr lang="ru-RU" sz="20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ru-RU" sz="2000" b="1" i="1" dirty="0" err="1" smtClean="0">
                <a:solidFill>
                  <a:srgbClr val="0070C0"/>
                </a:solidFill>
                <a:ea typeface="Calibri"/>
                <a:cs typeface="Times New Roman"/>
              </a:rPr>
              <a:t>Джастин</a:t>
            </a:r>
            <a:r>
              <a:rPr lang="ru-RU" sz="2000" b="1" i="1" dirty="0" smtClean="0">
                <a:solidFill>
                  <a:srgbClr val="0070C0"/>
                </a:solidFill>
                <a:ea typeface="Calibri"/>
                <a:cs typeface="Times New Roman"/>
              </a:rPr>
              <a:t> </a:t>
            </a:r>
            <a:r>
              <a:rPr lang="ru-RU" sz="2000" b="1" i="1" dirty="0" err="1" smtClean="0">
                <a:solidFill>
                  <a:srgbClr val="0070C0"/>
                </a:solidFill>
                <a:ea typeface="Calibri"/>
                <a:cs typeface="Times New Roman"/>
              </a:rPr>
              <a:t>Бибер</a:t>
            </a:r>
            <a:r>
              <a:rPr lang="ru-RU" sz="2000" b="1" i="1" dirty="0" smtClean="0">
                <a:solidFill>
                  <a:srgbClr val="0070C0"/>
                </a:solidFill>
                <a:ea typeface="Calibri"/>
                <a:cs typeface="Times New Roman"/>
              </a:rPr>
              <a:t> – </a:t>
            </a:r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популярному певцу, нужно всего </a:t>
            </a:r>
            <a:r>
              <a:rPr lang="ru-RU" sz="2000" i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85 секунд, </a:t>
            </a:r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чтобы собрать кубик </a:t>
            </a:r>
            <a:r>
              <a:rPr lang="ru-RU" sz="2000" i="1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Рубика</a:t>
            </a:r>
            <a:r>
              <a:rPr lang="ru-RU" sz="2000" i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 </a:t>
            </a:r>
          </a:p>
          <a:p>
            <a:endParaRPr lang="ru-RU" sz="2000" dirty="0"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0" y="428604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2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3240" y="357166"/>
            <a:ext cx="3348694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0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2894584"/>
          <a:ext cx="6096000" cy="192786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28596" y="1357298"/>
            <a:ext cx="8358246" cy="2491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/>
                <a:ea typeface="Times New Roman"/>
                <a:cs typeface="Times New Roman"/>
              </a:rPr>
              <a:t> </a:t>
            </a:r>
            <a:endParaRPr lang="ru-RU" sz="2400" dirty="0" smtClean="0">
              <a:ea typeface="Times New Roman"/>
              <a:cs typeface="Times New Roman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570 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упоминаний – </a:t>
            </a: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пятьсот семьдесят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  (</a:t>
            </a:r>
            <a:r>
              <a:rPr lang="ru-RU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колич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.) </a:t>
            </a:r>
            <a:endParaRPr lang="ru-RU" sz="24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1964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году – в </a:t>
            </a: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тысяча девятьсот шестьдесят четвертом 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году  ( порядковое)</a:t>
            </a:r>
            <a:endParaRPr lang="ru-RU" sz="24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37 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метров - </a:t>
            </a: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тридцать семь 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колич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.) </a:t>
            </a:r>
            <a:endParaRPr lang="ru-RU" sz="2400" dirty="0" smtClean="0">
              <a:solidFill>
                <a:srgbClr val="0070C0"/>
              </a:solidFill>
              <a:ea typeface="Calibri"/>
              <a:cs typeface="Times New Roman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85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 секунд - </a:t>
            </a:r>
            <a:r>
              <a:rPr lang="ru-RU" sz="24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восемьдесят пять 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sz="2400" dirty="0" err="1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колич</a:t>
            </a:r>
            <a:r>
              <a:rPr lang="ru-RU" sz="2400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.) 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Написать </a:t>
            </a:r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  тему «Хобби»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это </a:t>
            </a:r>
            <a:r>
              <a:rPr lang="ru-RU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пятистрочная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строфа.</a:t>
            </a:r>
          </a:p>
          <a:p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1-я строка – одно ключевое слово, определяющее содержание </a:t>
            </a:r>
            <a:r>
              <a:rPr lang="ru-RU" sz="2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синквейна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2-я строка – два прилагательных, характеризующих данное понятие;</a:t>
            </a:r>
          </a:p>
          <a:p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3-я строка – три глагола, обозначающих действие в рамках заданной темы;</a:t>
            </a:r>
          </a:p>
          <a:p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4-я строка – короткое предложение, раскрывающее суть темы или отношение к ней;</a:t>
            </a:r>
          </a:p>
          <a:p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5-я строка – синоним ключевого слова 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285984" y="357166"/>
            <a:ext cx="4050873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800" b="1" dirty="0" smtClean="0">
                <a:solidFill>
                  <a:schemeClr val="bg1"/>
                </a:solidFill>
              </a:rPr>
              <a:t>Творческое задание  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0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714612" y="357166"/>
            <a:ext cx="3348694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2844" y="928670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785786" y="1500174"/>
            <a:ext cx="52864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Хобби.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Любимое, важное.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Развивает, обновляет, вдохновляет.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Становится источником радости.</a:t>
            </a:r>
            <a:b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Увлечение.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1. </a:t>
            </a:r>
            <a:r>
              <a:rPr lang="ru-RU" sz="2800" dirty="0" err="1" smtClean="0"/>
              <a:t>Хо́бби</a:t>
            </a:r>
            <a:r>
              <a:rPr lang="ru-RU" sz="2800" dirty="0" smtClean="0"/>
              <a:t> – вид человеческой деятельности, некое занятие, которым занимаются на досуге и для наслаждения.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1. </a:t>
            </a:r>
            <a:r>
              <a:rPr lang="ru-RU" sz="2800" dirty="0" err="1" smtClean="0"/>
              <a:t>Хо́бби</a:t>
            </a:r>
            <a:r>
              <a:rPr lang="ru-RU" sz="2800" dirty="0" smtClean="0"/>
              <a:t> – вид человеческой деятельности, некое занятие, которым занимаются на досуге и для наслаждения. 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ВЕРНО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2</a:t>
            </a:r>
            <a:r>
              <a:rPr lang="ru-RU" sz="2800" dirty="0" smtClean="0"/>
              <a:t>.</a:t>
            </a:r>
            <a:r>
              <a:rPr lang="ru-RU" sz="2800" b="1" i="1" dirty="0" smtClean="0"/>
              <a:t> </a:t>
            </a:r>
            <a:r>
              <a:rPr lang="ru-RU" sz="2800" dirty="0" smtClean="0"/>
              <a:t>Юрий Гагарин</a:t>
            </a:r>
            <a:r>
              <a:rPr lang="ru-RU" sz="2800" b="1" dirty="0" smtClean="0"/>
              <a:t> - </a:t>
            </a:r>
            <a:r>
              <a:rPr lang="ru-RU" sz="2800" dirty="0" smtClean="0"/>
              <a:t>первый космонавт, увлекался живописью.  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2</a:t>
            </a:r>
            <a:r>
              <a:rPr lang="ru-RU" sz="2800" dirty="0" smtClean="0"/>
              <a:t>.</a:t>
            </a:r>
            <a:r>
              <a:rPr lang="ru-RU" sz="2800" b="1" i="1" dirty="0" smtClean="0"/>
              <a:t> </a:t>
            </a:r>
            <a:r>
              <a:rPr lang="ru-RU" sz="2800" dirty="0" smtClean="0"/>
              <a:t>Юрий Гагарин</a:t>
            </a:r>
            <a:r>
              <a:rPr lang="ru-RU" sz="2800" b="1" dirty="0" smtClean="0"/>
              <a:t> - </a:t>
            </a:r>
            <a:r>
              <a:rPr lang="ru-RU" sz="2800" dirty="0" smtClean="0"/>
              <a:t>первый космонавт, увлекался живописью. </a:t>
            </a:r>
          </a:p>
          <a:p>
            <a:r>
              <a:rPr lang="ru-RU" sz="2800" b="1" dirty="0" smtClean="0"/>
              <a:t>НЕВЕРНО</a:t>
            </a:r>
            <a:r>
              <a:rPr lang="ru-RU" sz="2800" dirty="0" smtClean="0"/>
              <a:t> </a:t>
            </a:r>
          </a:p>
          <a:p>
            <a:r>
              <a:rPr lang="ru-RU" sz="2800" b="1" dirty="0" smtClean="0"/>
              <a:t>Верный ответ</a:t>
            </a:r>
            <a:r>
              <a:rPr lang="ru-RU" sz="2800" dirty="0" smtClean="0"/>
              <a:t>. Юрий Гагарин</a:t>
            </a:r>
            <a:r>
              <a:rPr lang="ru-RU" sz="2800" b="1" dirty="0" smtClean="0"/>
              <a:t> - </a:t>
            </a:r>
            <a:r>
              <a:rPr lang="ru-RU" sz="2800" dirty="0" smtClean="0"/>
              <a:t>первый космонавт, увлекался водными лыжами.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3.</a:t>
            </a:r>
            <a:r>
              <a:rPr lang="ru-RU" sz="2800" dirty="0" smtClean="0"/>
              <a:t>Составные числительные имеют два и более корней. </a:t>
            </a: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848434" y="1151879"/>
            <a:ext cx="7517721" cy="352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узнаете:</a:t>
            </a:r>
          </a:p>
          <a:p>
            <a:r>
              <a:rPr lang="ru-RU" sz="2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об увлечениях и хобби  известных и знаменитых людей.</a:t>
            </a:r>
          </a:p>
          <a:p>
            <a:endParaRPr lang="ru-RU" sz="25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</a:t>
            </a:r>
            <a:r>
              <a:rPr lang="kk-KZ" sz="2400" b="1" dirty="0">
                <a:solidFill>
                  <a:schemeClr val="tx2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сможете:</a:t>
            </a:r>
            <a:endParaRPr lang="ru-RU" sz="2400" b="1" dirty="0">
              <a:solidFill>
                <a:schemeClr val="tx2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kk-KZ" sz="2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определять	</a:t>
            </a:r>
            <a:r>
              <a:rPr lang="ru-RU" sz="25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основную мысль, </a:t>
            </a:r>
            <a:r>
              <a:rPr lang="ru-RU" sz="2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опираясь на содержание текста;</a:t>
            </a:r>
          </a:p>
          <a:p>
            <a:r>
              <a:rPr lang="ru-RU" sz="2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формулировать проблемные вопросы по тексту;</a:t>
            </a:r>
          </a:p>
          <a:p>
            <a:r>
              <a:rPr lang="ru-RU" sz="25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- использовать виды чтения, включая поисковое.</a:t>
            </a:r>
            <a:endParaRPr lang="ru-RU" sz="25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i="1" dirty="0" smtClean="0"/>
              <a:t>3.</a:t>
            </a:r>
            <a:r>
              <a:rPr lang="ru-RU" sz="2800" dirty="0" smtClean="0"/>
              <a:t>Составные числительные имеют два и более корней. </a:t>
            </a:r>
          </a:p>
          <a:p>
            <a:r>
              <a:rPr lang="ru-RU" sz="2800" b="1" dirty="0" smtClean="0"/>
              <a:t>НЕВЕРНО </a:t>
            </a:r>
          </a:p>
          <a:p>
            <a:endParaRPr lang="ru-RU" sz="2800" dirty="0" smtClean="0"/>
          </a:p>
          <a:p>
            <a:r>
              <a:rPr lang="ru-RU" sz="2800" b="1" dirty="0" smtClean="0"/>
              <a:t>Верный ответ</a:t>
            </a:r>
            <a:r>
              <a:rPr lang="ru-RU" sz="2800" dirty="0" smtClean="0"/>
              <a:t>. Составные числительные состоят из двух и более слов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20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4.</a:t>
            </a:r>
            <a:r>
              <a:rPr lang="ru-RU" sz="2800" dirty="0" smtClean="0"/>
              <a:t> 2021 (год) – составное порядковое числительное.</a:t>
            </a: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4.</a:t>
            </a:r>
            <a:r>
              <a:rPr lang="ru-RU" sz="2800" dirty="0" smtClean="0"/>
              <a:t> 2021 (год) – составное порядковое числительное. </a:t>
            </a:r>
          </a:p>
          <a:p>
            <a:r>
              <a:rPr lang="ru-RU" sz="2800" b="1" dirty="0" smtClean="0"/>
              <a:t>ВЕРНО</a:t>
            </a:r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5. </a:t>
            </a:r>
            <a:r>
              <a:rPr lang="ru-RU" sz="2800" dirty="0" err="1" smtClean="0"/>
              <a:t>Синквейн</a:t>
            </a:r>
            <a:r>
              <a:rPr lang="ru-RU" sz="2800" dirty="0" smtClean="0"/>
              <a:t> – это </a:t>
            </a:r>
            <a:r>
              <a:rPr lang="ru-RU" sz="2800" dirty="0" err="1" smtClean="0"/>
              <a:t>пятистрочная</a:t>
            </a:r>
            <a:r>
              <a:rPr lang="ru-RU" sz="2800" dirty="0" smtClean="0"/>
              <a:t> строфа.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Укажите верные (В) или неверные (Н) ответы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5. </a:t>
            </a:r>
            <a:r>
              <a:rPr lang="ru-RU" sz="2800" dirty="0" err="1" smtClean="0"/>
              <a:t>Синквейн</a:t>
            </a:r>
            <a:r>
              <a:rPr lang="ru-RU" sz="2800" dirty="0" smtClean="0"/>
              <a:t> – это </a:t>
            </a:r>
            <a:r>
              <a:rPr lang="ru-RU" sz="2800" dirty="0" err="1" smtClean="0"/>
              <a:t>пятистрочная</a:t>
            </a:r>
            <a:r>
              <a:rPr lang="ru-RU" sz="2800" dirty="0" smtClean="0"/>
              <a:t> строфа.</a:t>
            </a:r>
          </a:p>
          <a:p>
            <a:r>
              <a:rPr lang="ru-RU" sz="2800" b="1" dirty="0" smtClean="0"/>
              <a:t>ВЕРНО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Написать эссе «Мое хобби»</a:t>
            </a:r>
          </a:p>
          <a:p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9713"/>
            <a:ext cx="9235631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 урока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000" dirty="0"/>
          </a:p>
        </p:txBody>
      </p:sp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26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Прямоугольник 11"/>
          <p:cNvSpPr/>
          <p:nvPr/>
        </p:nvSpPr>
        <p:spPr>
          <a:xfrm>
            <a:off x="571472" y="1357298"/>
            <a:ext cx="7429552" cy="133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Сегодня вы узнали об увлечениях и хобби  известных и знаменитых людей. Вспомнили   структуру составных числительных. </a:t>
            </a:r>
            <a:endParaRPr lang="ru-RU" sz="2400" dirty="0">
              <a:solidFill>
                <a:schemeClr val="tx2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59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27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6" name="Рисунок 5" descr="Хобби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429000"/>
            <a:ext cx="828680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14282" y="357166"/>
          <a:ext cx="8786874" cy="6000792"/>
        </p:xfrm>
        <a:graphic>
          <a:graphicData uri="http://schemas.openxmlformats.org/drawingml/2006/table">
            <a:tbl>
              <a:tblPr/>
              <a:tblGrid>
                <a:gridCol w="8786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0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Что такое хобби? </a:t>
                      </a:r>
                    </a:p>
                    <a:p>
                      <a:pPr algn="l">
                        <a:spcAft>
                          <a:spcPts val="730"/>
                        </a:spcAft>
                      </a:pPr>
                      <a:r>
                        <a:rPr lang="ru-RU" sz="2200" b="1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Хо́бби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(от англ. </a:t>
                      </a:r>
                      <a:r>
                        <a:rPr lang="ru-RU" sz="22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hobby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— увлечение, любимое дело) – вид человеческой деятельности, некое занятие, которым занимаются на досуге и для наслаждения.</a:t>
                      </a:r>
                    </a:p>
                    <a:p>
                      <a:pPr algn="l">
                        <a:spcAft>
                          <a:spcPts val="730"/>
                        </a:spcAft>
                      </a:pPr>
                      <a:r>
                        <a:rPr lang="ru-RU" sz="2200" b="1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Увлечение </a:t>
                      </a:r>
                      <a:r>
                        <a:rPr lang="ru-RU" sz="2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это то, чем человек любит и с радостью готов заниматься в свободное время. Хобби является хорошим способом борьбы со стрессом, гневом и прочими негативными проявлениями. Кроме того, хобби зачастую помогают развивать кругозор.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96">
                <a:tc>
                  <a:txBody>
                    <a:bodyPr/>
                    <a:lstStyle/>
                    <a:p>
                      <a:pPr algn="l">
                        <a:spcAft>
                          <a:spcPts val="730"/>
                        </a:spcAft>
                      </a:pPr>
                      <a:endParaRPr lang="ru-RU" sz="2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375168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Прием «Ассоциации».</a:t>
            </a:r>
            <a:endParaRPr lang="ru-RU" sz="2800" dirty="0">
              <a:solidFill>
                <a:schemeClr val="bg1"/>
              </a:solidFill>
              <a:latin typeface="Times New Roman"/>
              <a:ea typeface="Times New Roman"/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0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1285860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Составить кластер на тему «Страна увлечений»</a:t>
            </a:r>
            <a:endParaRPr lang="ru-RU" sz="2400" b="1" dirty="0">
              <a:solidFill>
                <a:schemeClr val="tx2"/>
              </a:solidFill>
              <a:latin typeface="Times New Roman"/>
              <a:ea typeface="Times New Roman"/>
            </a:endParaRPr>
          </a:p>
        </p:txBody>
      </p:sp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2143108" y="2643183"/>
            <a:ext cx="2990859" cy="164307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Страна увлечений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 flipH="1" flipV="1">
            <a:off x="4000496" y="2071678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143504" y="3143248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429124" y="4214818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6200000" flipV="1">
            <a:off x="2000232" y="2214554"/>
            <a:ext cx="71438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0800000" flipV="1">
            <a:off x="1142976" y="3786190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2536017" y="4321975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Рисунок 34" descr="Виды хобби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10" y="1714488"/>
            <a:ext cx="392909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214282" y="1071546"/>
            <a:ext cx="8786874" cy="550072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10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048" y="128147"/>
            <a:ext cx="969242" cy="1023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145287" y="444913"/>
            <a:ext cx="2890170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с текстом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0" y="0"/>
            <a:ext cx="2135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46" name="Picture 2" descr="hello_html_13a7b63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ru-RU" altLang="ru-RU" sz="1200" b="1" dirty="0" smtClean="0">
                <a:solidFill>
                  <a:srgbClr val="002060"/>
                </a:solidFill>
              </a:rPr>
              <a:t>3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642910" y="357166"/>
            <a:ext cx="6572296" cy="125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Хобби известных людей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 </a:t>
            </a: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2000232" y="1071546"/>
            <a:ext cx="69294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1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9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42" name="Picture 2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4" name="Picture 4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6" name="Picture 6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42844" y="1071546"/>
            <a:ext cx="3000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pic>
        <p:nvPicPr>
          <p:cNvPr id="15" name="Picture 2" descr="Хобби известных людей.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000108"/>
            <a:ext cx="9144000" cy="55721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64360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-Прочитайте  текст и выполните задания.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	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ХОББИ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увлечения человека, вид деятельности, некое занятие, которым регулярно занимаются для души в свободное от работы время. 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Увлечение человека активизирует мыслительные и творческие способности, расширяет кругозор, способствует повышению самооценки.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Многие знаменитости прошлого и наших дней имели и имеют хобби:</a:t>
            </a:r>
          </a:p>
          <a:p>
            <a:r>
              <a:rPr lang="ru-RU" sz="2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Гёте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любил совершать прогулки по окрестностям своего родного города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Веймера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разбрасывая при этом семена фиалок. Эти цветы растут там до сих пор, и местные жители называют их фиалками Гёте.</a:t>
            </a:r>
          </a:p>
          <a:p>
            <a:r>
              <a:rPr lang="ru-RU" sz="2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Лев Толстой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шил обувь и сам пахал, впрягшись в плуг.</a:t>
            </a:r>
          </a:p>
          <a:p>
            <a:r>
              <a:rPr lang="ru-RU" sz="2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Леонардо да Винчи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был превосходным кулинаром.</a:t>
            </a:r>
          </a:p>
          <a:p>
            <a:r>
              <a:rPr lang="ru-RU" sz="2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Франклин Рузвельт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собрал одну из самых больших в мире коллекцию марок.</a:t>
            </a:r>
          </a:p>
          <a:p>
            <a:r>
              <a:rPr lang="ru-RU" sz="2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Дмитрий Иванович Менделеев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как широко известно, занимался изготовлением чемоданов. Причем, его чемоданы пользовались такой популярностью, что великий химик мастерил их на заказ для богатых людей.</a:t>
            </a:r>
          </a:p>
          <a:p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ru-RU" altLang="ru-RU" sz="1200" b="1" dirty="0" smtClean="0">
                <a:solidFill>
                  <a:srgbClr val="002060"/>
                </a:solidFill>
              </a:rPr>
              <a:t>3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28596" y="428604"/>
            <a:ext cx="7643866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2000232" y="1071546"/>
            <a:ext cx="69294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1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9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42" name="Picture 2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4" name="Picture 4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6" name="Picture 6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42844" y="1071546"/>
            <a:ext cx="3000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500298" y="500042"/>
            <a:ext cx="3857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с текстом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142844" y="1071546"/>
            <a:ext cx="8858312" cy="564360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-Прочитайте  текст и выполните задания.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-Раскройте основную мысль текста.</a:t>
            </a:r>
          </a:p>
          <a:p>
            <a:endParaRPr lang="ru-RU" sz="21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-Найдите в тексте слово, соответствующее определению.</a:t>
            </a:r>
          </a:p>
          <a:p>
            <a:endParaRPr lang="ru-RU" sz="21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Побудить к активности, усиливая деятельность, оживить – это ____________________</a:t>
            </a:r>
            <a:endParaRPr lang="ru-RU" sz="21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1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Объем, широта интересов и знаний – это</a:t>
            </a:r>
            <a:r>
              <a:rPr lang="ru-RU" sz="2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__________________</a:t>
            </a:r>
          </a:p>
          <a:p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-Составьте  1 «тонкий» и 1 «толстый» вопрос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ru-RU" altLang="ru-RU" sz="1200" b="1" dirty="0" smtClean="0">
                <a:solidFill>
                  <a:srgbClr val="002060"/>
                </a:solidFill>
              </a:rPr>
              <a:t>3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28596" y="428604"/>
            <a:ext cx="7643866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2000232" y="1071546"/>
            <a:ext cx="69294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1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9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42" name="Picture 2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4" name="Picture 4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6" name="Picture 6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42844" y="1071546"/>
            <a:ext cx="30003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500298" y="500042"/>
            <a:ext cx="38576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1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9" name="Содержимое 18"/>
          <p:cNvSpPr>
            <a:spLocks noGrp="1"/>
          </p:cNvSpPr>
          <p:nvPr>
            <p:ph idx="1"/>
          </p:nvPr>
        </p:nvSpPr>
        <p:spPr>
          <a:xfrm>
            <a:off x="214282" y="1071546"/>
            <a:ext cx="8286808" cy="564360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/>
          </a:p>
        </p:txBody>
      </p:sp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ru-RU" altLang="ru-RU" sz="1200" b="1" dirty="0" smtClean="0">
                <a:solidFill>
                  <a:srgbClr val="002060"/>
                </a:solidFill>
              </a:rPr>
              <a:t>3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428596" y="428604"/>
            <a:ext cx="7643866" cy="819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690336"/>
            <a:ext cx="7507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2000232" y="1071546"/>
            <a:ext cx="692948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dirty="0" smtClean="0"/>
              <a:t>	</a:t>
            </a:r>
            <a:r>
              <a:rPr lang="ru-RU" sz="1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9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42" name="Picture 2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4" name="Picture 4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61446" name="Picture 6" descr="Хобби знаменитых людей: необычные увлечен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42844" y="1071546"/>
            <a:ext cx="8786874" cy="607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Основная мысль текста: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Хобби – увлечения человека,  которым  занимаются для души в свободное время. </a:t>
            </a:r>
            <a:endParaRPr lang="ru-RU" sz="2400" dirty="0" smtClean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-Найдите в тексте слово, соответствующее определению.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-Побудить к активности, усиливая деятельность, оживить – это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ХОББИ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-Объем, широта интересов и знаний – это</a:t>
            </a:r>
            <a:r>
              <a:rPr lang="ru-RU" sz="2400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кругозор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sz="2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-Составьте  1 «тонкий» и 1 «толстый» вопрос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Что любил разбрасывать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Гёте,  совершая прогулки по окрестностям?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(«тонкий»  вопрос)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Какие хобби имели знаменитости в данном тексте?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(«толстый»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вопрос)</a:t>
            </a:r>
          </a:p>
          <a:p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500298" y="428604"/>
            <a:ext cx="3857652" cy="548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Примерные ответы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669</Words>
  <Application>Microsoft Office PowerPoint</Application>
  <PresentationFormat>Экран (4:3)</PresentationFormat>
  <Paragraphs>190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5" baseType="lpstr">
      <vt:lpstr>Arial</vt:lpstr>
      <vt:lpstr>Calibri</vt:lpstr>
      <vt:lpstr>Century Gothic</vt:lpstr>
      <vt:lpstr>Comfortaa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Укажите верные (В) или неверные (Н) ответы</vt:lpstr>
      <vt:lpstr>Домашнее задание</vt:lpstr>
      <vt:lpstr>Итог урока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316</cp:revision>
  <dcterms:created xsi:type="dcterms:W3CDTF">2020-07-18T05:19:20Z</dcterms:created>
  <dcterms:modified xsi:type="dcterms:W3CDTF">2024-12-11T15:13:54Z</dcterms:modified>
</cp:coreProperties>
</file>