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259" r:id="rId4"/>
    <p:sldId id="302" r:id="rId5"/>
    <p:sldId id="327" r:id="rId6"/>
    <p:sldId id="326" r:id="rId7"/>
    <p:sldId id="328" r:id="rId8"/>
    <p:sldId id="274" r:id="rId9"/>
    <p:sldId id="299" r:id="rId10"/>
    <p:sldId id="329" r:id="rId11"/>
    <p:sldId id="260" r:id="rId12"/>
    <p:sldId id="300" r:id="rId13"/>
    <p:sldId id="342" r:id="rId14"/>
    <p:sldId id="275" r:id="rId15"/>
    <p:sldId id="262" r:id="rId16"/>
    <p:sldId id="330" r:id="rId17"/>
    <p:sldId id="276" r:id="rId18"/>
    <p:sldId id="331" r:id="rId19"/>
    <p:sldId id="303" r:id="rId20"/>
    <p:sldId id="332" r:id="rId21"/>
    <p:sldId id="333" r:id="rId22"/>
    <p:sldId id="334" r:id="rId23"/>
    <p:sldId id="335" r:id="rId24"/>
    <p:sldId id="336" r:id="rId25"/>
    <p:sldId id="337" r:id="rId26"/>
    <p:sldId id="338" r:id="rId27"/>
    <p:sldId id="339" r:id="rId28"/>
    <p:sldId id="340" r:id="rId29"/>
    <p:sldId id="341"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D55F07-9B93-4A33-9D17-25598FABCBF4}" type="datetimeFigureOut">
              <a:rPr lang="ru-RU" smtClean="0"/>
              <a:pPr/>
              <a:t>11.12.2024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8B5E5-E8E0-4B36-833C-7BA223E126A3}" type="slidenum">
              <a:rPr lang="ru-RU" smtClean="0"/>
              <a:pPr/>
              <a:t>‹#›</a:t>
            </a:fld>
            <a:endParaRPr lang="ru-RU"/>
          </a:p>
        </p:txBody>
      </p:sp>
    </p:spTree>
    <p:extLst>
      <p:ext uri="{BB962C8B-B14F-4D97-AF65-F5344CB8AC3E}">
        <p14:creationId xmlns:p14="http://schemas.microsoft.com/office/powerpoint/2010/main" val="3633870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73;p1: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4339" name="Google Shape;74;p1: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dirty="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dirty="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5363"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945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945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24579"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6387"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120;p4:notes"/>
          <p:cNvSpPr txBox="1">
            <a:spLocks noGrp="1"/>
          </p:cNvSpPr>
          <p:nvPr>
            <p:ph type="body" idx="1"/>
          </p:nvPr>
        </p:nvSpPr>
        <p:spPr>
          <a:ln/>
        </p:spPr>
        <p:txBody>
          <a:bodyPr/>
          <a:lstStyle/>
          <a:p>
            <a:pPr marL="0" indent="0" eaLnBrk="1" hangingPunct="1">
              <a:buSzPts val="1400"/>
            </a:pPr>
            <a:endParaRPr lang="ru-RU" altLang="ru-RU" sz="1200">
              <a:latin typeface="Calibri" pitchFamily="34" charset="0"/>
              <a:cs typeface="Arial" pitchFamily="34" charset="0"/>
              <a:sym typeface="Calibri" pitchFamily="34" charset="0"/>
            </a:endParaRPr>
          </a:p>
        </p:txBody>
      </p:sp>
      <p:sp>
        <p:nvSpPr>
          <p:cNvPr id="17411" name="Google Shape;121;p4:notes"/>
          <p:cNvSpPr>
            <a:spLocks noGrp="1" noRot="1" noChangeAspect="1" noTextEdit="1"/>
          </p:cNvSpPr>
          <p:nvPr>
            <p:ph type="sldImg" idx="2"/>
          </p:nvPr>
        </p:nvSpPr>
        <p:spPr>
          <a:xfrm>
            <a:off x="1143000" y="685800"/>
            <a:ext cx="4572000" cy="3429000"/>
          </a:xfrm>
          <a:ln>
            <a:headEnd/>
            <a:tailEn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11.12.2024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11.12.2024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Google Shape;76;p1"/>
          <p:cNvSpPr>
            <a:spLocks noChangeArrowheads="1"/>
          </p:cNvSpPr>
          <p:nvPr/>
        </p:nvSpPr>
        <p:spPr bwMode="auto">
          <a:xfrm>
            <a:off x="735755" y="3249739"/>
            <a:ext cx="7711857" cy="1675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9654" tIns="24815" rIns="49654" bIns="24815"/>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500" b="1" dirty="0" smtClean="0">
                <a:solidFill>
                  <a:srgbClr val="002060"/>
                </a:solidFill>
                <a:latin typeface="Times New Roman" pitchFamily="18" charset="0"/>
                <a:cs typeface="Times New Roman" pitchFamily="18" charset="0"/>
              </a:rPr>
              <a:t>В.Драгунский. Денискины рассказы. </a:t>
            </a:r>
            <a:br>
              <a:rPr lang="ru-RU" sz="2500" b="1" dirty="0" smtClean="0">
                <a:solidFill>
                  <a:srgbClr val="002060"/>
                </a:solidFill>
                <a:latin typeface="Times New Roman" pitchFamily="18" charset="0"/>
                <a:cs typeface="Times New Roman" pitchFamily="18" charset="0"/>
              </a:rPr>
            </a:br>
            <a:r>
              <a:rPr lang="ru-RU" sz="2500" b="1" dirty="0" smtClean="0">
                <a:solidFill>
                  <a:srgbClr val="002060"/>
                </a:solidFill>
                <a:latin typeface="Times New Roman" pitchFamily="18" charset="0"/>
                <a:cs typeface="Times New Roman" pitchFamily="18" charset="0"/>
              </a:rPr>
              <a:t>Рассказ «Третье место в стиле баттерфляй»</a:t>
            </a:r>
            <a:endParaRPr lang="en-ID" sz="2500" b="1" dirty="0">
              <a:solidFill>
                <a:srgbClr val="002060"/>
              </a:solidFill>
              <a:latin typeface="Times New Roman" pitchFamily="18" charset="0"/>
              <a:ea typeface="Tahoma" panose="020B0604030504040204" pitchFamily="34" charset="0"/>
              <a:cs typeface="Times New Roman" pitchFamily="18" charset="0"/>
            </a:endParaRPr>
          </a:p>
          <a:p>
            <a:pPr algn="ctr" eaLnBrk="1" hangingPunct="1">
              <a:buClr>
                <a:srgbClr val="000000"/>
              </a:buClr>
              <a:buFont typeface="Arial" pitchFamily="34" charset="0"/>
              <a:buNone/>
            </a:pPr>
            <a:r>
              <a:rPr lang="ru-RU" altLang="ru-RU" sz="2500" b="1" dirty="0" smtClean="0">
                <a:solidFill>
                  <a:srgbClr val="090F78"/>
                </a:solidFill>
                <a:latin typeface="Times New Roman" pitchFamily="18" charset="0"/>
                <a:cs typeface="Times New Roman" pitchFamily="18" charset="0"/>
                <a:sym typeface="Open Sans" pitchFamily="34" charset="0"/>
              </a:rPr>
              <a:t>Русский </a:t>
            </a:r>
            <a:r>
              <a:rPr lang="ru-RU" altLang="ru-RU" sz="2500" b="1" dirty="0">
                <a:solidFill>
                  <a:srgbClr val="090F78"/>
                </a:solidFill>
                <a:latin typeface="Times New Roman" pitchFamily="18" charset="0"/>
                <a:cs typeface="Times New Roman" pitchFamily="18" charset="0"/>
                <a:sym typeface="Open Sans" pitchFamily="34" charset="0"/>
              </a:rPr>
              <a:t>язык и литература. </a:t>
            </a:r>
            <a:r>
              <a:rPr lang="ru-RU" altLang="ru-RU" sz="2500" b="1" dirty="0" smtClean="0">
                <a:solidFill>
                  <a:srgbClr val="090F78"/>
                </a:solidFill>
                <a:latin typeface="Times New Roman" pitchFamily="18" charset="0"/>
                <a:cs typeface="Times New Roman" pitchFamily="18" charset="0"/>
                <a:sym typeface="Open Sans" pitchFamily="34" charset="0"/>
              </a:rPr>
              <a:t>7 </a:t>
            </a:r>
            <a:r>
              <a:rPr lang="ru-RU" altLang="ru-RU" sz="2500" b="1" dirty="0">
                <a:solidFill>
                  <a:srgbClr val="090F78"/>
                </a:solidFill>
                <a:latin typeface="Times New Roman" pitchFamily="18" charset="0"/>
                <a:cs typeface="Times New Roman" pitchFamily="18" charset="0"/>
                <a:sym typeface="Open Sans" pitchFamily="34" charset="0"/>
              </a:rPr>
              <a:t>класс</a:t>
            </a:r>
          </a:p>
          <a:p>
            <a:pPr algn="ctr" eaLnBrk="1" hangingPunct="1">
              <a:buClr>
                <a:srgbClr val="000000"/>
              </a:buClr>
              <a:buFont typeface="Arial" pitchFamily="34" charset="0"/>
              <a:buNone/>
            </a:pPr>
            <a:endParaRPr lang="ru-RU" altLang="ru-RU" sz="2500" b="1" dirty="0">
              <a:solidFill>
                <a:srgbClr val="090F78"/>
              </a:solidFill>
              <a:latin typeface="Times New Roman" pitchFamily="18" charset="0"/>
              <a:cs typeface="Times New Roman" pitchFamily="18" charset="0"/>
              <a:sym typeface="Century Gothic" pitchFamily="34" charset="0"/>
            </a:endParaRPr>
          </a:p>
        </p:txBody>
      </p:sp>
      <p:cxnSp>
        <p:nvCxnSpPr>
          <p:cNvPr id="2051" name="Google Shape;77;p1"/>
          <p:cNvCxnSpPr>
            <a:cxnSpLocks noChangeShapeType="1"/>
          </p:cNvCxnSpPr>
          <p:nvPr/>
        </p:nvCxnSpPr>
        <p:spPr bwMode="auto">
          <a:xfrm>
            <a:off x="1058836" y="5189215"/>
            <a:ext cx="6939449"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2052" name="Google Shape;78;p1"/>
          <p:cNvCxnSpPr>
            <a:cxnSpLocks noChangeShapeType="1"/>
          </p:cNvCxnSpPr>
          <p:nvPr/>
        </p:nvCxnSpPr>
        <p:spPr bwMode="auto">
          <a:xfrm>
            <a:off x="1179653" y="5300084"/>
            <a:ext cx="6712749"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070212731"/>
      </p:ext>
    </p:extLst>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12" name="Заголовок 11"/>
          <p:cNvSpPr>
            <a:spLocks noGrp="1"/>
          </p:cNvSpPr>
          <p:nvPr>
            <p:ph type="title"/>
          </p:nvPr>
        </p:nvSpPr>
        <p:spPr>
          <a:xfrm>
            <a:off x="428596" y="1142984"/>
            <a:ext cx="8229600" cy="5286412"/>
          </a:xfrm>
        </p:spPr>
        <p:txBody>
          <a:bodyPr>
            <a:noAutofit/>
          </a:bodyPr>
          <a:lstStyle/>
          <a:p>
            <a:pPr algn="l"/>
            <a:r>
              <a:rPr lang="ru-RU" sz="1400" dirty="0" smtClean="0"/>
              <a:t/>
            </a:r>
            <a:br>
              <a:rPr lang="ru-RU" sz="1400" dirty="0" smtClean="0"/>
            </a:br>
            <a:r>
              <a:rPr lang="ru-RU" sz="1600" dirty="0" smtClean="0"/>
              <a:t/>
            </a:r>
            <a:br>
              <a:rPr lang="ru-RU" sz="1600" dirty="0" smtClean="0"/>
            </a:br>
            <a:r>
              <a:rPr lang="ru-RU" sz="1600" dirty="0" smtClean="0"/>
              <a:t>— А кто же первое занял? — спросил папа.</a:t>
            </a:r>
            <a:br>
              <a:rPr lang="ru-RU" sz="1600" dirty="0" smtClean="0"/>
            </a:br>
            <a:r>
              <a:rPr lang="ru-RU" sz="1600" dirty="0" smtClean="0"/>
              <a:t>Я ответил:</a:t>
            </a:r>
            <a:br>
              <a:rPr lang="ru-RU" sz="1600" dirty="0" smtClean="0"/>
            </a:br>
            <a:r>
              <a:rPr lang="ru-RU" sz="1600" dirty="0" smtClean="0"/>
              <a:t>— Первое место, папа, занял Вовка, он уже давно умеет плавать. Ему это не трудно было...</a:t>
            </a:r>
            <a:br>
              <a:rPr lang="ru-RU" sz="1600" dirty="0" smtClean="0"/>
            </a:br>
            <a:r>
              <a:rPr lang="ru-RU" sz="1600" dirty="0" smtClean="0"/>
              <a:t>— Ай да Вовка! — сказал папа. — Так, а кто же занял второе место?</a:t>
            </a:r>
            <a:br>
              <a:rPr lang="ru-RU" sz="1600" dirty="0" smtClean="0"/>
            </a:br>
            <a:r>
              <a:rPr lang="ru-RU" sz="1600" dirty="0" smtClean="0"/>
              <a:t>— А второе, — сказал я, — занял рыженький один мальчишка, не знаю, как зовут. На лягушонка похож, особенно в воде...</a:t>
            </a:r>
            <a:br>
              <a:rPr lang="ru-RU" sz="1600" dirty="0" smtClean="0"/>
            </a:br>
            <a:r>
              <a:rPr lang="ru-RU" sz="1600" dirty="0" smtClean="0"/>
              <a:t>— А ты, значит, вышел на третье? — Папа улыбнулся, и мне это было очень приятно. — Ну, что ж, — сказал он, — все-таки что ни говори, а третье место тоже призовое, бронзовая медаль! Ну а кто же на четвертом остался? Не помнишь? Кто занял четвертое?</a:t>
            </a:r>
            <a:br>
              <a:rPr lang="ru-RU" sz="1600" dirty="0" smtClean="0"/>
            </a:br>
            <a:r>
              <a:rPr lang="ru-RU" sz="1600" dirty="0" smtClean="0"/>
              <a:t>Я сказал:</a:t>
            </a:r>
            <a:br>
              <a:rPr lang="ru-RU" sz="1600" dirty="0" smtClean="0"/>
            </a:br>
            <a:r>
              <a:rPr lang="ru-RU" sz="1600" dirty="0" smtClean="0"/>
              <a:t>— Четвертое место никто не занял, папа!</a:t>
            </a:r>
            <a:br>
              <a:rPr lang="ru-RU" sz="1600" dirty="0" smtClean="0"/>
            </a:br>
            <a:r>
              <a:rPr lang="ru-RU" sz="1600" dirty="0" smtClean="0"/>
              <a:t>Он очень удивился:</a:t>
            </a:r>
            <a:br>
              <a:rPr lang="ru-RU" sz="1600" dirty="0" smtClean="0"/>
            </a:br>
            <a:r>
              <a:rPr lang="ru-RU" sz="1600" dirty="0" smtClean="0"/>
              <a:t>— Это как же?</a:t>
            </a:r>
            <a:br>
              <a:rPr lang="ru-RU" sz="1600" dirty="0" smtClean="0"/>
            </a:br>
            <a:r>
              <a:rPr lang="ru-RU" sz="1600" dirty="0" smtClean="0"/>
              <a:t>Я сказал:</a:t>
            </a:r>
            <a:br>
              <a:rPr lang="ru-RU" sz="1600" dirty="0" smtClean="0"/>
            </a:br>
            <a:r>
              <a:rPr lang="ru-RU" sz="1600" dirty="0" smtClean="0"/>
              <a:t>— Мы все третье место заняли: и я, и Мишка, и Толька, и </a:t>
            </a:r>
            <a:r>
              <a:rPr lang="ru-RU" sz="1600" dirty="0" err="1" smtClean="0"/>
              <a:t>Кимка</a:t>
            </a:r>
            <a:r>
              <a:rPr lang="ru-RU" sz="1600" dirty="0" smtClean="0"/>
              <a:t>, все-все. Вовка — первое, рыжий лягушонок — второе, а мы, остальные восемнадцать человек, мы заняли третье. Так инструктор сказал!</a:t>
            </a:r>
            <a:br>
              <a:rPr lang="ru-RU" sz="1600" dirty="0" smtClean="0"/>
            </a:br>
            <a:r>
              <a:rPr lang="ru-RU" sz="1600" dirty="0" smtClean="0"/>
              <a:t>Папа сказал:</a:t>
            </a:r>
            <a:br>
              <a:rPr lang="ru-RU" sz="1600" dirty="0" smtClean="0"/>
            </a:br>
            <a:r>
              <a:rPr lang="ru-RU" sz="1600" dirty="0" smtClean="0"/>
              <a:t>— Ах, вот оно что... Все понятно!..</a:t>
            </a:r>
            <a:br>
              <a:rPr lang="ru-RU" sz="1600" dirty="0" smtClean="0"/>
            </a:br>
            <a:r>
              <a:rPr lang="ru-RU" sz="1600" dirty="0" smtClean="0"/>
              <a:t>И он снова уткнулся в газеты.</a:t>
            </a:r>
            <a:br>
              <a:rPr lang="ru-RU" sz="1600" dirty="0" smtClean="0"/>
            </a:br>
            <a:r>
              <a:rPr lang="ru-RU" sz="1600" dirty="0" smtClean="0"/>
              <a:t>А у меня почему-то совсем пропало хорошее настроение.</a:t>
            </a:r>
            <a:r>
              <a:rPr lang="ru-RU" sz="1400" dirty="0" smtClean="0"/>
              <a:t/>
            </a:r>
            <a:br>
              <a:rPr lang="ru-RU" sz="1400" dirty="0" smtClean="0"/>
            </a:br>
            <a:r>
              <a:rPr lang="ru-RU" sz="1400" dirty="0" smtClean="0"/>
              <a:t/>
            </a:r>
            <a:br>
              <a:rPr lang="ru-RU" sz="1400" dirty="0" smtClean="0"/>
            </a:br>
            <a:endParaRPr lang="ru-RU" sz="1400" dirty="0"/>
          </a:p>
        </p:txBody>
      </p:sp>
      <p:sp>
        <p:nvSpPr>
          <p:cNvPr id="5123"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10</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457472" y="2136339"/>
            <a:ext cx="7733576" cy="461665"/>
          </a:xfrm>
          <a:prstGeom prst="rect">
            <a:avLst/>
          </a:prstGeom>
        </p:spPr>
        <p:txBody>
          <a:bodyPr wrap="square">
            <a:spAutoFit/>
          </a:bodyPr>
          <a:lstStyle/>
          <a:p>
            <a:r>
              <a:rPr lang="ru-RU" sz="2400" b="1" dirty="0" smtClean="0">
                <a:latin typeface="Times New Roman" panose="02020603050405020304" pitchFamily="18" charset="0"/>
                <a:ea typeface="Tahoma" panose="020B0604030504040204" pitchFamily="34" charset="0"/>
                <a:cs typeface="Times New Roman" panose="02020603050405020304" pitchFamily="18" charset="0"/>
              </a:rPr>
              <a:t> </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0" name="Прямоугольник 9"/>
          <p:cNvSpPr/>
          <p:nvPr/>
        </p:nvSpPr>
        <p:spPr>
          <a:xfrm>
            <a:off x="2000232" y="357166"/>
            <a:ext cx="4993739" cy="477054"/>
          </a:xfrm>
          <a:prstGeom prst="rect">
            <a:avLst/>
          </a:prstGeom>
        </p:spPr>
        <p:txBody>
          <a:bodyPr wrap="none">
            <a:spAutoFit/>
          </a:bodyPr>
          <a:lstStyle/>
          <a:p>
            <a:pPr algn="ctr"/>
            <a:r>
              <a:rPr lang="ru-RU" sz="2500" b="1" dirty="0" smtClean="0">
                <a:solidFill>
                  <a:schemeClr val="bg1"/>
                </a:solidFill>
                <a:latin typeface="Times New Roman" pitchFamily="18" charset="0"/>
                <a:cs typeface="Times New Roman" pitchFamily="18" charset="0"/>
              </a:rPr>
              <a:t>Третье место в стиле баттерфляй</a:t>
            </a:r>
          </a:p>
        </p:txBody>
      </p:sp>
    </p:spTree>
    <p:extLst>
      <p:ext uri="{BB962C8B-B14F-4D97-AF65-F5344CB8AC3E}">
        <p14:creationId xmlns:p14="http://schemas.microsoft.com/office/powerpoint/2010/main" val="4056423622"/>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5123"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11</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5127" name="Прямоугольник 9"/>
          <p:cNvSpPr>
            <a:spLocks noChangeArrowheads="1"/>
          </p:cNvSpPr>
          <p:nvPr/>
        </p:nvSpPr>
        <p:spPr bwMode="auto">
          <a:xfrm>
            <a:off x="3071802" y="428604"/>
            <a:ext cx="2805468" cy="465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500" b="1" dirty="0" smtClean="0">
                <a:solidFill>
                  <a:schemeClr val="bg1"/>
                </a:solidFill>
                <a:latin typeface="Times New Roman" pitchFamily="18" charset="0"/>
                <a:cs typeface="Times New Roman" pitchFamily="18" charset="0"/>
              </a:rPr>
              <a:t>Словарная работа</a:t>
            </a:r>
            <a:endParaRPr lang="ru-RU" altLang="ru-RU" sz="2500" b="1" dirty="0">
              <a:solidFill>
                <a:schemeClr val="bg1"/>
              </a:solidFill>
              <a:latin typeface="Times New Roman" pitchFamily="18" charset="0"/>
              <a:cs typeface="Times New Roman" pitchFamily="18" charset="0"/>
            </a:endParaRPr>
          </a:p>
        </p:txBody>
      </p:sp>
      <p:sp>
        <p:nvSpPr>
          <p:cNvPr id="4" name="Прямоугольник 3"/>
          <p:cNvSpPr/>
          <p:nvPr/>
        </p:nvSpPr>
        <p:spPr>
          <a:xfrm>
            <a:off x="214282" y="1000108"/>
            <a:ext cx="8715435" cy="4524315"/>
          </a:xfrm>
          <a:prstGeom prst="rect">
            <a:avLst/>
          </a:prstGeom>
        </p:spPr>
        <p:txBody>
          <a:bodyPr wrap="square">
            <a:spAutoFit/>
          </a:bodyPr>
          <a:lstStyle/>
          <a:p>
            <a:r>
              <a:rPr lang="ru-RU" dirty="0" smtClean="0"/>
              <a:t> </a:t>
            </a:r>
          </a:p>
          <a:p>
            <a:r>
              <a:rPr lang="ru-RU" dirty="0" smtClean="0"/>
              <a:t> </a:t>
            </a:r>
          </a:p>
          <a:p>
            <a:pPr algn="just"/>
            <a:r>
              <a:rPr lang="ru-RU" sz="2800" b="1" dirty="0" smtClean="0">
                <a:solidFill>
                  <a:schemeClr val="tx2">
                    <a:lumMod val="50000"/>
                  </a:schemeClr>
                </a:solidFill>
                <a:latin typeface="Times New Roman" pitchFamily="18" charset="0"/>
                <a:cs typeface="Times New Roman" pitchFamily="18" charset="0"/>
              </a:rPr>
              <a:t>Мороженщица</a:t>
            </a:r>
            <a:r>
              <a:rPr lang="ru-RU" sz="2800" dirty="0" smtClean="0">
                <a:solidFill>
                  <a:schemeClr val="tx2">
                    <a:lumMod val="50000"/>
                  </a:schemeClr>
                </a:solidFill>
                <a:latin typeface="Times New Roman" pitchFamily="18" charset="0"/>
                <a:cs typeface="Times New Roman" pitchFamily="18" charset="0"/>
              </a:rPr>
              <a:t> (</a:t>
            </a:r>
            <a:r>
              <a:rPr lang="ru-RU" sz="2800" dirty="0" err="1" smtClean="0">
                <a:solidFill>
                  <a:schemeClr val="tx2">
                    <a:lumMod val="50000"/>
                  </a:schemeClr>
                </a:solidFill>
                <a:latin typeface="Times New Roman" pitchFamily="18" charset="0"/>
                <a:cs typeface="Times New Roman" pitchFamily="18" charset="0"/>
              </a:rPr>
              <a:t>разгов</a:t>
            </a:r>
            <a:r>
              <a:rPr lang="ru-RU" sz="2800" dirty="0" smtClean="0">
                <a:solidFill>
                  <a:schemeClr val="tx2">
                    <a:lumMod val="50000"/>
                  </a:schemeClr>
                </a:solidFill>
                <a:latin typeface="Times New Roman" pitchFamily="18" charset="0"/>
                <a:cs typeface="Times New Roman" pitchFamily="18" charset="0"/>
              </a:rPr>
              <a:t>.) – женщина, продающая мороженое.</a:t>
            </a:r>
          </a:p>
          <a:p>
            <a:pPr algn="just"/>
            <a:endParaRPr lang="ru-RU" sz="2800" dirty="0" smtClean="0">
              <a:solidFill>
                <a:schemeClr val="tx2">
                  <a:lumMod val="50000"/>
                </a:schemeClr>
              </a:solidFill>
              <a:latin typeface="Times New Roman" pitchFamily="18" charset="0"/>
              <a:cs typeface="Times New Roman" pitchFamily="18" charset="0"/>
            </a:endParaRPr>
          </a:p>
          <a:p>
            <a:pPr algn="just"/>
            <a:r>
              <a:rPr lang="ru-RU" sz="2800" b="1" dirty="0" smtClean="0">
                <a:solidFill>
                  <a:schemeClr val="tx2">
                    <a:lumMod val="50000"/>
                  </a:schemeClr>
                </a:solidFill>
                <a:latin typeface="Times New Roman" pitchFamily="18" charset="0"/>
                <a:cs typeface="Times New Roman" pitchFamily="18" charset="0"/>
              </a:rPr>
              <a:t>Кораблекрушение</a:t>
            </a:r>
            <a:r>
              <a:rPr lang="ru-RU" sz="2800" dirty="0" smtClean="0">
                <a:solidFill>
                  <a:schemeClr val="tx2">
                    <a:lumMod val="50000"/>
                  </a:schemeClr>
                </a:solidFill>
                <a:latin typeface="Times New Roman" pitchFamily="18" charset="0"/>
                <a:cs typeface="Times New Roman" pitchFamily="18" charset="0"/>
              </a:rPr>
              <a:t> — катастрофа, произошедшая с судном, обычно приводящая к его сильному разрушению или гибели.</a:t>
            </a:r>
          </a:p>
          <a:p>
            <a:pPr algn="just"/>
            <a:endParaRPr lang="ru-RU" sz="2800" dirty="0" smtClean="0">
              <a:solidFill>
                <a:schemeClr val="tx2">
                  <a:lumMod val="50000"/>
                </a:schemeClr>
              </a:solidFill>
              <a:latin typeface="Times New Roman" pitchFamily="18" charset="0"/>
              <a:cs typeface="Times New Roman" pitchFamily="18" charset="0"/>
            </a:endParaRPr>
          </a:p>
          <a:p>
            <a:pPr algn="just"/>
            <a:r>
              <a:rPr lang="ru-RU" sz="2800" b="1" dirty="0" smtClean="0">
                <a:solidFill>
                  <a:schemeClr val="tx2">
                    <a:lumMod val="50000"/>
                  </a:schemeClr>
                </a:solidFill>
                <a:latin typeface="Times New Roman" pitchFamily="18" charset="0"/>
                <a:cs typeface="Times New Roman" pitchFamily="18" charset="0"/>
              </a:rPr>
              <a:t>Чистые пруды </a:t>
            </a:r>
            <a:r>
              <a:rPr lang="ru-RU" sz="2800" dirty="0" smtClean="0">
                <a:solidFill>
                  <a:schemeClr val="tx2">
                    <a:lumMod val="50000"/>
                  </a:schemeClr>
                </a:solidFill>
                <a:latin typeface="Times New Roman" pitchFamily="18" charset="0"/>
                <a:cs typeface="Times New Roman" pitchFamily="18" charset="0"/>
              </a:rPr>
              <a:t>– городской пруд, место отдыха москвичей.</a:t>
            </a:r>
          </a:p>
        </p:txBody>
      </p:sp>
    </p:spTree>
    <p:extLst>
      <p:ext uri="{BB962C8B-B14F-4D97-AF65-F5344CB8AC3E}">
        <p14:creationId xmlns:p14="http://schemas.microsoft.com/office/powerpoint/2010/main" val="2108097502"/>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5123"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12</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2" name="Прямоугольник 9"/>
          <p:cNvSpPr>
            <a:spLocks noChangeArrowheads="1"/>
          </p:cNvSpPr>
          <p:nvPr/>
        </p:nvSpPr>
        <p:spPr bwMode="auto">
          <a:xfrm>
            <a:off x="3350680" y="423316"/>
            <a:ext cx="3002382" cy="45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altLang="ru-RU" sz="2400" b="1" dirty="0" smtClean="0">
                <a:solidFill>
                  <a:schemeClr val="bg1"/>
                </a:solidFill>
                <a:latin typeface="Century Gothic" pitchFamily="34" charset="0"/>
              </a:rPr>
              <a:t>Работа с текстом</a:t>
            </a:r>
            <a:endParaRPr lang="ru-RU" altLang="ru-RU" sz="2400" b="1" dirty="0">
              <a:solidFill>
                <a:schemeClr val="bg1"/>
              </a:solidFill>
              <a:latin typeface="Century Gothic" pitchFamily="34" charset="0"/>
            </a:endParaRPr>
          </a:p>
        </p:txBody>
      </p:sp>
      <p:sp>
        <p:nvSpPr>
          <p:cNvPr id="2" name="Прямоугольник 1"/>
          <p:cNvSpPr/>
          <p:nvPr/>
        </p:nvSpPr>
        <p:spPr>
          <a:xfrm>
            <a:off x="714348" y="2143116"/>
            <a:ext cx="7733576" cy="2308324"/>
          </a:xfrm>
          <a:prstGeom prst="rect">
            <a:avLst/>
          </a:prstGeom>
          <a:ln w="19050">
            <a:solidFill>
              <a:schemeClr val="tx2">
                <a:lumMod val="60000"/>
                <a:lumOff val="40000"/>
              </a:schemeClr>
            </a:solidFill>
          </a:ln>
        </p:spPr>
        <p:txBody>
          <a:bodyPr wrap="square">
            <a:spAutoFit/>
          </a:bodyPr>
          <a:lstStyle/>
          <a:p>
            <a:pPr algn="just"/>
            <a:r>
              <a:rPr lang="ru-RU" sz="2400" dirty="0" smtClean="0"/>
              <a:t>Плавание – один из самых популярных видов спорта. При движении в воде работают почти все мышцы тела. Плавание укрепляет дыхательную и </a:t>
            </a:r>
            <a:r>
              <a:rPr lang="ru-RU" sz="2400" dirty="0" err="1" smtClean="0"/>
              <a:t>сердечно-сосудистую</a:t>
            </a:r>
            <a:r>
              <a:rPr lang="ru-RU" sz="2400" dirty="0" smtClean="0"/>
              <a:t> систему организма, лечит искривление позвоночника. Плавать полезно как детям, так и взрослым</a:t>
            </a:r>
          </a:p>
        </p:txBody>
      </p:sp>
      <p:sp>
        <p:nvSpPr>
          <p:cNvPr id="2049" name="Rectangle 1"/>
          <p:cNvSpPr>
            <a:spLocks noChangeArrowheads="1"/>
          </p:cNvSpPr>
          <p:nvPr/>
        </p:nvSpPr>
        <p:spPr bwMode="auto">
          <a:xfrm>
            <a:off x="1071538" y="1142984"/>
            <a:ext cx="692948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2800" b="1" i="1" dirty="0" smtClean="0">
                <a:solidFill>
                  <a:schemeClr val="tx2">
                    <a:lumMod val="50000"/>
                  </a:schemeClr>
                </a:solidFill>
              </a:rPr>
              <a:t>Почему папа Дениски хотел, чтобы сын научился плавать?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11" name="Рисунок 10" descr="hello_html_m7d8dc4c1.gif"/>
          <p:cNvPicPr/>
          <p:nvPr/>
        </p:nvPicPr>
        <p:blipFill>
          <a:blip r:embed="rId4"/>
          <a:srcRect/>
          <a:stretch>
            <a:fillRect/>
          </a:stretch>
        </p:blipFill>
        <p:spPr bwMode="auto">
          <a:xfrm>
            <a:off x="2071670" y="5286388"/>
            <a:ext cx="5500726" cy="1080138"/>
          </a:xfrm>
          <a:prstGeom prst="rect">
            <a:avLst/>
          </a:prstGeom>
          <a:noFill/>
          <a:ln w="9525">
            <a:noFill/>
            <a:miter lim="800000"/>
            <a:headEnd/>
            <a:tailEnd/>
          </a:ln>
        </p:spPr>
      </p:pic>
      <p:sp>
        <p:nvSpPr>
          <p:cNvPr id="13" name="Rectangle 1"/>
          <p:cNvSpPr>
            <a:spLocks noChangeArrowheads="1"/>
          </p:cNvSpPr>
          <p:nvPr/>
        </p:nvSpPr>
        <p:spPr bwMode="auto">
          <a:xfrm>
            <a:off x="1285852" y="4357694"/>
            <a:ext cx="692948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ru-RU" sz="2800" b="1" i="1" dirty="0" smtClean="0">
                <a:solidFill>
                  <a:schemeClr val="tx2">
                    <a:lumMod val="50000"/>
                  </a:schemeClr>
                </a:solidFill>
              </a:rPr>
              <a:t>Менялось ли настроение мальчика на протяжении всего рассказа?</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405642362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5123"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13</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2" name="Прямоугольник 9"/>
          <p:cNvSpPr>
            <a:spLocks noChangeArrowheads="1"/>
          </p:cNvSpPr>
          <p:nvPr/>
        </p:nvSpPr>
        <p:spPr bwMode="auto">
          <a:xfrm>
            <a:off x="3350680" y="423316"/>
            <a:ext cx="3088943" cy="45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altLang="ru-RU" sz="2400" b="1" dirty="0" smtClean="0">
                <a:solidFill>
                  <a:schemeClr val="bg1"/>
                </a:solidFill>
                <a:latin typeface="Century Gothic" pitchFamily="34" charset="0"/>
              </a:rPr>
              <a:t>Работа с текстом</a:t>
            </a:r>
            <a:endParaRPr lang="ru-RU" altLang="ru-RU" sz="2400" b="1" dirty="0">
              <a:solidFill>
                <a:schemeClr val="bg1"/>
              </a:solidFill>
              <a:latin typeface="Century Gothic" pitchFamily="34" charset="0"/>
            </a:endParaRPr>
          </a:p>
        </p:txBody>
      </p:sp>
      <p:sp>
        <p:nvSpPr>
          <p:cNvPr id="14" name="Прямоугольник 13"/>
          <p:cNvSpPr/>
          <p:nvPr/>
        </p:nvSpPr>
        <p:spPr>
          <a:xfrm>
            <a:off x="0" y="928670"/>
            <a:ext cx="91440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t>Почему у сына пропало настроение, когда он увидел реакцию папы?</a:t>
            </a:r>
            <a:endParaRPr lang="ru-RU" sz="2000" dirty="0"/>
          </a:p>
        </p:txBody>
      </p:sp>
      <p:sp>
        <p:nvSpPr>
          <p:cNvPr id="15" name="Прямоугольник 14"/>
          <p:cNvSpPr/>
          <p:nvPr/>
        </p:nvSpPr>
        <p:spPr>
          <a:xfrm>
            <a:off x="0" y="1428736"/>
            <a:ext cx="9144000" cy="450059"/>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2">
                    <a:lumMod val="50000"/>
                  </a:schemeClr>
                </a:solidFill>
              </a:rPr>
              <a:t>Потому что он ожидал, что папа порадуется их коллективному третьему месту</a:t>
            </a:r>
            <a:endParaRPr lang="ru-RU" sz="2000" dirty="0">
              <a:solidFill>
                <a:schemeClr val="tx2">
                  <a:lumMod val="50000"/>
                </a:schemeClr>
              </a:solidFill>
            </a:endParaRPr>
          </a:p>
        </p:txBody>
      </p:sp>
      <p:sp>
        <p:nvSpPr>
          <p:cNvPr id="22" name="Прямоугольник 21"/>
          <p:cNvSpPr/>
          <p:nvPr/>
        </p:nvSpPr>
        <p:spPr>
          <a:xfrm>
            <a:off x="0" y="3143248"/>
            <a:ext cx="91440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t>Что нужно сделать мальчику, чтобы снова обрадовать отца?</a:t>
            </a:r>
            <a:endParaRPr lang="ru-RU" sz="2400" dirty="0"/>
          </a:p>
        </p:txBody>
      </p:sp>
      <p:sp>
        <p:nvSpPr>
          <p:cNvPr id="23" name="Прямоугольник 22"/>
          <p:cNvSpPr/>
          <p:nvPr/>
        </p:nvSpPr>
        <p:spPr>
          <a:xfrm>
            <a:off x="0" y="3643314"/>
            <a:ext cx="9144000" cy="500066"/>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2">
                    <a:lumMod val="50000"/>
                  </a:schemeClr>
                </a:solidFill>
              </a:rPr>
              <a:t>Научиться хорошо плавать</a:t>
            </a:r>
            <a:endParaRPr lang="ru-RU" sz="2400" dirty="0">
              <a:solidFill>
                <a:schemeClr val="tx2">
                  <a:lumMod val="50000"/>
                </a:schemeClr>
              </a:solidFill>
            </a:endParaRPr>
          </a:p>
        </p:txBody>
      </p:sp>
      <p:sp>
        <p:nvSpPr>
          <p:cNvPr id="24" name="Прямоугольник 23"/>
          <p:cNvSpPr/>
          <p:nvPr/>
        </p:nvSpPr>
        <p:spPr>
          <a:xfrm>
            <a:off x="0" y="4214818"/>
            <a:ext cx="914400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t>Правильно ли поступил папа?</a:t>
            </a:r>
            <a:endParaRPr lang="ru-RU" sz="2800" dirty="0"/>
          </a:p>
        </p:txBody>
      </p:sp>
      <p:sp>
        <p:nvSpPr>
          <p:cNvPr id="25" name="Прямоугольник 24"/>
          <p:cNvSpPr/>
          <p:nvPr/>
        </p:nvSpPr>
        <p:spPr>
          <a:xfrm>
            <a:off x="0" y="4714884"/>
            <a:ext cx="9144000" cy="178595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smtClean="0">
                <a:solidFill>
                  <a:schemeClr val="tx2">
                    <a:lumMod val="50000"/>
                  </a:schemeClr>
                </a:solidFill>
              </a:rPr>
              <a:t>Папа Дениски потерял интерес к успеху сына и принялся читать газету. Мальчик расстроился. Нужно уметь радоваться победам своих детей, пусть даже маленьким. Тогда уверенность в себе будет расти вместе с ребенком</a:t>
            </a:r>
            <a:endParaRPr lang="ru-RU" sz="2400" dirty="0">
              <a:solidFill>
                <a:schemeClr val="tx2">
                  <a:lumMod val="50000"/>
                </a:schemeClr>
              </a:solidFill>
            </a:endParaRPr>
          </a:p>
        </p:txBody>
      </p:sp>
      <p:sp>
        <p:nvSpPr>
          <p:cNvPr id="28" name="Прямоугольник 27"/>
          <p:cNvSpPr/>
          <p:nvPr/>
        </p:nvSpPr>
        <p:spPr>
          <a:xfrm>
            <a:off x="0" y="1928802"/>
            <a:ext cx="9144000"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t>Как вы думаете, почему инструктор не присудил никому четвертое место?</a:t>
            </a:r>
            <a:endParaRPr lang="ru-RU" sz="2000" dirty="0"/>
          </a:p>
        </p:txBody>
      </p:sp>
      <p:sp>
        <p:nvSpPr>
          <p:cNvPr id="29" name="Прямоугольник 28"/>
          <p:cNvSpPr/>
          <p:nvPr/>
        </p:nvSpPr>
        <p:spPr>
          <a:xfrm>
            <a:off x="0" y="2428868"/>
            <a:ext cx="9144000" cy="642942"/>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2">
                    <a:lumMod val="50000"/>
                  </a:schemeClr>
                </a:solidFill>
              </a:rPr>
              <a:t>Возможно, потому что все дети старались, сложный вид плаванья, инструктор дал возможность научиться плавать лучше </a:t>
            </a:r>
            <a:endParaRPr lang="ru-RU" sz="2000" dirty="0">
              <a:solidFill>
                <a:schemeClr val="tx2">
                  <a:lumMod val="50000"/>
                </a:schemeClr>
              </a:solidFill>
            </a:endParaRPr>
          </a:p>
        </p:txBody>
      </p:sp>
    </p:spTree>
    <p:extLst>
      <p:ext uri="{BB962C8B-B14F-4D97-AF65-F5344CB8AC3E}">
        <p14:creationId xmlns:p14="http://schemas.microsoft.com/office/powerpoint/2010/main" val="40564236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3" grpId="0" animBg="1"/>
      <p:bldP spid="25" grpId="0" animBg="1"/>
      <p:bldP spid="2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5123"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14</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2" name="Прямоугольник 9"/>
          <p:cNvSpPr>
            <a:spLocks noChangeArrowheads="1"/>
          </p:cNvSpPr>
          <p:nvPr/>
        </p:nvSpPr>
        <p:spPr bwMode="auto">
          <a:xfrm>
            <a:off x="2714612" y="428604"/>
            <a:ext cx="3854345" cy="45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400" b="1" dirty="0" smtClean="0">
                <a:solidFill>
                  <a:schemeClr val="bg1"/>
                </a:solidFill>
              </a:rPr>
              <a:t>Основная мысль текста</a:t>
            </a:r>
            <a:endParaRPr lang="ru-RU" sz="2400" b="1" dirty="0">
              <a:solidFill>
                <a:schemeClr val="bg1"/>
              </a:solidFill>
            </a:endParaRPr>
          </a:p>
        </p:txBody>
      </p:sp>
      <p:sp>
        <p:nvSpPr>
          <p:cNvPr id="2" name="Прямоугольник 1"/>
          <p:cNvSpPr/>
          <p:nvPr/>
        </p:nvSpPr>
        <p:spPr>
          <a:xfrm>
            <a:off x="457472" y="1285860"/>
            <a:ext cx="8400808" cy="4339650"/>
          </a:xfrm>
          <a:prstGeom prst="rect">
            <a:avLst/>
          </a:prstGeom>
        </p:spPr>
        <p:txBody>
          <a:bodyPr wrap="square">
            <a:spAutoFit/>
          </a:bodyPr>
          <a:lstStyle/>
          <a:p>
            <a:endParaRPr lang="ru-RU" sz="2400" dirty="0" smtClean="0">
              <a:solidFill>
                <a:schemeClr val="accent1"/>
              </a:solidFill>
              <a:latin typeface="Times New Roman" pitchFamily="18" charset="0"/>
              <a:cs typeface="Times New Roman" pitchFamily="18" charset="0"/>
            </a:endParaRPr>
          </a:p>
          <a:p>
            <a:pPr algn="just"/>
            <a:r>
              <a:rPr lang="ru-RU" sz="2800" dirty="0" smtClean="0">
                <a:solidFill>
                  <a:schemeClr val="tx2">
                    <a:lumMod val="50000"/>
                  </a:schemeClr>
                </a:solidFill>
              </a:rPr>
              <a:t>Не стоит хвастаться, если не достиг чего-то существенного. Мальчик был рад своему третьему месту и очень гордился, а ведь третьего места на самом деле он не занимал. Все ребята отстали от лидеров, поэтому тренер решил всем дать третье место. Получается, все ребята оказались равными, кроме двух первых лидеров. Не стоит преувеличивать свои заслуги, лучше проявлять скромность.</a:t>
            </a:r>
            <a:endParaRPr lang="ru-RU" sz="2800" dirty="0">
              <a:solidFill>
                <a:schemeClr val="tx2">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056423622"/>
      </p:ext>
    </p:extLst>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6733"/>
            <a:ext cx="9144000" cy="6729853"/>
          </a:xfrm>
          <a:prstGeom prst="rect">
            <a:avLst/>
          </a:prstGeom>
          <a:solidFill>
            <a:schemeClr val="accent1">
              <a:lumMod val="40000"/>
              <a:lumOff val="60000"/>
            </a:schemeClr>
          </a:solidFill>
          <a:ln>
            <a:noFill/>
          </a:ln>
        </p:spPr>
      </p:pic>
      <p:sp>
        <p:nvSpPr>
          <p:cNvPr id="11" name="Заголовок 10"/>
          <p:cNvSpPr>
            <a:spLocks noGrp="1"/>
          </p:cNvSpPr>
          <p:nvPr>
            <p:ph type="title"/>
          </p:nvPr>
        </p:nvSpPr>
        <p:spPr>
          <a:xfrm>
            <a:off x="500034" y="4214818"/>
            <a:ext cx="8229600" cy="1143000"/>
          </a:xfrm>
        </p:spPr>
        <p:txBody>
          <a:bodyPr>
            <a:normAutofit fontScale="90000"/>
          </a:bodyPr>
          <a:lstStyle/>
          <a:p>
            <a:pPr fontAlgn="base">
              <a:spcAft>
                <a:spcPct val="0"/>
              </a:spcAft>
            </a:pPr>
            <a:r>
              <a:rPr lang="ru-RU" b="1" dirty="0" smtClean="0">
                <a:solidFill>
                  <a:schemeClr val="accent1"/>
                </a:solidFill>
                <a:latin typeface="Times New Roman" pitchFamily="18" charset="0"/>
                <a:ea typeface="Times New Roman" pitchFamily="18" charset="0"/>
                <a:cs typeface="Times New Roman" pitchFamily="18" charset="0"/>
              </a:rPr>
              <a:t>Бассейн, троллейбус, особенно, баттерфляй, расскажу.</a:t>
            </a: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15</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47946" y="5517232"/>
            <a:ext cx="274434" cy="523220"/>
          </a:xfrm>
          <a:prstGeom prst="rect">
            <a:avLst/>
          </a:prstGeom>
        </p:spPr>
        <p:txBody>
          <a:bodyPr wrap="none">
            <a:spAutoFit/>
          </a:bodyPr>
          <a:lstStyle/>
          <a:p>
            <a:pPr algn="ct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 </a:t>
            </a:r>
            <a:endParaRPr lang="ru-RU" sz="28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58369" name="Rectangle 1"/>
          <p:cNvSpPr>
            <a:spLocks noChangeArrowheads="1"/>
          </p:cNvSpPr>
          <p:nvPr/>
        </p:nvSpPr>
        <p:spPr bwMode="auto">
          <a:xfrm>
            <a:off x="428596" y="1428736"/>
            <a:ext cx="8286808" cy="220060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ru-RU" sz="2500" b="1" i="0" u="none" strike="noStrike" cap="none" normalizeH="0" baseline="0" dirty="0" smtClean="0">
                <a:ln>
                  <a:noFill/>
                </a:ln>
                <a:solidFill>
                  <a:schemeClr val="accent1"/>
                </a:solidFill>
                <a:effectLst/>
                <a:latin typeface="Times New Roman" pitchFamily="18" charset="0"/>
                <a:ea typeface="Times New Roman" pitchFamily="18" charset="0"/>
                <a:cs typeface="Times New Roman" pitchFamily="18" charset="0"/>
              </a:rPr>
              <a:t>	</a:t>
            </a:r>
            <a:r>
              <a:rPr lang="ru-RU" sz="2800" b="1" i="1" dirty="0" smtClean="0">
                <a:solidFill>
                  <a:schemeClr val="accent1"/>
                </a:solidFill>
                <a:latin typeface="Times New Roman" pitchFamily="18" charset="0"/>
                <a:ea typeface="Times New Roman" pitchFamily="18" charset="0"/>
                <a:cs typeface="Times New Roman" pitchFamily="18" charset="0"/>
              </a:rPr>
              <a:t>Найдите в тексте слова, в которых встречаются две подряд стоящие согласные буквы, выпишите эти слова, запомните их правописание: </a:t>
            </a:r>
          </a:p>
          <a:p>
            <a:pPr fontAlgn="base">
              <a:spcBef>
                <a:spcPct val="0"/>
              </a:spcBef>
              <a:spcAft>
                <a:spcPct val="0"/>
              </a:spcAft>
            </a:pPr>
            <a:endParaRPr kumimoji="0" lang="ru-RU" sz="2500" b="0" i="0" u="none" strike="noStrike" cap="none" normalizeH="0" baseline="0" dirty="0" smtClean="0">
              <a:ln>
                <a:noFill/>
              </a:ln>
              <a:solidFill>
                <a:schemeClr val="accent1"/>
              </a:solidFill>
              <a:effectLst/>
              <a:latin typeface="Times New Roman" pitchFamily="18" charset="0"/>
              <a:cs typeface="Times New Roman" pitchFamily="18" charset="0"/>
            </a:endParaRPr>
          </a:p>
        </p:txBody>
      </p:sp>
      <p:sp>
        <p:nvSpPr>
          <p:cNvPr id="10" name="Прямоугольник 9"/>
          <p:cNvSpPr/>
          <p:nvPr/>
        </p:nvSpPr>
        <p:spPr>
          <a:xfrm>
            <a:off x="2857488" y="428604"/>
            <a:ext cx="3527441" cy="523220"/>
          </a:xfrm>
          <a:prstGeom prst="rect">
            <a:avLst/>
          </a:prstGeom>
        </p:spPr>
        <p:txBody>
          <a:bodyPr wrap="none">
            <a:spAutoFit/>
          </a:bodyPr>
          <a:lstStyle/>
          <a:p>
            <a:r>
              <a:rPr lang="ru-RU" sz="2800" b="1" dirty="0" smtClean="0">
                <a:solidFill>
                  <a:schemeClr val="bg1"/>
                </a:solidFill>
                <a:latin typeface="Times New Roman" pitchFamily="18" charset="0"/>
                <a:cs typeface="Times New Roman" pitchFamily="18" charset="0"/>
              </a:rPr>
              <a:t>Практическая часть</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49967559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6733"/>
            <a:ext cx="9144000" cy="6729853"/>
          </a:xfrm>
          <a:prstGeom prst="rect">
            <a:avLst/>
          </a:prstGeom>
          <a:solidFill>
            <a:schemeClr val="accent1">
              <a:lumMod val="40000"/>
              <a:lumOff val="60000"/>
            </a:schemeClr>
          </a:solidFill>
          <a:ln>
            <a:noFill/>
          </a:ln>
        </p:spPr>
      </p:pic>
      <p:sp>
        <p:nvSpPr>
          <p:cNvPr id="11" name="Заголовок 10"/>
          <p:cNvSpPr>
            <a:spLocks noGrp="1"/>
          </p:cNvSpPr>
          <p:nvPr>
            <p:ph type="title"/>
          </p:nvPr>
        </p:nvSpPr>
        <p:spPr>
          <a:xfrm>
            <a:off x="500034" y="3643314"/>
            <a:ext cx="8229600" cy="1143000"/>
          </a:xfrm>
        </p:spPr>
        <p:txBody>
          <a:bodyPr>
            <a:normAutofit fontScale="90000"/>
          </a:bodyPr>
          <a:lstStyle/>
          <a:p>
            <a:pPr fontAlgn="base">
              <a:spcAft>
                <a:spcPct val="0"/>
              </a:spcAft>
            </a:pPr>
            <a:r>
              <a:rPr lang="ru-RU" b="1" dirty="0" smtClean="0">
                <a:solidFill>
                  <a:schemeClr val="accent1"/>
                </a:solidFill>
                <a:latin typeface="Times New Roman" pitchFamily="18" charset="0"/>
                <a:ea typeface="Times New Roman" pitchFamily="18" charset="0"/>
                <a:cs typeface="Times New Roman" pitchFamily="18" charset="0"/>
              </a:rPr>
              <a:t>Кораблекрушение </a:t>
            </a:r>
            <a:br>
              <a:rPr lang="ru-RU" b="1" dirty="0" smtClean="0">
                <a:solidFill>
                  <a:schemeClr val="accent1"/>
                </a:solidFill>
                <a:latin typeface="Times New Roman" pitchFamily="18" charset="0"/>
                <a:ea typeface="Times New Roman" pitchFamily="18" charset="0"/>
                <a:cs typeface="Times New Roman" pitchFamily="18" charset="0"/>
              </a:rPr>
            </a:br>
            <a:r>
              <a:rPr lang="ru-RU" b="1" dirty="0" smtClean="0">
                <a:solidFill>
                  <a:schemeClr val="accent1"/>
                </a:solidFill>
                <a:latin typeface="Times New Roman" pitchFamily="18" charset="0"/>
                <a:ea typeface="Times New Roman" pitchFamily="18" charset="0"/>
                <a:cs typeface="Times New Roman" pitchFamily="18" charset="0"/>
              </a:rPr>
              <a:t>[к а </a:t>
            </a:r>
            <a:r>
              <a:rPr lang="ru-RU" b="1" dirty="0" err="1" smtClean="0">
                <a:solidFill>
                  <a:schemeClr val="accent1"/>
                </a:solidFill>
                <a:latin typeface="Times New Roman" pitchFamily="18" charset="0"/>
                <a:ea typeface="Times New Roman" pitchFamily="18" charset="0"/>
                <a:cs typeface="Times New Roman" pitchFamily="18" charset="0"/>
              </a:rPr>
              <a:t>р</a:t>
            </a:r>
            <a:r>
              <a:rPr lang="ru-RU" b="1" dirty="0" smtClean="0">
                <a:solidFill>
                  <a:schemeClr val="accent1"/>
                </a:solidFill>
                <a:latin typeface="Times New Roman" pitchFamily="18" charset="0"/>
                <a:ea typeface="Times New Roman" pitchFamily="18" charset="0"/>
                <a:cs typeface="Times New Roman" pitchFamily="18" charset="0"/>
              </a:rPr>
              <a:t> </a:t>
            </a:r>
            <a:r>
              <a:rPr lang="ru-RU" b="1" dirty="0" err="1" smtClean="0">
                <a:solidFill>
                  <a:schemeClr val="accent1"/>
                </a:solidFill>
                <a:latin typeface="Times New Roman" pitchFamily="18" charset="0"/>
                <a:ea typeface="Times New Roman" pitchFamily="18" charset="0"/>
                <a:cs typeface="Times New Roman" pitchFamily="18" charset="0"/>
              </a:rPr>
              <a:t>а</a:t>
            </a:r>
            <a:r>
              <a:rPr lang="ru-RU" b="1" dirty="0" smtClean="0">
                <a:solidFill>
                  <a:schemeClr val="accent1"/>
                </a:solidFill>
                <a:latin typeface="Times New Roman" pitchFamily="18" charset="0"/>
                <a:ea typeface="Times New Roman" pitchFamily="18" charset="0"/>
                <a:cs typeface="Times New Roman" pitchFamily="18" charset="0"/>
              </a:rPr>
              <a:t> б лˈ и к </a:t>
            </a:r>
            <a:r>
              <a:rPr lang="ru-RU" b="1" dirty="0" err="1" smtClean="0">
                <a:solidFill>
                  <a:schemeClr val="accent1"/>
                </a:solidFill>
                <a:latin typeface="Times New Roman" pitchFamily="18" charset="0"/>
                <a:ea typeface="Times New Roman" pitchFamily="18" charset="0"/>
                <a:cs typeface="Times New Roman" pitchFamily="18" charset="0"/>
              </a:rPr>
              <a:t>р</a:t>
            </a:r>
            <a:r>
              <a:rPr lang="ru-RU" b="1" dirty="0" smtClean="0">
                <a:solidFill>
                  <a:schemeClr val="accent1"/>
                </a:solidFill>
                <a:latin typeface="Times New Roman" pitchFamily="18" charset="0"/>
                <a:ea typeface="Times New Roman" pitchFamily="18" charset="0"/>
                <a:cs typeface="Times New Roman" pitchFamily="18" charset="0"/>
              </a:rPr>
              <a:t> у </a:t>
            </a:r>
            <a:r>
              <a:rPr lang="ru-RU" b="1" dirty="0" err="1" smtClean="0">
                <a:solidFill>
                  <a:schemeClr val="accent1"/>
                </a:solidFill>
                <a:latin typeface="Times New Roman" pitchFamily="18" charset="0"/>
                <a:ea typeface="Times New Roman" pitchFamily="18" charset="0"/>
                <a:cs typeface="Times New Roman" pitchFamily="18" charset="0"/>
              </a:rPr>
              <a:t>ш</a:t>
            </a:r>
            <a:r>
              <a:rPr lang="ru-RU" b="1" dirty="0" smtClean="0">
                <a:solidFill>
                  <a:schemeClr val="accent1"/>
                </a:solidFill>
                <a:latin typeface="Times New Roman" pitchFamily="18" charset="0"/>
                <a:ea typeface="Times New Roman" pitchFamily="18" charset="0"/>
                <a:cs typeface="Times New Roman" pitchFamily="18" charset="0"/>
              </a:rPr>
              <a:t> э </a:t>
            </a:r>
            <a:r>
              <a:rPr lang="ru-RU" b="1" dirty="0" err="1" smtClean="0">
                <a:solidFill>
                  <a:schemeClr val="accent1"/>
                </a:solidFill>
                <a:latin typeface="Times New Roman" pitchFamily="18" charset="0"/>
                <a:ea typeface="Times New Roman" pitchFamily="18" charset="0"/>
                <a:cs typeface="Times New Roman" pitchFamily="18" charset="0"/>
              </a:rPr>
              <a:t>нʹи</a:t>
            </a:r>
            <a:r>
              <a:rPr lang="ru-RU" b="1" dirty="0" smtClean="0">
                <a:solidFill>
                  <a:schemeClr val="accent1"/>
                </a:solidFill>
                <a:latin typeface="Times New Roman" pitchFamily="18" charset="0"/>
                <a:ea typeface="Times New Roman" pitchFamily="18" charset="0"/>
                <a:cs typeface="Times New Roman" pitchFamily="18" charset="0"/>
              </a:rPr>
              <a:t> </a:t>
            </a:r>
            <a:r>
              <a:rPr lang="ru-RU" b="1" dirty="0" err="1" smtClean="0">
                <a:solidFill>
                  <a:schemeClr val="accent1"/>
                </a:solidFill>
                <a:latin typeface="Times New Roman" pitchFamily="18" charset="0"/>
                <a:ea typeface="Times New Roman" pitchFamily="18" charset="0"/>
                <a:cs typeface="Times New Roman" pitchFamily="18" charset="0"/>
              </a:rPr>
              <a:t>йˈэ</a:t>
            </a:r>
            <a:r>
              <a:rPr lang="ru-RU" b="1" dirty="0" smtClean="0">
                <a:solidFill>
                  <a:schemeClr val="accent1"/>
                </a:solidFill>
                <a:latin typeface="Times New Roman" pitchFamily="18" charset="0"/>
                <a:ea typeface="Times New Roman" pitchFamily="18" charset="0"/>
                <a:cs typeface="Times New Roman" pitchFamily="18" charset="0"/>
              </a:rPr>
              <a:t>]</a:t>
            </a: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16</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47946" y="5517232"/>
            <a:ext cx="274434" cy="523220"/>
          </a:xfrm>
          <a:prstGeom prst="rect">
            <a:avLst/>
          </a:prstGeom>
        </p:spPr>
        <p:txBody>
          <a:bodyPr wrap="none">
            <a:spAutoFit/>
          </a:bodyPr>
          <a:lstStyle/>
          <a:p>
            <a:pPr algn="ctr"/>
            <a:r>
              <a:rPr lang="ru-RU" sz="2800" b="1" dirty="0" smtClean="0">
                <a:latin typeface="Times New Roman" panose="02020603050405020304" pitchFamily="18" charset="0"/>
                <a:ea typeface="Tahoma" panose="020B0604030504040204" pitchFamily="34" charset="0"/>
                <a:cs typeface="Times New Roman" panose="02020603050405020304" pitchFamily="18" charset="0"/>
              </a:rPr>
              <a:t> </a:t>
            </a:r>
            <a:endParaRPr lang="ru-RU" sz="28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58369" name="Rectangle 1"/>
          <p:cNvSpPr>
            <a:spLocks noChangeArrowheads="1"/>
          </p:cNvSpPr>
          <p:nvPr/>
        </p:nvSpPr>
        <p:spPr bwMode="auto">
          <a:xfrm>
            <a:off x="428596" y="1428736"/>
            <a:ext cx="8286808" cy="133882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kumimoji="0" lang="ru-RU" sz="2500" b="1" i="0" u="none" strike="noStrike" cap="none" normalizeH="0" baseline="0" dirty="0" smtClean="0">
                <a:ln>
                  <a:noFill/>
                </a:ln>
                <a:solidFill>
                  <a:schemeClr val="accent1"/>
                </a:solidFill>
                <a:effectLst/>
                <a:latin typeface="Times New Roman" pitchFamily="18" charset="0"/>
                <a:ea typeface="Times New Roman" pitchFamily="18" charset="0"/>
                <a:cs typeface="Times New Roman" pitchFamily="18" charset="0"/>
              </a:rPr>
              <a:t>	</a:t>
            </a:r>
            <a:r>
              <a:rPr lang="ru-RU" sz="2800" b="1" dirty="0" smtClean="0">
                <a:solidFill>
                  <a:schemeClr val="accent1"/>
                </a:solidFill>
                <a:latin typeface="Times New Roman" pitchFamily="18" charset="0"/>
                <a:ea typeface="Times New Roman" pitchFamily="18" charset="0"/>
                <a:cs typeface="Times New Roman" pitchFamily="18" charset="0"/>
              </a:rPr>
              <a:t> </a:t>
            </a:r>
            <a:r>
              <a:rPr lang="ru-RU" sz="2800" b="1" i="1" dirty="0" smtClean="0">
                <a:solidFill>
                  <a:schemeClr val="accent1"/>
                </a:solidFill>
                <a:latin typeface="Times New Roman" pitchFamily="18" charset="0"/>
                <a:ea typeface="Times New Roman" pitchFamily="18" charset="0"/>
                <a:cs typeface="Times New Roman" pitchFamily="18" charset="0"/>
              </a:rPr>
              <a:t>Найдите в тексте самое длинное слово,  запишите транскрипцию слова:</a:t>
            </a:r>
          </a:p>
          <a:p>
            <a:pPr fontAlgn="base">
              <a:spcBef>
                <a:spcPct val="0"/>
              </a:spcBef>
              <a:spcAft>
                <a:spcPct val="0"/>
              </a:spcAft>
            </a:pPr>
            <a:endParaRPr kumimoji="0" lang="ru-RU" sz="2500" b="0" i="0" u="none" strike="noStrike" cap="none" normalizeH="0" baseline="0" dirty="0" smtClean="0">
              <a:ln>
                <a:noFill/>
              </a:ln>
              <a:solidFill>
                <a:schemeClr val="accent1"/>
              </a:solidFill>
              <a:effectLst/>
              <a:latin typeface="Times New Roman" pitchFamily="18" charset="0"/>
              <a:cs typeface="Times New Roman" pitchFamily="18" charset="0"/>
            </a:endParaRPr>
          </a:p>
        </p:txBody>
      </p:sp>
      <p:sp>
        <p:nvSpPr>
          <p:cNvPr id="10" name="Прямоугольник 9"/>
          <p:cNvSpPr/>
          <p:nvPr/>
        </p:nvSpPr>
        <p:spPr>
          <a:xfrm>
            <a:off x="2857488" y="428604"/>
            <a:ext cx="3527441" cy="523220"/>
          </a:xfrm>
          <a:prstGeom prst="rect">
            <a:avLst/>
          </a:prstGeom>
        </p:spPr>
        <p:txBody>
          <a:bodyPr wrap="none">
            <a:spAutoFit/>
          </a:bodyPr>
          <a:lstStyle/>
          <a:p>
            <a:r>
              <a:rPr lang="ru-RU" sz="2800" b="1" dirty="0" smtClean="0">
                <a:solidFill>
                  <a:schemeClr val="bg1"/>
                </a:solidFill>
                <a:latin typeface="Times New Roman" pitchFamily="18" charset="0"/>
                <a:cs typeface="Times New Roman" pitchFamily="18" charset="0"/>
              </a:rPr>
              <a:t>Практическая часть</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49967559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11" name="Заголовок 10"/>
          <p:cNvSpPr>
            <a:spLocks noGrp="1"/>
          </p:cNvSpPr>
          <p:nvPr>
            <p:ph type="ctrTitle"/>
          </p:nvPr>
        </p:nvSpPr>
        <p:spPr>
          <a:xfrm>
            <a:off x="500034" y="785794"/>
            <a:ext cx="7772400" cy="1470025"/>
          </a:xfrm>
        </p:spPr>
        <p:txBody>
          <a:bodyPr/>
          <a:lstStyle/>
          <a:p>
            <a:r>
              <a:rPr lang="ru-RU" sz="2400" b="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5123"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17</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7" name="Прямоугольник 9"/>
          <p:cNvSpPr>
            <a:spLocks noChangeArrowheads="1"/>
          </p:cNvSpPr>
          <p:nvPr/>
        </p:nvSpPr>
        <p:spPr bwMode="auto">
          <a:xfrm>
            <a:off x="2143108" y="357166"/>
            <a:ext cx="4857783" cy="51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800" b="1" dirty="0" smtClean="0">
                <a:solidFill>
                  <a:schemeClr val="bg1"/>
                </a:solidFill>
                <a:latin typeface="Times New Roman" pitchFamily="18" charset="0"/>
                <a:cs typeface="Times New Roman" pitchFamily="18" charset="0"/>
              </a:rPr>
              <a:t>Практическая часть</a:t>
            </a:r>
            <a:endParaRPr lang="ru-RU" sz="2800" b="1" dirty="0">
              <a:solidFill>
                <a:schemeClr val="bg1"/>
              </a:solidFill>
              <a:latin typeface="Times New Roman" pitchFamily="18" charset="0"/>
              <a:cs typeface="Times New Roman" pitchFamily="18" charset="0"/>
            </a:endParaRPr>
          </a:p>
        </p:txBody>
      </p:sp>
      <p:sp>
        <p:nvSpPr>
          <p:cNvPr id="2" name="Прямоугольник 1"/>
          <p:cNvSpPr/>
          <p:nvPr/>
        </p:nvSpPr>
        <p:spPr>
          <a:xfrm>
            <a:off x="714348" y="1857364"/>
            <a:ext cx="7560840" cy="461665"/>
          </a:xfrm>
          <a:prstGeom prst="rect">
            <a:avLst/>
          </a:prstGeom>
        </p:spPr>
        <p:txBody>
          <a:bodyPr wrap="square">
            <a:spAutoFit/>
          </a:bodyPr>
          <a:lstStyle/>
          <a:p>
            <a:r>
              <a:rPr lang="ru-RU" sz="2400" b="1" dirty="0" smtClean="0"/>
              <a:t> </a:t>
            </a:r>
            <a:endParaRPr lang="ru-RU" sz="2400" dirty="0"/>
          </a:p>
        </p:txBody>
      </p:sp>
      <p:sp>
        <p:nvSpPr>
          <p:cNvPr id="60417" name="Rectangle 1"/>
          <p:cNvSpPr>
            <a:spLocks noChangeArrowheads="1"/>
          </p:cNvSpPr>
          <p:nvPr/>
        </p:nvSpPr>
        <p:spPr bwMode="auto">
          <a:xfrm>
            <a:off x="500034" y="2857496"/>
            <a:ext cx="8643966" cy="46166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12" name="Таблица 11"/>
          <p:cNvGraphicFramePr>
            <a:graphicFrameLocks noGrp="1"/>
          </p:cNvGraphicFramePr>
          <p:nvPr/>
        </p:nvGraphicFramePr>
        <p:xfrm>
          <a:off x="785786" y="1500174"/>
          <a:ext cx="7572428" cy="3990322"/>
        </p:xfrm>
        <a:graphic>
          <a:graphicData uri="http://schemas.openxmlformats.org/drawingml/2006/table">
            <a:tbl>
              <a:tblPr>
                <a:tableStyleId>{3C2FFA5D-87B4-456A-9821-1D502468CF0F}</a:tableStyleId>
              </a:tblPr>
              <a:tblGrid>
                <a:gridCol w="3785517">
                  <a:extLst>
                    <a:ext uri="{9D8B030D-6E8A-4147-A177-3AD203B41FA5}">
                      <a16:colId xmlns:a16="http://schemas.microsoft.com/office/drawing/2014/main" val="20000"/>
                    </a:ext>
                  </a:extLst>
                </a:gridCol>
                <a:gridCol w="3786911">
                  <a:extLst>
                    <a:ext uri="{9D8B030D-6E8A-4147-A177-3AD203B41FA5}">
                      <a16:colId xmlns:a16="http://schemas.microsoft.com/office/drawing/2014/main" val="20001"/>
                    </a:ext>
                  </a:extLst>
                </a:gridCol>
              </a:tblGrid>
              <a:tr h="1500198">
                <a:tc>
                  <a:txBody>
                    <a:bodyPr/>
                    <a:lstStyle/>
                    <a:p>
                      <a:pPr algn="ctr">
                        <a:lnSpc>
                          <a:spcPct val="115000"/>
                        </a:lnSpc>
                        <a:spcAft>
                          <a:spcPts val="0"/>
                        </a:spcAft>
                      </a:pPr>
                      <a:r>
                        <a:rPr lang="ru-RU" sz="2800" b="1" dirty="0"/>
                        <a:t>Количественные числительные (сколько?)</a:t>
                      </a:r>
                      <a:endParaRPr lang="ru-RU" sz="2400" b="1" dirty="0">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tx2">
                        <a:lumMod val="40000"/>
                        <a:lumOff val="60000"/>
                      </a:schemeClr>
                    </a:solidFill>
                  </a:tcPr>
                </a:tc>
                <a:tc>
                  <a:txBody>
                    <a:bodyPr/>
                    <a:lstStyle/>
                    <a:p>
                      <a:pPr algn="ctr">
                        <a:lnSpc>
                          <a:spcPct val="115000"/>
                        </a:lnSpc>
                        <a:spcAft>
                          <a:spcPts val="0"/>
                        </a:spcAft>
                      </a:pPr>
                      <a:r>
                        <a:rPr lang="ru-RU" sz="2800" b="1" dirty="0"/>
                        <a:t>Порядковые числительные </a:t>
                      </a:r>
                      <a:r>
                        <a:rPr lang="ru-RU" sz="2800" b="1" dirty="0" smtClean="0"/>
                        <a:t/>
                      </a:r>
                      <a:br>
                        <a:rPr lang="ru-RU" sz="2800" b="1" dirty="0" smtClean="0"/>
                      </a:br>
                      <a:r>
                        <a:rPr lang="ru-RU" sz="2800" b="1" dirty="0" smtClean="0"/>
                        <a:t>(</a:t>
                      </a:r>
                      <a:r>
                        <a:rPr lang="ru-RU" sz="2800" b="1" dirty="0"/>
                        <a:t>какой? который?)</a:t>
                      </a:r>
                      <a:endParaRPr lang="ru-RU" sz="2400" b="1" dirty="0">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tx2">
                        <a:lumMod val="40000"/>
                        <a:lumOff val="60000"/>
                      </a:schemeClr>
                    </a:solidFill>
                  </a:tcPr>
                </a:tc>
                <a:extLst>
                  <a:ext uri="{0D108BD9-81ED-4DB2-BD59-A6C34878D82A}">
                    <a16:rowId xmlns:a16="http://schemas.microsoft.com/office/drawing/2014/main" val="10000"/>
                  </a:ext>
                </a:extLst>
              </a:tr>
              <a:tr h="2490124">
                <a:tc>
                  <a:txBody>
                    <a:bodyPr/>
                    <a:lstStyle/>
                    <a:p>
                      <a:pPr algn="ctr">
                        <a:lnSpc>
                          <a:spcPct val="115000"/>
                        </a:lnSpc>
                        <a:spcAft>
                          <a:spcPts val="0"/>
                        </a:spcAft>
                      </a:pPr>
                      <a:endParaRPr lang="ru-RU" sz="2400" dirty="0">
                        <a:latin typeface="Calibri"/>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ctr">
                        <a:lnSpc>
                          <a:spcPct val="115000"/>
                        </a:lnSpc>
                        <a:spcAft>
                          <a:spcPts val="0"/>
                        </a:spcAft>
                      </a:pPr>
                      <a:endParaRPr lang="ru-RU" sz="2400" dirty="0">
                        <a:latin typeface="Calibri"/>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2055786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11" name="Заголовок 10"/>
          <p:cNvSpPr>
            <a:spLocks noGrp="1"/>
          </p:cNvSpPr>
          <p:nvPr>
            <p:ph type="ctrTitle"/>
          </p:nvPr>
        </p:nvSpPr>
        <p:spPr>
          <a:xfrm>
            <a:off x="500034" y="785794"/>
            <a:ext cx="7772400" cy="1470025"/>
          </a:xfrm>
        </p:spPr>
        <p:txBody>
          <a:bodyPr/>
          <a:lstStyle/>
          <a:p>
            <a:r>
              <a:rPr lang="ru-RU" sz="2400" b="1" dirty="0" smtClean="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
        <p:nvSpPr>
          <p:cNvPr id="5123"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18</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7" name="Прямоугольник 9"/>
          <p:cNvSpPr>
            <a:spLocks noChangeArrowheads="1"/>
          </p:cNvSpPr>
          <p:nvPr/>
        </p:nvSpPr>
        <p:spPr bwMode="auto">
          <a:xfrm>
            <a:off x="2143108" y="357166"/>
            <a:ext cx="4857783" cy="511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800" b="1" dirty="0" smtClean="0">
                <a:solidFill>
                  <a:schemeClr val="bg1"/>
                </a:solidFill>
                <a:latin typeface="Times New Roman" pitchFamily="18" charset="0"/>
                <a:cs typeface="Times New Roman" pitchFamily="18" charset="0"/>
              </a:rPr>
              <a:t>Практическая часть</a:t>
            </a:r>
            <a:endParaRPr lang="ru-RU" sz="2800" b="1" dirty="0">
              <a:solidFill>
                <a:schemeClr val="bg1"/>
              </a:solidFill>
              <a:latin typeface="Times New Roman" pitchFamily="18" charset="0"/>
              <a:cs typeface="Times New Roman" pitchFamily="18" charset="0"/>
            </a:endParaRPr>
          </a:p>
        </p:txBody>
      </p:sp>
      <p:sp>
        <p:nvSpPr>
          <p:cNvPr id="2" name="Прямоугольник 1"/>
          <p:cNvSpPr/>
          <p:nvPr/>
        </p:nvSpPr>
        <p:spPr>
          <a:xfrm>
            <a:off x="714348" y="1857364"/>
            <a:ext cx="7560840" cy="461665"/>
          </a:xfrm>
          <a:prstGeom prst="rect">
            <a:avLst/>
          </a:prstGeom>
        </p:spPr>
        <p:txBody>
          <a:bodyPr wrap="square">
            <a:spAutoFit/>
          </a:bodyPr>
          <a:lstStyle/>
          <a:p>
            <a:r>
              <a:rPr lang="ru-RU" sz="2400" b="1" dirty="0" smtClean="0"/>
              <a:t> </a:t>
            </a:r>
            <a:endParaRPr lang="ru-RU" sz="2400" dirty="0"/>
          </a:p>
        </p:txBody>
      </p:sp>
      <p:sp>
        <p:nvSpPr>
          <p:cNvPr id="60417" name="Rectangle 1"/>
          <p:cNvSpPr>
            <a:spLocks noChangeArrowheads="1"/>
          </p:cNvSpPr>
          <p:nvPr/>
        </p:nvSpPr>
        <p:spPr bwMode="auto">
          <a:xfrm>
            <a:off x="500034" y="2857496"/>
            <a:ext cx="8643966" cy="461665"/>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12" name="Таблица 11"/>
          <p:cNvGraphicFramePr>
            <a:graphicFrameLocks noGrp="1"/>
          </p:cNvGraphicFramePr>
          <p:nvPr/>
        </p:nvGraphicFramePr>
        <p:xfrm>
          <a:off x="785786" y="1500174"/>
          <a:ext cx="7572428" cy="3990322"/>
        </p:xfrm>
        <a:graphic>
          <a:graphicData uri="http://schemas.openxmlformats.org/drawingml/2006/table">
            <a:tbl>
              <a:tblPr>
                <a:tableStyleId>{3C2FFA5D-87B4-456A-9821-1D502468CF0F}</a:tableStyleId>
              </a:tblPr>
              <a:tblGrid>
                <a:gridCol w="3785517">
                  <a:extLst>
                    <a:ext uri="{9D8B030D-6E8A-4147-A177-3AD203B41FA5}">
                      <a16:colId xmlns:a16="http://schemas.microsoft.com/office/drawing/2014/main" val="20000"/>
                    </a:ext>
                  </a:extLst>
                </a:gridCol>
                <a:gridCol w="3786911">
                  <a:extLst>
                    <a:ext uri="{9D8B030D-6E8A-4147-A177-3AD203B41FA5}">
                      <a16:colId xmlns:a16="http://schemas.microsoft.com/office/drawing/2014/main" val="20001"/>
                    </a:ext>
                  </a:extLst>
                </a:gridCol>
              </a:tblGrid>
              <a:tr h="1500198">
                <a:tc>
                  <a:txBody>
                    <a:bodyPr/>
                    <a:lstStyle/>
                    <a:p>
                      <a:pPr algn="ctr">
                        <a:lnSpc>
                          <a:spcPct val="115000"/>
                        </a:lnSpc>
                        <a:spcAft>
                          <a:spcPts val="0"/>
                        </a:spcAft>
                      </a:pPr>
                      <a:r>
                        <a:rPr lang="ru-RU" sz="2800" b="1" dirty="0"/>
                        <a:t>Количественные числительные (сколько?)</a:t>
                      </a:r>
                      <a:endParaRPr lang="ru-RU" sz="2400" b="1" dirty="0">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tx2">
                        <a:lumMod val="40000"/>
                        <a:lumOff val="60000"/>
                      </a:schemeClr>
                    </a:solidFill>
                  </a:tcPr>
                </a:tc>
                <a:tc>
                  <a:txBody>
                    <a:bodyPr/>
                    <a:lstStyle/>
                    <a:p>
                      <a:pPr algn="ctr">
                        <a:lnSpc>
                          <a:spcPct val="115000"/>
                        </a:lnSpc>
                        <a:spcAft>
                          <a:spcPts val="0"/>
                        </a:spcAft>
                      </a:pPr>
                      <a:r>
                        <a:rPr lang="ru-RU" sz="2800" b="1" dirty="0"/>
                        <a:t>Порядковые числительные </a:t>
                      </a:r>
                      <a:r>
                        <a:rPr lang="ru-RU" sz="2800" b="1" dirty="0" smtClean="0"/>
                        <a:t/>
                      </a:r>
                      <a:br>
                        <a:rPr lang="ru-RU" sz="2800" b="1" dirty="0" smtClean="0"/>
                      </a:br>
                      <a:r>
                        <a:rPr lang="ru-RU" sz="2800" b="1" dirty="0" smtClean="0"/>
                        <a:t>(</a:t>
                      </a:r>
                      <a:r>
                        <a:rPr lang="ru-RU" sz="2800" b="1" dirty="0"/>
                        <a:t>какой? который?)</a:t>
                      </a:r>
                      <a:endParaRPr lang="ru-RU" sz="2400" b="1" dirty="0">
                        <a:latin typeface="Calibri"/>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tx2">
                        <a:lumMod val="40000"/>
                        <a:lumOff val="60000"/>
                      </a:schemeClr>
                    </a:solidFill>
                  </a:tcPr>
                </a:tc>
                <a:extLst>
                  <a:ext uri="{0D108BD9-81ED-4DB2-BD59-A6C34878D82A}">
                    <a16:rowId xmlns:a16="http://schemas.microsoft.com/office/drawing/2014/main" val="10000"/>
                  </a:ext>
                </a:extLst>
              </a:tr>
              <a:tr h="2490124">
                <a:tc>
                  <a:txBody>
                    <a:bodyPr/>
                    <a:lstStyle/>
                    <a:p>
                      <a:pPr algn="ctr">
                        <a:lnSpc>
                          <a:spcPct val="115000"/>
                        </a:lnSpc>
                        <a:spcAft>
                          <a:spcPts val="0"/>
                        </a:spcAft>
                      </a:pPr>
                      <a:r>
                        <a:rPr lang="ru-RU" sz="2800" dirty="0"/>
                        <a:t>двадцать пять</a:t>
                      </a:r>
                      <a:endParaRPr lang="ru-RU" sz="2400" dirty="0"/>
                    </a:p>
                    <a:p>
                      <a:pPr algn="ctr">
                        <a:lnSpc>
                          <a:spcPct val="115000"/>
                        </a:lnSpc>
                        <a:spcAft>
                          <a:spcPts val="0"/>
                        </a:spcAft>
                      </a:pPr>
                      <a:r>
                        <a:rPr lang="ru-RU" sz="2800" dirty="0"/>
                        <a:t>восемнадцать</a:t>
                      </a:r>
                      <a:endParaRPr lang="ru-RU" sz="2400" dirty="0">
                        <a:latin typeface="Calibri"/>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ctr">
                        <a:lnSpc>
                          <a:spcPct val="115000"/>
                        </a:lnSpc>
                        <a:spcAft>
                          <a:spcPts val="0"/>
                        </a:spcAft>
                      </a:pPr>
                      <a:r>
                        <a:rPr lang="ru-RU" sz="2800" dirty="0"/>
                        <a:t>третье</a:t>
                      </a:r>
                      <a:endParaRPr lang="ru-RU" sz="2400" dirty="0"/>
                    </a:p>
                    <a:p>
                      <a:pPr algn="ctr">
                        <a:lnSpc>
                          <a:spcPct val="115000"/>
                        </a:lnSpc>
                        <a:spcAft>
                          <a:spcPts val="0"/>
                        </a:spcAft>
                      </a:pPr>
                      <a:r>
                        <a:rPr lang="ru-RU" sz="2800" dirty="0"/>
                        <a:t>первое</a:t>
                      </a:r>
                      <a:endParaRPr lang="ru-RU" sz="2400" dirty="0"/>
                    </a:p>
                    <a:p>
                      <a:pPr algn="ctr">
                        <a:lnSpc>
                          <a:spcPct val="115000"/>
                        </a:lnSpc>
                        <a:spcAft>
                          <a:spcPts val="0"/>
                        </a:spcAft>
                      </a:pPr>
                      <a:r>
                        <a:rPr lang="ru-RU" sz="2800" dirty="0"/>
                        <a:t>второе</a:t>
                      </a:r>
                      <a:endParaRPr lang="ru-RU" sz="2400" dirty="0"/>
                    </a:p>
                    <a:p>
                      <a:pPr algn="ctr">
                        <a:lnSpc>
                          <a:spcPct val="115000"/>
                        </a:lnSpc>
                        <a:spcAft>
                          <a:spcPts val="0"/>
                        </a:spcAft>
                      </a:pPr>
                      <a:r>
                        <a:rPr lang="ru-RU" sz="2800" dirty="0"/>
                        <a:t>четвертое</a:t>
                      </a:r>
                      <a:endParaRPr lang="ru-RU" sz="2400" dirty="0">
                        <a:latin typeface="Calibri"/>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2055786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1.</a:t>
            </a:r>
            <a:r>
              <a:rPr lang="ru-RU" sz="2400" dirty="0" smtClean="0"/>
              <a:t> </a:t>
            </a:r>
            <a:r>
              <a:rPr lang="ru-RU" sz="3100" b="1" i="1" dirty="0" smtClean="0"/>
              <a:t>Какая погода была в то время, когда юный пловец возвращался домой?</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19</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86050" y="3500438"/>
            <a:ext cx="3571900" cy="742511"/>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lnSpc>
                <a:spcPct val="150000"/>
              </a:lnSpc>
            </a:pPr>
            <a:r>
              <a:rPr lang="ru-RU" sz="3200" b="1" dirty="0" smtClean="0">
                <a:solidFill>
                  <a:srgbClr val="0070C0"/>
                </a:solidFill>
                <a:latin typeface="Times New Roman" pitchFamily="18" charset="0"/>
                <a:cs typeface="Times New Roman" pitchFamily="18" charset="0"/>
              </a:rPr>
              <a:t>Нежаркая</a:t>
            </a:r>
            <a:endParaRPr lang="ru-RU" sz="3200" dirty="0">
              <a:solidFill>
                <a:srgbClr val="0070C0"/>
              </a:solidFill>
              <a:latin typeface="Times New Roman" pitchFamily="18" charset="0"/>
              <a:cs typeface="Times New Roman" pitchFamily="18" charset="0"/>
            </a:endParaRP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75"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3076"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6" name="Прямоугольник 15"/>
          <p:cNvSpPr/>
          <p:nvPr/>
        </p:nvSpPr>
        <p:spPr>
          <a:xfrm>
            <a:off x="848434" y="1151879"/>
            <a:ext cx="7517721" cy="5001369"/>
          </a:xfrm>
          <a:prstGeom prst="rect">
            <a:avLst/>
          </a:prstGeom>
        </p:spPr>
        <p:txBody>
          <a:bodyPr wrap="square">
            <a:spAutoFit/>
          </a:bodyPr>
          <a:lstStyle/>
          <a:p>
            <a:r>
              <a:rPr lang="ru-RU" sz="2400" b="1" dirty="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rPr>
              <a:t>Вы узнаете</a:t>
            </a:r>
            <a:r>
              <a:rPr lang="ru-RU" sz="2400" b="1" dirty="0" smtClean="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rPr>
              <a:t>: </a:t>
            </a:r>
          </a:p>
          <a:p>
            <a:r>
              <a:rPr lang="ru-RU" sz="2400" dirty="0" smtClean="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rPr>
              <a:t>о жизни и творчестве В.Ю.Драгунского; о его сборнике «Денискины рассказы».</a:t>
            </a:r>
          </a:p>
          <a:p>
            <a:r>
              <a:rPr lang="kk-KZ" sz="2400" b="1" dirty="0" smtClean="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rPr>
              <a:t>Вы сможете:</a:t>
            </a:r>
          </a:p>
          <a:p>
            <a:r>
              <a:rPr lang="ru-RU" sz="2400" b="1" dirty="0" smtClean="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rPr>
              <a:t>-</a:t>
            </a:r>
            <a:r>
              <a:rPr lang="ru-RU" sz="2400" dirty="0" smtClean="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rPr>
              <a:t> определять основную мысль текста, опираясь на содержание текста; </a:t>
            </a:r>
            <a:endParaRPr lang="kk-KZ" sz="2400" b="1" dirty="0" smtClean="0">
              <a:solidFill>
                <a:schemeClr val="tx2">
                  <a:lumMod val="60000"/>
                  <a:lumOff val="40000"/>
                </a:schemeClr>
              </a:solidFill>
              <a:latin typeface="Times New Roman" panose="02020603050405020304" pitchFamily="18" charset="0"/>
              <a:ea typeface="Tahoma" panose="020B0604030504040204" pitchFamily="34" charset="0"/>
              <a:cs typeface="Times New Roman" panose="02020603050405020304" pitchFamily="18" charset="0"/>
            </a:endParaRPr>
          </a:p>
          <a:p>
            <a:r>
              <a:rPr lang="ru-RU" sz="2500" dirty="0" smtClean="0">
                <a:solidFill>
                  <a:schemeClr val="tx2">
                    <a:lumMod val="60000"/>
                    <a:lumOff val="40000"/>
                  </a:schemeClr>
                </a:solidFill>
                <a:latin typeface="Times New Roman" pitchFamily="18" charset="0"/>
                <a:ea typeface="Tahoma" panose="020B0604030504040204" pitchFamily="34" charset="0"/>
                <a:cs typeface="Times New Roman" pitchFamily="18" charset="0"/>
              </a:rPr>
              <a:t>-</a:t>
            </a:r>
            <a:r>
              <a:rPr lang="kk-KZ" sz="2500" dirty="0" smtClean="0">
                <a:solidFill>
                  <a:schemeClr val="tx2">
                    <a:lumMod val="60000"/>
                    <a:lumOff val="40000"/>
                  </a:schemeClr>
                </a:solidFill>
                <a:latin typeface="Times New Roman" pitchFamily="18" charset="0"/>
                <a:cs typeface="Times New Roman" pitchFamily="18" charset="0"/>
              </a:rPr>
              <a:t> </a:t>
            </a:r>
            <a:r>
              <a:rPr lang="ru-RU" sz="2500" dirty="0" smtClean="0">
                <a:solidFill>
                  <a:schemeClr val="tx2">
                    <a:lumMod val="60000"/>
                    <a:lumOff val="40000"/>
                  </a:schemeClr>
                </a:solidFill>
                <a:latin typeface="Times New Roman" pitchFamily="18" charset="0"/>
                <a:cs typeface="Times New Roman" pitchFamily="18" charset="0"/>
              </a:rPr>
              <a:t>прогнозировать содержание по заголовку или началу текста; </a:t>
            </a:r>
          </a:p>
          <a:p>
            <a:r>
              <a:rPr lang="ru-RU" sz="2500" dirty="0" smtClean="0">
                <a:solidFill>
                  <a:schemeClr val="tx2">
                    <a:lumMod val="60000"/>
                    <a:lumOff val="40000"/>
                  </a:schemeClr>
                </a:solidFill>
                <a:latin typeface="Times New Roman" pitchFamily="18" charset="0"/>
                <a:cs typeface="Times New Roman" pitchFamily="18" charset="0"/>
              </a:rPr>
              <a:t> - формулировать проблемные вопросы по тексту, позволяющие выдвигать идеи, предположения, и отвечать на вопросы, приводя аргументы, связывать информацию текста с другими фактами из реальной жизни.</a:t>
            </a:r>
          </a:p>
        </p:txBody>
      </p:sp>
    </p:spTree>
    <p:extLst>
      <p:ext uri="{BB962C8B-B14F-4D97-AF65-F5344CB8AC3E}">
        <p14:creationId xmlns:p14="http://schemas.microsoft.com/office/powerpoint/2010/main" val="2736160387"/>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2. Кто в семье главного героя постоянно говорил о том, что уметь плавать нужно обязательно?</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20</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86050" y="3500438"/>
            <a:ext cx="3571900" cy="742511"/>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lnSpc>
                <a:spcPct val="150000"/>
              </a:lnSpc>
            </a:pPr>
            <a:r>
              <a:rPr lang="ru-RU" sz="3200" b="1" dirty="0" smtClean="0">
                <a:solidFill>
                  <a:srgbClr val="0070C0"/>
                </a:solidFill>
                <a:latin typeface="Times New Roman" pitchFamily="18" charset="0"/>
                <a:cs typeface="Times New Roman" pitchFamily="18" charset="0"/>
              </a:rPr>
              <a:t>Папа</a:t>
            </a:r>
            <a:endParaRPr lang="ru-RU" sz="3200" dirty="0">
              <a:solidFill>
                <a:srgbClr val="0070C0"/>
              </a:solidFill>
              <a:latin typeface="Times New Roman" pitchFamily="18" charset="0"/>
              <a:cs typeface="Times New Roman" pitchFamily="18" charset="0"/>
            </a:endParaRP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3.На сколько метров был заплыв в стиле баттерфляй?</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21</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86050" y="3500438"/>
            <a:ext cx="3571900" cy="830997"/>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lnSpc>
                <a:spcPct val="150000"/>
              </a:lnSpc>
            </a:pPr>
            <a:r>
              <a:rPr lang="ru-RU" sz="3200" b="1" dirty="0" smtClean="0">
                <a:solidFill>
                  <a:srgbClr val="0070C0"/>
                </a:solidFill>
                <a:latin typeface="Times New Roman" pitchFamily="18" charset="0"/>
                <a:cs typeface="Times New Roman" pitchFamily="18" charset="0"/>
              </a:rPr>
              <a:t>На двадцать пять</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4. Как отреагировал папа на занятое сыном третье место в соревнованиях?</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22</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1785918" y="3500438"/>
            <a:ext cx="5643602" cy="1077218"/>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r>
              <a:rPr lang="ru-RU" sz="3200" b="1" dirty="0" smtClean="0">
                <a:solidFill>
                  <a:srgbClr val="0070C0"/>
                </a:solidFill>
                <a:latin typeface="Times New Roman" pitchFamily="18" charset="0"/>
                <a:cs typeface="Times New Roman" pitchFamily="18" charset="0"/>
              </a:rPr>
              <a:t>Он расцвел и назвал сына молодчиной</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5. Как повлияла похвала папы на настроение сына?</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23</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071670" y="3500438"/>
            <a:ext cx="5000660" cy="1077218"/>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r>
              <a:rPr lang="ru-RU" sz="3200" b="1" dirty="0" smtClean="0">
                <a:solidFill>
                  <a:srgbClr val="0070C0"/>
                </a:solidFill>
                <a:latin typeface="Times New Roman" pitchFamily="18" charset="0"/>
                <a:cs typeface="Times New Roman" pitchFamily="18" charset="0"/>
              </a:rPr>
              <a:t>Настроение у него ещё улучшилось</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a:bodyPr>
          <a:lstStyle/>
          <a:p>
            <a:r>
              <a:rPr lang="ru-RU" sz="3100" b="1" dirty="0" smtClean="0"/>
              <a:t>6. Кто победил в заплыве?</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24</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86050" y="3500438"/>
            <a:ext cx="3571900" cy="754694"/>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lnSpc>
                <a:spcPct val="150000"/>
              </a:lnSpc>
            </a:pPr>
            <a:r>
              <a:rPr lang="ru-RU" sz="3200" b="1" dirty="0" smtClean="0">
                <a:solidFill>
                  <a:srgbClr val="0070C0"/>
                </a:solidFill>
                <a:latin typeface="Times New Roman" pitchFamily="18" charset="0"/>
                <a:cs typeface="Times New Roman" pitchFamily="18" charset="0"/>
              </a:rPr>
              <a:t>Вовка</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7. Какого цвета были волосы у пловца, занявшего второе место?</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25</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86050" y="3500438"/>
            <a:ext cx="3571900" cy="754694"/>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lnSpc>
                <a:spcPct val="150000"/>
              </a:lnSpc>
            </a:pPr>
            <a:r>
              <a:rPr lang="ru-RU" sz="3200" b="1" dirty="0" smtClean="0">
                <a:solidFill>
                  <a:srgbClr val="0070C0"/>
                </a:solidFill>
                <a:latin typeface="Times New Roman" pitchFamily="18" charset="0"/>
                <a:cs typeface="Times New Roman" pitchFamily="18" charset="0"/>
              </a:rPr>
              <a:t>Рыжего</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8. Почему в заплыве никто не занял четвёртое место?</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26</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714348" y="3500438"/>
            <a:ext cx="7715304" cy="1569660"/>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r>
              <a:rPr lang="ru-RU" sz="3200" b="1" dirty="0" smtClean="0">
                <a:solidFill>
                  <a:srgbClr val="0070C0"/>
                </a:solidFill>
                <a:latin typeface="Times New Roman" pitchFamily="18" charset="0"/>
                <a:cs typeface="Times New Roman" pitchFamily="18" charset="0"/>
              </a:rPr>
              <a:t>Потому что инструктор так распорядился, что все, кроме первого и второго места, займут третье место</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9. Сколько человек заняло третье в место в соревнованиях?</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27</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786050" y="3500438"/>
            <a:ext cx="3571900" cy="754694"/>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lnSpc>
                <a:spcPct val="150000"/>
              </a:lnSpc>
            </a:pPr>
            <a:r>
              <a:rPr lang="ru-RU" sz="3200" b="1" dirty="0" smtClean="0">
                <a:solidFill>
                  <a:srgbClr val="0070C0"/>
                </a:solidFill>
                <a:latin typeface="Times New Roman" pitchFamily="18" charset="0"/>
                <a:cs typeface="Times New Roman" pitchFamily="18" charset="0"/>
              </a:rPr>
              <a:t>Восемнадцать</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8" name="Заголовок 7"/>
          <p:cNvSpPr>
            <a:spLocks noGrp="1"/>
          </p:cNvSpPr>
          <p:nvPr>
            <p:ph type="title"/>
          </p:nvPr>
        </p:nvSpPr>
        <p:spPr>
          <a:xfrm>
            <a:off x="285720" y="2071678"/>
            <a:ext cx="8229600" cy="868346"/>
          </a:xfrm>
        </p:spPr>
        <p:txBody>
          <a:bodyPr>
            <a:normAutofit fontScale="90000"/>
          </a:bodyPr>
          <a:lstStyle/>
          <a:p>
            <a:r>
              <a:rPr lang="ru-RU" sz="3100" b="1" dirty="0" smtClean="0"/>
              <a:t>10. Каким образом сын понял, что папа расстроился по поводу коллективного третьего места?</a:t>
            </a:r>
            <a:endParaRPr lang="ru-RU" sz="2400" b="1" i="1" dirty="0">
              <a:solidFill>
                <a:srgbClr val="FF0000"/>
              </a:solidFill>
              <a:latin typeface="Times New Roman" pitchFamily="18" charset="0"/>
              <a:cs typeface="Times New Roman" pitchFamily="18" charset="0"/>
            </a:endParaRPr>
          </a:p>
        </p:txBody>
      </p:sp>
      <p:sp>
        <p:nvSpPr>
          <p:cNvPr id="7171"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911B8CC8-BCC4-420D-87EE-02BC376945E1}" type="slidenum">
              <a:rPr lang="ru-RU" altLang="ru-RU" sz="1200" b="1">
                <a:solidFill>
                  <a:srgbClr val="002060"/>
                </a:solidFill>
              </a:rPr>
              <a:pPr>
                <a:buSzPts val="1100"/>
              </a:pPr>
              <a:t>28</a:t>
            </a:fld>
            <a:endParaRPr lang="ru-RU" altLang="ru-RU" sz="1200" b="1">
              <a:solidFill>
                <a:srgbClr val="002060"/>
              </a:solidFill>
            </a:endParaRPr>
          </a:p>
        </p:txBody>
      </p:sp>
      <p:cxnSp>
        <p:nvCxnSpPr>
          <p:cNvPr id="717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717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2285984" y="3500438"/>
            <a:ext cx="4572032" cy="584775"/>
          </a:xfrm>
          <a:prstGeom prst="rect">
            <a:avLst/>
          </a:prstGeom>
          <a:solidFill>
            <a:schemeClr val="tx2">
              <a:lumMod val="20000"/>
              <a:lumOff val="80000"/>
            </a:schemeClr>
          </a:solidFill>
          <a:ln>
            <a:solidFill>
              <a:schemeClr val="tx2">
                <a:lumMod val="75000"/>
              </a:schemeClr>
            </a:solidFill>
          </a:ln>
        </p:spPr>
        <p:txBody>
          <a:bodyPr wrap="square">
            <a:spAutoFit/>
          </a:bodyPr>
          <a:lstStyle/>
          <a:p>
            <a:pPr algn="ctr"/>
            <a:r>
              <a:rPr lang="ru-RU" sz="3200" b="1" dirty="0" smtClean="0">
                <a:solidFill>
                  <a:srgbClr val="0070C0"/>
                </a:solidFill>
                <a:latin typeface="Times New Roman" pitchFamily="18" charset="0"/>
                <a:cs typeface="Times New Roman" pitchFamily="18" charset="0"/>
              </a:rPr>
              <a:t>Папа уткнулся в газету</a:t>
            </a:r>
          </a:p>
        </p:txBody>
      </p:sp>
      <p:sp>
        <p:nvSpPr>
          <p:cNvPr id="10" name="Прямоугольник 9"/>
          <p:cNvSpPr/>
          <p:nvPr/>
        </p:nvSpPr>
        <p:spPr>
          <a:xfrm>
            <a:off x="2428860" y="357166"/>
            <a:ext cx="3714776" cy="523220"/>
          </a:xfrm>
          <a:prstGeom prst="rect">
            <a:avLst/>
          </a:prstGeom>
        </p:spPr>
        <p:txBody>
          <a:bodyPr wrap="square">
            <a:spAutoFit/>
          </a:bodyPr>
          <a:lstStyle/>
          <a:p>
            <a:pPr algn="ctr"/>
            <a:r>
              <a:rPr lang="ru-RU" sz="2800" b="1" dirty="0" smtClean="0">
                <a:solidFill>
                  <a:schemeClr val="bg1"/>
                </a:solidFill>
                <a:latin typeface="Times New Roman" pitchFamily="18" charset="0"/>
                <a:cs typeface="Times New Roman" pitchFamily="18" charset="0"/>
              </a:rPr>
              <a:t>Проверь себя!</a:t>
            </a:r>
            <a:endParaRPr lang="ru-RU" sz="2800" b="1"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54545052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5760"/>
            <a:ext cx="9144000" cy="6891116"/>
          </a:xfrm>
          <a:prstGeom prst="rect">
            <a:avLst/>
          </a:prstGeom>
          <a:solidFill>
            <a:schemeClr val="accent1">
              <a:lumMod val="40000"/>
              <a:lumOff val="60000"/>
            </a:schemeClr>
          </a:solidFill>
          <a:ln>
            <a:noFill/>
          </a:ln>
        </p:spPr>
      </p:pic>
      <p:sp>
        <p:nvSpPr>
          <p:cNvPr id="12291"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821A6F7-481E-498F-84C7-CBF5D40C926D}" type="slidenum">
              <a:rPr lang="ru-RU" altLang="ru-RU" sz="1200" b="1">
                <a:solidFill>
                  <a:srgbClr val="002060"/>
                </a:solidFill>
              </a:rPr>
              <a:pPr>
                <a:buSzPts val="1100"/>
              </a:pPr>
              <a:t>29</a:t>
            </a:fld>
            <a:endParaRPr lang="ru-RU" altLang="ru-RU" sz="1200" b="1">
              <a:solidFill>
                <a:srgbClr val="002060"/>
              </a:solidFill>
            </a:endParaRPr>
          </a:p>
        </p:txBody>
      </p:sp>
      <p:cxnSp>
        <p:nvCxnSpPr>
          <p:cNvPr id="12292"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2293"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9" name="Google Shape;574;p91"/>
          <p:cNvSpPr txBox="1"/>
          <p:nvPr/>
        </p:nvSpPr>
        <p:spPr>
          <a:xfrm>
            <a:off x="66517" y="944541"/>
            <a:ext cx="3800950" cy="977658"/>
          </a:xfrm>
          <a:prstGeom prst="rect">
            <a:avLst/>
          </a:prstGeom>
          <a:noFill/>
          <a:ln>
            <a:noFill/>
          </a:ln>
        </p:spPr>
        <p:txBody>
          <a:bodyPr spcFirstLastPara="1" lIns="93712" tIns="93712" rIns="93712" bIns="93712" anchor="ctr"/>
          <a:lstStyle/>
          <a:p>
            <a:pPr>
              <a:defRPr/>
            </a:pPr>
            <a:r>
              <a:rPr lang="ru" sz="2100" b="1" dirty="0">
                <a:solidFill>
                  <a:srgbClr val="002060"/>
                </a:solidFill>
                <a:latin typeface="Century Gothic" panose="020B0502020202020204" pitchFamily="34" charset="0"/>
                <a:sym typeface="Comfortaa"/>
              </a:rPr>
              <a:t>Барша</a:t>
            </a:r>
            <a:r>
              <a:rPr lang="ru" sz="2500" b="1" dirty="0">
                <a:solidFill>
                  <a:srgbClr val="002060"/>
                </a:solidFill>
                <a:latin typeface="Century Gothic" panose="020B0502020202020204" pitchFamily="34" charset="0"/>
                <a:sym typeface="Comfortaa"/>
              </a:rPr>
              <a:t>ғ</a:t>
            </a:r>
            <a:r>
              <a:rPr lang="ru" sz="2100" b="1" dirty="0">
                <a:solidFill>
                  <a:srgbClr val="002060"/>
                </a:solidFill>
                <a:latin typeface="Century Gothic" panose="020B0502020202020204" pitchFamily="34" charset="0"/>
                <a:sym typeface="Comfortaa"/>
              </a:rPr>
              <a:t>а </a:t>
            </a:r>
            <a:r>
              <a:rPr lang="ru" sz="2500" b="1" dirty="0">
                <a:solidFill>
                  <a:srgbClr val="002060"/>
                </a:solidFill>
                <a:latin typeface="Century Gothic" panose="020B0502020202020204" pitchFamily="34" charset="0"/>
                <a:sym typeface="Comfortaa"/>
              </a:rPr>
              <a:t>қ</a:t>
            </a:r>
            <a:r>
              <a:rPr lang="ru" sz="2100" b="1" dirty="0">
                <a:solidFill>
                  <a:srgbClr val="002060"/>
                </a:solidFill>
                <a:latin typeface="Century Gothic" panose="020B0502020202020204" pitchFamily="34" charset="0"/>
                <a:sym typeface="Comfortaa"/>
              </a:rPr>
              <a:t>олжетімді, сапалы білім!</a:t>
            </a:r>
            <a:endParaRPr sz="2100" b="1" dirty="0">
              <a:solidFill>
                <a:srgbClr val="002060"/>
              </a:solidFill>
              <a:latin typeface="Century Gothic" panose="020B0502020202020204" pitchFamily="34" charset="0"/>
              <a:sym typeface="Comfortaa"/>
            </a:endParaRPr>
          </a:p>
        </p:txBody>
      </p:sp>
      <p:sp>
        <p:nvSpPr>
          <p:cNvPr id="10" name="Google Shape;575;p91"/>
          <p:cNvSpPr txBox="1"/>
          <p:nvPr/>
        </p:nvSpPr>
        <p:spPr>
          <a:xfrm>
            <a:off x="4570643" y="5084106"/>
            <a:ext cx="4380595" cy="1052529"/>
          </a:xfrm>
          <a:prstGeom prst="rect">
            <a:avLst/>
          </a:prstGeom>
          <a:noFill/>
          <a:ln>
            <a:noFill/>
          </a:ln>
        </p:spPr>
        <p:txBody>
          <a:bodyPr spcFirstLastPara="1" lIns="93712" tIns="93712" rIns="93712" bIns="93712" anchor="ctr"/>
          <a:lstStyle/>
          <a:p>
            <a:pPr algn="r">
              <a:defRPr/>
            </a:pPr>
            <a:r>
              <a:rPr lang="ru" sz="2100" b="1" dirty="0">
                <a:solidFill>
                  <a:srgbClr val="002060"/>
                </a:solidFill>
                <a:latin typeface="Century Gothic" panose="020B0502020202020204" pitchFamily="34" charset="0"/>
                <a:sym typeface="Comfortaa"/>
              </a:rPr>
              <a:t>Качественное образование, </a:t>
            </a:r>
          </a:p>
          <a:p>
            <a:pPr algn="r">
              <a:defRPr/>
            </a:pPr>
            <a:r>
              <a:rPr lang="ru" sz="2100" b="1" dirty="0">
                <a:solidFill>
                  <a:srgbClr val="002060"/>
                </a:solidFill>
                <a:latin typeface="Century Gothic" panose="020B0502020202020204" pitchFamily="34" charset="0"/>
                <a:sym typeface="Comfortaa"/>
              </a:rPr>
              <a:t>доступное всем!</a:t>
            </a:r>
            <a:endParaRPr sz="2100" b="1" dirty="0">
              <a:solidFill>
                <a:srgbClr val="002060"/>
              </a:solidFill>
              <a:latin typeface="Century Gothic" panose="020B0502020202020204" pitchFamily="34" charset="0"/>
              <a:sym typeface="Comfortaa"/>
            </a:endParaRPr>
          </a:p>
        </p:txBody>
      </p:sp>
      <p:grpSp>
        <p:nvGrpSpPr>
          <p:cNvPr id="2" name="Группа 1"/>
          <p:cNvGrpSpPr>
            <a:grpSpLocks/>
          </p:cNvGrpSpPr>
          <p:nvPr/>
        </p:nvGrpSpPr>
        <p:grpSpPr bwMode="auto">
          <a:xfrm>
            <a:off x="1631694" y="1470086"/>
            <a:ext cx="5888758" cy="4398737"/>
            <a:chOff x="1037227" y="1115985"/>
            <a:chExt cx="7369006" cy="5190811"/>
          </a:xfrm>
        </p:grpSpPr>
        <p:sp>
          <p:nvSpPr>
            <p:cNvPr id="12298" name="Freeform 39"/>
            <p:cNvSpPr>
              <a:spLocks/>
            </p:cNvSpPr>
            <p:nvPr/>
          </p:nvSpPr>
          <p:spPr bwMode="auto">
            <a:xfrm>
              <a:off x="2896244" y="2393834"/>
              <a:ext cx="3609482" cy="3912962"/>
            </a:xfrm>
            <a:custGeom>
              <a:avLst/>
              <a:gdLst>
                <a:gd name="T0" fmla="*/ 129202 w 4437063"/>
                <a:gd name="T1" fmla="*/ 14352 h 4810125"/>
                <a:gd name="T2" fmla="*/ 281174 w 4437063"/>
                <a:gd name="T3" fmla="*/ 26388 h 4810125"/>
                <a:gd name="T4" fmla="*/ 264200 w 4437063"/>
                <a:gd name="T5" fmla="*/ 122473 h 4810125"/>
                <a:gd name="T6" fmla="*/ 227076 w 4437063"/>
                <a:gd name="T7" fmla="*/ 220773 h 4810125"/>
                <a:gd name="T8" fmla="*/ 254830 w 4437063"/>
                <a:gd name="T9" fmla="*/ 284527 h 4810125"/>
                <a:gd name="T10" fmla="*/ 286817 w 4437063"/>
                <a:gd name="T11" fmla="*/ 265189 h 4810125"/>
                <a:gd name="T12" fmla="*/ 331697 w 4437063"/>
                <a:gd name="T13" fmla="*/ 166587 h 4810125"/>
                <a:gd name="T14" fmla="*/ 409975 w 4437063"/>
                <a:gd name="T15" fmla="*/ 107465 h 4810125"/>
                <a:gd name="T16" fmla="*/ 431030 w 4437063"/>
                <a:gd name="T17" fmla="*/ 29309 h 4810125"/>
                <a:gd name="T18" fmla="*/ 409925 w 4437063"/>
                <a:gd name="T19" fmla="*/ 119200 h 4810125"/>
                <a:gd name="T20" fmla="*/ 335878 w 4437063"/>
                <a:gd name="T21" fmla="*/ 178270 h 4810125"/>
                <a:gd name="T22" fmla="*/ 299712 w 4437063"/>
                <a:gd name="T23" fmla="*/ 271534 h 4810125"/>
                <a:gd name="T24" fmla="*/ 279361 w 4437063"/>
                <a:gd name="T25" fmla="*/ 328138 h 4810125"/>
                <a:gd name="T26" fmla="*/ 349125 w 4437063"/>
                <a:gd name="T27" fmla="*/ 222133 h 4810125"/>
                <a:gd name="T28" fmla="*/ 471429 w 4437063"/>
                <a:gd name="T29" fmla="*/ 205816 h 4810125"/>
                <a:gd name="T30" fmla="*/ 541747 w 4437063"/>
                <a:gd name="T31" fmla="*/ 146041 h 4810125"/>
                <a:gd name="T32" fmla="*/ 526081 w 4437063"/>
                <a:gd name="T33" fmla="*/ 174141 h 4810125"/>
                <a:gd name="T34" fmla="*/ 448711 w 4437063"/>
                <a:gd name="T35" fmla="*/ 222434 h 4810125"/>
                <a:gd name="T36" fmla="*/ 356178 w 4437063"/>
                <a:gd name="T37" fmla="*/ 239103 h 4810125"/>
                <a:gd name="T38" fmla="*/ 310643 w 4437063"/>
                <a:gd name="T39" fmla="*/ 345964 h 4810125"/>
                <a:gd name="T40" fmla="*/ 402772 w 4437063"/>
                <a:gd name="T41" fmla="*/ 301398 h 4810125"/>
                <a:gd name="T42" fmla="*/ 460397 w 4437063"/>
                <a:gd name="T43" fmla="*/ 267354 h 4810125"/>
                <a:gd name="T44" fmla="*/ 441910 w 4437063"/>
                <a:gd name="T45" fmla="*/ 275210 h 4810125"/>
                <a:gd name="T46" fmla="*/ 390885 w 4437063"/>
                <a:gd name="T47" fmla="*/ 322850 h 4810125"/>
                <a:gd name="T48" fmla="*/ 403945 w 4437063"/>
                <a:gd name="T49" fmla="*/ 349196 h 4810125"/>
                <a:gd name="T50" fmla="*/ 486597 w 4437063"/>
                <a:gd name="T51" fmla="*/ 348792 h 4810125"/>
                <a:gd name="T52" fmla="*/ 483525 w 4437063"/>
                <a:gd name="T53" fmla="*/ 349094 h 4810125"/>
                <a:gd name="T54" fmla="*/ 400269 w 4437063"/>
                <a:gd name="T55" fmla="*/ 354685 h 4810125"/>
                <a:gd name="T56" fmla="*/ 338699 w 4437063"/>
                <a:gd name="T57" fmla="*/ 351151 h 4810125"/>
                <a:gd name="T58" fmla="*/ 292357 w 4437063"/>
                <a:gd name="T59" fmla="*/ 415359 h 4810125"/>
                <a:gd name="T60" fmla="*/ 236848 w 4437063"/>
                <a:gd name="T61" fmla="*/ 535313 h 4810125"/>
                <a:gd name="T62" fmla="*/ 226219 w 4437063"/>
                <a:gd name="T63" fmla="*/ 399647 h 4810125"/>
                <a:gd name="T64" fmla="*/ 124317 w 4437063"/>
                <a:gd name="T65" fmla="*/ 323051 h 4810125"/>
                <a:gd name="T66" fmla="*/ 32087 w 4437063"/>
                <a:gd name="T67" fmla="*/ 306484 h 4810125"/>
                <a:gd name="T68" fmla="*/ 6246 w 4437063"/>
                <a:gd name="T69" fmla="*/ 263628 h 4810125"/>
                <a:gd name="T70" fmla="*/ 51430 w 4437063"/>
                <a:gd name="T71" fmla="*/ 303764 h 4810125"/>
                <a:gd name="T72" fmla="*/ 169148 w 4437063"/>
                <a:gd name="T73" fmla="*/ 328893 h 4810125"/>
                <a:gd name="T74" fmla="*/ 204660 w 4437063"/>
                <a:gd name="T75" fmla="*/ 335037 h 4810125"/>
                <a:gd name="T76" fmla="*/ 97771 w 4437063"/>
                <a:gd name="T77" fmla="*/ 272240 h 4810125"/>
                <a:gd name="T78" fmla="*/ 13702 w 4437063"/>
                <a:gd name="T79" fmla="*/ 252750 h 4810125"/>
                <a:gd name="T80" fmla="*/ 35311 w 4437063"/>
                <a:gd name="T81" fmla="*/ 260405 h 4810125"/>
                <a:gd name="T82" fmla="*/ 147085 w 4437063"/>
                <a:gd name="T83" fmla="*/ 273751 h 4810125"/>
                <a:gd name="T84" fmla="*/ 231055 w 4437063"/>
                <a:gd name="T85" fmla="*/ 314944 h 4810125"/>
                <a:gd name="T86" fmla="*/ 157260 w 4437063"/>
                <a:gd name="T87" fmla="*/ 233815 h 4810125"/>
                <a:gd name="T88" fmla="*/ 53445 w 4437063"/>
                <a:gd name="T89" fmla="*/ 215284 h 4810125"/>
                <a:gd name="T90" fmla="*/ 67347 w 4437063"/>
                <a:gd name="T91" fmla="*/ 204558 h 4810125"/>
                <a:gd name="T92" fmla="*/ 152828 w 4437063"/>
                <a:gd name="T93" fmla="*/ 213320 h 4810125"/>
                <a:gd name="T94" fmla="*/ 149503 w 4437063"/>
                <a:gd name="T95" fmla="*/ 160443 h 4810125"/>
                <a:gd name="T96" fmla="*/ 116812 w 4437063"/>
                <a:gd name="T97" fmla="*/ 92106 h 4810125"/>
                <a:gd name="T98" fmla="*/ 98225 w 4437063"/>
                <a:gd name="T99" fmla="*/ 53531 h 4810125"/>
                <a:gd name="T100" fmla="*/ 150360 w 4437063"/>
                <a:gd name="T101" fmla="*/ 118947 h 4810125"/>
                <a:gd name="T102" fmla="*/ 178467 w 4437063"/>
                <a:gd name="T103" fmla="*/ 218306 h 4810125"/>
                <a:gd name="T104" fmla="*/ 204459 w 4437063"/>
                <a:gd name="T105" fmla="*/ 214578 h 4810125"/>
                <a:gd name="T106" fmla="*/ 204559 w 4437063"/>
                <a:gd name="T107" fmla="*/ 112955 h 4810125"/>
                <a:gd name="T108" fmla="*/ 181086 w 4437063"/>
                <a:gd name="T109" fmla="*/ 39984 h 4810125"/>
                <a:gd name="T110" fmla="*/ 147538 w 4437063"/>
                <a:gd name="T111" fmla="*/ 16467 h 4810125"/>
                <a:gd name="T112" fmla="*/ 209194 w 4437063"/>
                <a:gd name="T113" fmla="*/ 65215 h 4810125"/>
                <a:gd name="T114" fmla="*/ 208388 w 4437063"/>
                <a:gd name="T115" fmla="*/ 143270 h 4810125"/>
                <a:gd name="T116" fmla="*/ 215642 w 4437063"/>
                <a:gd name="T117" fmla="*/ 185975 h 4810125"/>
                <a:gd name="T118" fmla="*/ 253318 w 4437063"/>
                <a:gd name="T119" fmla="*/ 117840 h 4810125"/>
                <a:gd name="T120" fmla="*/ 291048 w 4437063"/>
                <a:gd name="T121" fmla="*/ 10525 h 481012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4437063"/>
                <a:gd name="T184" fmla="*/ 0 h 4810125"/>
                <a:gd name="T185" fmla="*/ 4437063 w 4437063"/>
                <a:gd name="T186" fmla="*/ 4810125 h 4810125"/>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4437063" h="4810125">
                  <a:moveTo>
                    <a:pt x="4437063" y="1081703"/>
                  </a:moveTo>
                  <a:lnTo>
                    <a:pt x="4429592" y="1082685"/>
                  </a:lnTo>
                  <a:lnTo>
                    <a:pt x="4431507" y="1082099"/>
                  </a:lnTo>
                  <a:lnTo>
                    <a:pt x="4437063" y="1081703"/>
                  </a:lnTo>
                  <a:close/>
                  <a:moveTo>
                    <a:pt x="717614" y="207531"/>
                  </a:moveTo>
                  <a:lnTo>
                    <a:pt x="721403" y="232026"/>
                  </a:lnTo>
                  <a:lnTo>
                    <a:pt x="718408" y="217055"/>
                  </a:lnTo>
                  <a:lnTo>
                    <a:pt x="717614" y="207531"/>
                  </a:lnTo>
                  <a:close/>
                  <a:moveTo>
                    <a:pt x="1031570" y="111900"/>
                  </a:moveTo>
                  <a:lnTo>
                    <a:pt x="1043178" y="113447"/>
                  </a:lnTo>
                  <a:lnTo>
                    <a:pt x="1020457" y="113884"/>
                  </a:lnTo>
                  <a:lnTo>
                    <a:pt x="1016885" y="113884"/>
                  </a:lnTo>
                  <a:lnTo>
                    <a:pt x="1018075" y="113091"/>
                  </a:lnTo>
                  <a:lnTo>
                    <a:pt x="1031570" y="111900"/>
                  </a:lnTo>
                  <a:close/>
                  <a:moveTo>
                    <a:pt x="2559676" y="0"/>
                  </a:moveTo>
                  <a:lnTo>
                    <a:pt x="2574759" y="1190"/>
                  </a:lnTo>
                  <a:lnTo>
                    <a:pt x="2563248" y="1587"/>
                  </a:lnTo>
                  <a:lnTo>
                    <a:pt x="2494583" y="11904"/>
                  </a:lnTo>
                  <a:lnTo>
                    <a:pt x="2435443" y="27380"/>
                  </a:lnTo>
                  <a:lnTo>
                    <a:pt x="2404484" y="39681"/>
                  </a:lnTo>
                  <a:lnTo>
                    <a:pt x="2387020" y="47617"/>
                  </a:lnTo>
                  <a:lnTo>
                    <a:pt x="2351298" y="68648"/>
                  </a:lnTo>
                  <a:lnTo>
                    <a:pt x="2315576" y="95631"/>
                  </a:lnTo>
                  <a:lnTo>
                    <a:pt x="2279854" y="128169"/>
                  </a:lnTo>
                  <a:lnTo>
                    <a:pt x="2246514" y="165866"/>
                  </a:lnTo>
                  <a:lnTo>
                    <a:pt x="2215555" y="207928"/>
                  </a:lnTo>
                  <a:lnTo>
                    <a:pt x="2188962" y="253561"/>
                  </a:lnTo>
                  <a:lnTo>
                    <a:pt x="2167131" y="303559"/>
                  </a:lnTo>
                  <a:lnTo>
                    <a:pt x="2158399" y="329352"/>
                  </a:lnTo>
                  <a:lnTo>
                    <a:pt x="2151652" y="355144"/>
                  </a:lnTo>
                  <a:lnTo>
                    <a:pt x="2144111" y="411491"/>
                  </a:lnTo>
                  <a:lnTo>
                    <a:pt x="2140538" y="506726"/>
                  </a:lnTo>
                  <a:lnTo>
                    <a:pt x="2140935" y="610690"/>
                  </a:lnTo>
                  <a:lnTo>
                    <a:pt x="2139348" y="681719"/>
                  </a:lnTo>
                  <a:lnTo>
                    <a:pt x="2134982" y="751954"/>
                  </a:lnTo>
                  <a:lnTo>
                    <a:pt x="2124662" y="820999"/>
                  </a:lnTo>
                  <a:lnTo>
                    <a:pt x="2115930" y="853934"/>
                  </a:lnTo>
                  <a:lnTo>
                    <a:pt x="2104023" y="895996"/>
                  </a:lnTo>
                  <a:lnTo>
                    <a:pt x="2081796" y="965041"/>
                  </a:lnTo>
                  <a:lnTo>
                    <a:pt x="2060759" y="1020197"/>
                  </a:lnTo>
                  <a:lnTo>
                    <a:pt x="2039326" y="1067417"/>
                  </a:lnTo>
                  <a:lnTo>
                    <a:pt x="2003207" y="1132494"/>
                  </a:lnTo>
                  <a:lnTo>
                    <a:pt x="1941289" y="1237649"/>
                  </a:lnTo>
                  <a:lnTo>
                    <a:pt x="1900804" y="1312249"/>
                  </a:lnTo>
                  <a:lnTo>
                    <a:pt x="1880562" y="1349549"/>
                  </a:lnTo>
                  <a:lnTo>
                    <a:pt x="1847618" y="1420578"/>
                  </a:lnTo>
                  <a:lnTo>
                    <a:pt x="1822613" y="1485258"/>
                  </a:lnTo>
                  <a:lnTo>
                    <a:pt x="1804752" y="1544779"/>
                  </a:lnTo>
                  <a:lnTo>
                    <a:pt x="1792845" y="1599142"/>
                  </a:lnTo>
                  <a:lnTo>
                    <a:pt x="1787288" y="1649537"/>
                  </a:lnTo>
                  <a:lnTo>
                    <a:pt x="1786097" y="1696361"/>
                  </a:lnTo>
                  <a:lnTo>
                    <a:pt x="1789273" y="1739613"/>
                  </a:lnTo>
                  <a:lnTo>
                    <a:pt x="1796417" y="1780484"/>
                  </a:lnTo>
                  <a:lnTo>
                    <a:pt x="1806737" y="1819371"/>
                  </a:lnTo>
                  <a:lnTo>
                    <a:pt x="1826185" y="1874925"/>
                  </a:lnTo>
                  <a:lnTo>
                    <a:pt x="1856747" y="1946747"/>
                  </a:lnTo>
                  <a:lnTo>
                    <a:pt x="1888103" y="2020157"/>
                  </a:lnTo>
                  <a:lnTo>
                    <a:pt x="1901201" y="2059044"/>
                  </a:lnTo>
                  <a:lnTo>
                    <a:pt x="1907949" y="2078488"/>
                  </a:lnTo>
                  <a:lnTo>
                    <a:pt x="1922238" y="2113804"/>
                  </a:lnTo>
                  <a:lnTo>
                    <a:pt x="1937320" y="2146343"/>
                  </a:lnTo>
                  <a:lnTo>
                    <a:pt x="1953594" y="2175310"/>
                  </a:lnTo>
                  <a:lnTo>
                    <a:pt x="1971454" y="2200705"/>
                  </a:lnTo>
                  <a:lnTo>
                    <a:pt x="1989315" y="2222927"/>
                  </a:lnTo>
                  <a:lnTo>
                    <a:pt x="2007970" y="2241974"/>
                  </a:lnTo>
                  <a:lnTo>
                    <a:pt x="2026228" y="2257449"/>
                  </a:lnTo>
                  <a:lnTo>
                    <a:pt x="2045280" y="2269750"/>
                  </a:lnTo>
                  <a:lnTo>
                    <a:pt x="2063935" y="2278480"/>
                  </a:lnTo>
                  <a:lnTo>
                    <a:pt x="2082589" y="2283639"/>
                  </a:lnTo>
                  <a:lnTo>
                    <a:pt x="2100847" y="2285623"/>
                  </a:lnTo>
                  <a:lnTo>
                    <a:pt x="2117915" y="2284035"/>
                  </a:lnTo>
                  <a:lnTo>
                    <a:pt x="2134982" y="2278877"/>
                  </a:lnTo>
                  <a:lnTo>
                    <a:pt x="2150461" y="2270147"/>
                  </a:lnTo>
                  <a:lnTo>
                    <a:pt x="2165147" y="2258640"/>
                  </a:lnTo>
                  <a:lnTo>
                    <a:pt x="2171894" y="2250703"/>
                  </a:lnTo>
                  <a:lnTo>
                    <a:pt x="2195709" y="2221340"/>
                  </a:lnTo>
                  <a:lnTo>
                    <a:pt x="2227462" y="2170548"/>
                  </a:lnTo>
                  <a:lnTo>
                    <a:pt x="2260009" y="2089599"/>
                  </a:lnTo>
                  <a:lnTo>
                    <a:pt x="2286602" y="2008650"/>
                  </a:lnTo>
                  <a:lnTo>
                    <a:pt x="2305256" y="1951509"/>
                  </a:lnTo>
                  <a:lnTo>
                    <a:pt x="2330262" y="1866195"/>
                  </a:lnTo>
                  <a:lnTo>
                    <a:pt x="2352489" y="1790404"/>
                  </a:lnTo>
                  <a:lnTo>
                    <a:pt x="2385829" y="1696757"/>
                  </a:lnTo>
                  <a:lnTo>
                    <a:pt x="2412819" y="1632077"/>
                  </a:lnTo>
                  <a:lnTo>
                    <a:pt x="2440603" y="1566207"/>
                  </a:lnTo>
                  <a:lnTo>
                    <a:pt x="2475531" y="1492797"/>
                  </a:lnTo>
                  <a:lnTo>
                    <a:pt x="2497361" y="1453116"/>
                  </a:lnTo>
                  <a:lnTo>
                    <a:pt x="2519191" y="1418991"/>
                  </a:lnTo>
                  <a:lnTo>
                    <a:pt x="2542212" y="1388833"/>
                  </a:lnTo>
                  <a:lnTo>
                    <a:pt x="2581506" y="1344390"/>
                  </a:lnTo>
                  <a:lnTo>
                    <a:pt x="2613656" y="1312646"/>
                  </a:lnTo>
                  <a:lnTo>
                    <a:pt x="2635883" y="1291615"/>
                  </a:lnTo>
                  <a:lnTo>
                    <a:pt x="2682321" y="1254712"/>
                  </a:lnTo>
                  <a:lnTo>
                    <a:pt x="2730744" y="1221776"/>
                  </a:lnTo>
                  <a:lnTo>
                    <a:pt x="2781152" y="1191619"/>
                  </a:lnTo>
                  <a:lnTo>
                    <a:pt x="2858550" y="1148763"/>
                  </a:lnTo>
                  <a:lnTo>
                    <a:pt x="2939520" y="1102337"/>
                  </a:lnTo>
                  <a:lnTo>
                    <a:pt x="2993896" y="1066624"/>
                  </a:lnTo>
                  <a:lnTo>
                    <a:pt x="3021680" y="1047180"/>
                  </a:lnTo>
                  <a:lnTo>
                    <a:pt x="3049067" y="1026546"/>
                  </a:lnTo>
                  <a:lnTo>
                    <a:pt x="3100665" y="984485"/>
                  </a:lnTo>
                  <a:lnTo>
                    <a:pt x="3147898" y="940438"/>
                  </a:lnTo>
                  <a:lnTo>
                    <a:pt x="3191161" y="894012"/>
                  </a:lnTo>
                  <a:lnTo>
                    <a:pt x="3230455" y="846791"/>
                  </a:lnTo>
                  <a:lnTo>
                    <a:pt x="3266177" y="798381"/>
                  </a:lnTo>
                  <a:lnTo>
                    <a:pt x="3297930" y="748383"/>
                  </a:lnTo>
                  <a:lnTo>
                    <a:pt x="3325714" y="697591"/>
                  </a:lnTo>
                  <a:lnTo>
                    <a:pt x="3337621" y="671799"/>
                  </a:lnTo>
                  <a:lnTo>
                    <a:pt x="3343971" y="658307"/>
                  </a:lnTo>
                  <a:lnTo>
                    <a:pt x="3354291" y="628943"/>
                  </a:lnTo>
                  <a:lnTo>
                    <a:pt x="3366992" y="579739"/>
                  </a:lnTo>
                  <a:lnTo>
                    <a:pt x="3379693" y="506726"/>
                  </a:lnTo>
                  <a:lnTo>
                    <a:pt x="3388029" y="431729"/>
                  </a:lnTo>
                  <a:lnTo>
                    <a:pt x="3394379" y="326177"/>
                  </a:lnTo>
                  <a:lnTo>
                    <a:pt x="3395173" y="231737"/>
                  </a:lnTo>
                  <a:lnTo>
                    <a:pt x="3395173" y="221816"/>
                  </a:lnTo>
                  <a:lnTo>
                    <a:pt x="3396364" y="230943"/>
                  </a:lnTo>
                  <a:lnTo>
                    <a:pt x="3403905" y="321019"/>
                  </a:lnTo>
                  <a:lnTo>
                    <a:pt x="3407080" y="423396"/>
                  </a:lnTo>
                  <a:lnTo>
                    <a:pt x="3405493" y="497599"/>
                  </a:lnTo>
                  <a:lnTo>
                    <a:pt x="3399539" y="571009"/>
                  </a:lnTo>
                  <a:lnTo>
                    <a:pt x="3390013" y="622594"/>
                  </a:lnTo>
                  <a:lnTo>
                    <a:pt x="3382075" y="653942"/>
                  </a:lnTo>
                  <a:lnTo>
                    <a:pt x="3377312" y="668624"/>
                  </a:lnTo>
                  <a:lnTo>
                    <a:pt x="3366992" y="697194"/>
                  </a:lnTo>
                  <a:lnTo>
                    <a:pt x="3344765" y="749970"/>
                  </a:lnTo>
                  <a:lnTo>
                    <a:pt x="3320157" y="800365"/>
                  </a:lnTo>
                  <a:lnTo>
                    <a:pt x="3292770" y="848379"/>
                  </a:lnTo>
                  <a:lnTo>
                    <a:pt x="3263002" y="894012"/>
                  </a:lnTo>
                  <a:lnTo>
                    <a:pt x="3230058" y="939248"/>
                  </a:lnTo>
                  <a:lnTo>
                    <a:pt x="3193542" y="984088"/>
                  </a:lnTo>
                  <a:lnTo>
                    <a:pt x="3153454" y="1028927"/>
                  </a:lnTo>
                  <a:lnTo>
                    <a:pt x="3131227" y="1051942"/>
                  </a:lnTo>
                  <a:lnTo>
                    <a:pt x="3109397" y="1074163"/>
                  </a:lnTo>
                  <a:lnTo>
                    <a:pt x="3062959" y="1113051"/>
                  </a:lnTo>
                  <a:lnTo>
                    <a:pt x="3014933" y="1147176"/>
                  </a:lnTo>
                  <a:lnTo>
                    <a:pt x="2964128" y="1178921"/>
                  </a:lnTo>
                  <a:lnTo>
                    <a:pt x="2882761" y="1226935"/>
                  </a:lnTo>
                  <a:lnTo>
                    <a:pt x="2793456" y="1283679"/>
                  </a:lnTo>
                  <a:lnTo>
                    <a:pt x="2729554" y="1329709"/>
                  </a:lnTo>
                  <a:lnTo>
                    <a:pt x="2695816" y="1356295"/>
                  </a:lnTo>
                  <a:lnTo>
                    <a:pt x="2679146" y="1370580"/>
                  </a:lnTo>
                  <a:lnTo>
                    <a:pt x="2646599" y="1404706"/>
                  </a:lnTo>
                  <a:lnTo>
                    <a:pt x="2616434" y="1443990"/>
                  </a:lnTo>
                  <a:lnTo>
                    <a:pt x="2588650" y="1486845"/>
                  </a:lnTo>
                  <a:lnTo>
                    <a:pt x="2562454" y="1533272"/>
                  </a:lnTo>
                  <a:lnTo>
                    <a:pt x="2538243" y="1582079"/>
                  </a:lnTo>
                  <a:lnTo>
                    <a:pt x="2505299" y="1656283"/>
                  </a:lnTo>
                  <a:lnTo>
                    <a:pt x="2469974" y="1752311"/>
                  </a:lnTo>
                  <a:lnTo>
                    <a:pt x="2442587" y="1837228"/>
                  </a:lnTo>
                  <a:lnTo>
                    <a:pt x="2417185" y="1928891"/>
                  </a:lnTo>
                  <a:lnTo>
                    <a:pt x="2414407" y="1942779"/>
                  </a:lnTo>
                  <a:lnTo>
                    <a:pt x="2409247" y="1973730"/>
                  </a:lnTo>
                  <a:lnTo>
                    <a:pt x="2396546" y="2032061"/>
                  </a:lnTo>
                  <a:lnTo>
                    <a:pt x="2380669" y="2087218"/>
                  </a:lnTo>
                  <a:lnTo>
                    <a:pt x="2361618" y="2139597"/>
                  </a:lnTo>
                  <a:lnTo>
                    <a:pt x="2338994" y="2191182"/>
                  </a:lnTo>
                  <a:lnTo>
                    <a:pt x="2313195" y="2241974"/>
                  </a:lnTo>
                  <a:lnTo>
                    <a:pt x="2269534" y="2319352"/>
                  </a:lnTo>
                  <a:lnTo>
                    <a:pt x="2235797" y="2373714"/>
                  </a:lnTo>
                  <a:lnTo>
                    <a:pt x="2219127" y="2400301"/>
                  </a:lnTo>
                  <a:lnTo>
                    <a:pt x="2195709" y="2450299"/>
                  </a:lnTo>
                  <a:lnTo>
                    <a:pt x="2181817" y="2493551"/>
                  </a:lnTo>
                  <a:lnTo>
                    <a:pt x="2174673" y="2531248"/>
                  </a:lnTo>
                  <a:lnTo>
                    <a:pt x="2173482" y="2561405"/>
                  </a:lnTo>
                  <a:lnTo>
                    <a:pt x="2175070" y="2584420"/>
                  </a:lnTo>
                  <a:lnTo>
                    <a:pt x="2180230" y="2606642"/>
                  </a:lnTo>
                  <a:lnTo>
                    <a:pt x="2181817" y="2609419"/>
                  </a:lnTo>
                  <a:lnTo>
                    <a:pt x="2201266" y="2585611"/>
                  </a:lnTo>
                  <a:lnTo>
                    <a:pt x="2314385" y="2441172"/>
                  </a:lnTo>
                  <a:lnTo>
                    <a:pt x="2401706" y="2320542"/>
                  </a:lnTo>
                  <a:lnTo>
                    <a:pt x="2442190" y="2260624"/>
                  </a:lnTo>
                  <a:lnTo>
                    <a:pt x="2472356" y="2212610"/>
                  </a:lnTo>
                  <a:lnTo>
                    <a:pt x="2516016" y="2137613"/>
                  </a:lnTo>
                  <a:lnTo>
                    <a:pt x="2562454" y="2045156"/>
                  </a:lnTo>
                  <a:lnTo>
                    <a:pt x="2594207" y="1975714"/>
                  </a:lnTo>
                  <a:lnTo>
                    <a:pt x="2606115" y="1951509"/>
                  </a:lnTo>
                  <a:lnTo>
                    <a:pt x="2631914" y="1905082"/>
                  </a:lnTo>
                  <a:lnTo>
                    <a:pt x="2659697" y="1861433"/>
                  </a:lnTo>
                  <a:lnTo>
                    <a:pt x="2689466" y="1820165"/>
                  </a:lnTo>
                  <a:lnTo>
                    <a:pt x="2720425" y="1783262"/>
                  </a:lnTo>
                  <a:lnTo>
                    <a:pt x="2750987" y="1750327"/>
                  </a:lnTo>
                  <a:lnTo>
                    <a:pt x="2781549" y="1722153"/>
                  </a:lnTo>
                  <a:lnTo>
                    <a:pt x="2811317" y="1699535"/>
                  </a:lnTo>
                  <a:lnTo>
                    <a:pt x="2825209" y="1690805"/>
                  </a:lnTo>
                  <a:lnTo>
                    <a:pt x="2840292" y="1682869"/>
                  </a:lnTo>
                  <a:lnTo>
                    <a:pt x="2881968" y="1670568"/>
                  </a:lnTo>
                  <a:lnTo>
                    <a:pt x="2934757" y="1662235"/>
                  </a:lnTo>
                  <a:lnTo>
                    <a:pt x="2995087" y="1656680"/>
                  </a:lnTo>
                  <a:lnTo>
                    <a:pt x="3161393" y="1651521"/>
                  </a:lnTo>
                  <a:lnTo>
                    <a:pt x="3277291" y="1651521"/>
                  </a:lnTo>
                  <a:lnTo>
                    <a:pt x="3375724" y="1651124"/>
                  </a:lnTo>
                  <a:lnTo>
                    <a:pt x="3522184" y="1646363"/>
                  </a:lnTo>
                  <a:lnTo>
                    <a:pt x="3641257" y="1633665"/>
                  </a:lnTo>
                  <a:lnTo>
                    <a:pt x="3714686" y="1621760"/>
                  </a:lnTo>
                  <a:lnTo>
                    <a:pt x="3727784" y="1619776"/>
                  </a:lnTo>
                  <a:lnTo>
                    <a:pt x="3754774" y="1611840"/>
                  </a:lnTo>
                  <a:lnTo>
                    <a:pt x="3800022" y="1594380"/>
                  </a:lnTo>
                  <a:lnTo>
                    <a:pt x="3865909" y="1559461"/>
                  </a:lnTo>
                  <a:lnTo>
                    <a:pt x="3934971" y="1512241"/>
                  </a:lnTo>
                  <a:lnTo>
                    <a:pt x="3969899" y="1484464"/>
                  </a:lnTo>
                  <a:lnTo>
                    <a:pt x="3991333" y="1465814"/>
                  </a:lnTo>
                  <a:lnTo>
                    <a:pt x="4034199" y="1424149"/>
                  </a:lnTo>
                  <a:lnTo>
                    <a:pt x="4095323" y="1356692"/>
                  </a:lnTo>
                  <a:lnTo>
                    <a:pt x="4169149" y="1266219"/>
                  </a:lnTo>
                  <a:lnTo>
                    <a:pt x="4231067" y="1189238"/>
                  </a:lnTo>
                  <a:lnTo>
                    <a:pt x="4256469" y="1161858"/>
                  </a:lnTo>
                  <a:lnTo>
                    <a:pt x="4268773" y="1150747"/>
                  </a:lnTo>
                  <a:lnTo>
                    <a:pt x="4296953" y="1130510"/>
                  </a:lnTo>
                  <a:lnTo>
                    <a:pt x="4327119" y="1115035"/>
                  </a:lnTo>
                  <a:lnTo>
                    <a:pt x="4356887" y="1102733"/>
                  </a:lnTo>
                  <a:lnTo>
                    <a:pt x="4421981" y="1083687"/>
                  </a:lnTo>
                  <a:lnTo>
                    <a:pt x="4429592" y="1082685"/>
                  </a:lnTo>
                  <a:lnTo>
                    <a:pt x="4392609" y="1094004"/>
                  </a:lnTo>
                  <a:lnTo>
                    <a:pt x="4355299" y="1112257"/>
                  </a:lnTo>
                  <a:lnTo>
                    <a:pt x="4333469" y="1126145"/>
                  </a:lnTo>
                  <a:lnTo>
                    <a:pt x="4322356" y="1134081"/>
                  </a:lnTo>
                  <a:lnTo>
                    <a:pt x="4297747" y="1157890"/>
                  </a:lnTo>
                  <a:lnTo>
                    <a:pt x="4256469" y="1206698"/>
                  </a:lnTo>
                  <a:lnTo>
                    <a:pt x="4199314" y="1287250"/>
                  </a:lnTo>
                  <a:lnTo>
                    <a:pt x="4145334" y="1372167"/>
                  </a:lnTo>
                  <a:lnTo>
                    <a:pt x="4122313" y="1411054"/>
                  </a:lnTo>
                  <a:lnTo>
                    <a:pt x="4100086" y="1446371"/>
                  </a:lnTo>
                  <a:lnTo>
                    <a:pt x="4054838" y="1508273"/>
                  </a:lnTo>
                  <a:lnTo>
                    <a:pt x="4008400" y="1559461"/>
                  </a:lnTo>
                  <a:lnTo>
                    <a:pt x="3959580" y="1604698"/>
                  </a:lnTo>
                  <a:lnTo>
                    <a:pt x="3933781" y="1625332"/>
                  </a:lnTo>
                  <a:lnTo>
                    <a:pt x="3919889" y="1635649"/>
                  </a:lnTo>
                  <a:lnTo>
                    <a:pt x="3882976" y="1657076"/>
                  </a:lnTo>
                  <a:lnTo>
                    <a:pt x="3834950" y="1679298"/>
                  </a:lnTo>
                  <a:lnTo>
                    <a:pt x="3775810" y="1701122"/>
                  </a:lnTo>
                  <a:lnTo>
                    <a:pt x="3705954" y="1720963"/>
                  </a:lnTo>
                  <a:lnTo>
                    <a:pt x="3626175" y="1738819"/>
                  </a:lnTo>
                  <a:lnTo>
                    <a:pt x="3535679" y="1752707"/>
                  </a:lnTo>
                  <a:lnTo>
                    <a:pt x="3434864" y="1762231"/>
                  </a:lnTo>
                  <a:lnTo>
                    <a:pt x="3380487" y="1764215"/>
                  </a:lnTo>
                  <a:lnTo>
                    <a:pt x="3278084" y="1766596"/>
                  </a:lnTo>
                  <a:lnTo>
                    <a:pt x="3137975" y="1765802"/>
                  </a:lnTo>
                  <a:lnTo>
                    <a:pt x="3064546" y="1767786"/>
                  </a:lnTo>
                  <a:lnTo>
                    <a:pt x="3020886" y="1773342"/>
                  </a:lnTo>
                  <a:lnTo>
                    <a:pt x="2976432" y="1784452"/>
                  </a:lnTo>
                  <a:lnTo>
                    <a:pt x="2927612" y="1801118"/>
                  </a:lnTo>
                  <a:lnTo>
                    <a:pt x="2898638" y="1813419"/>
                  </a:lnTo>
                  <a:lnTo>
                    <a:pt x="2884349" y="1820165"/>
                  </a:lnTo>
                  <a:lnTo>
                    <a:pt x="2856565" y="1837625"/>
                  </a:lnTo>
                  <a:lnTo>
                    <a:pt x="2830766" y="1858656"/>
                  </a:lnTo>
                  <a:lnTo>
                    <a:pt x="2806554" y="1884051"/>
                  </a:lnTo>
                  <a:lnTo>
                    <a:pt x="2773214" y="1926113"/>
                  </a:lnTo>
                  <a:lnTo>
                    <a:pt x="2732729" y="1991984"/>
                  </a:lnTo>
                  <a:lnTo>
                    <a:pt x="2678749" y="2099916"/>
                  </a:lnTo>
                  <a:lnTo>
                    <a:pt x="2628738" y="2210229"/>
                  </a:lnTo>
                  <a:lnTo>
                    <a:pt x="2596192" y="2278480"/>
                  </a:lnTo>
                  <a:lnTo>
                    <a:pt x="2579522" y="2309828"/>
                  </a:lnTo>
                  <a:lnTo>
                    <a:pt x="2532686" y="2393158"/>
                  </a:lnTo>
                  <a:lnTo>
                    <a:pt x="2461639" y="2515772"/>
                  </a:lnTo>
                  <a:lnTo>
                    <a:pt x="2401706" y="2610213"/>
                  </a:lnTo>
                  <a:lnTo>
                    <a:pt x="2335025" y="2709019"/>
                  </a:lnTo>
                  <a:lnTo>
                    <a:pt x="2291364" y="2771318"/>
                  </a:lnTo>
                  <a:lnTo>
                    <a:pt x="2312004" y="2766953"/>
                  </a:lnTo>
                  <a:lnTo>
                    <a:pt x="2447747" y="2726082"/>
                  </a:lnTo>
                  <a:lnTo>
                    <a:pt x="2540227" y="2690369"/>
                  </a:lnTo>
                  <a:lnTo>
                    <a:pt x="2607305" y="2660608"/>
                  </a:lnTo>
                  <a:lnTo>
                    <a:pt x="2641440" y="2643545"/>
                  </a:lnTo>
                  <a:lnTo>
                    <a:pt x="2681131" y="2624101"/>
                  </a:lnTo>
                  <a:lnTo>
                    <a:pt x="2752178" y="2591563"/>
                  </a:lnTo>
                  <a:lnTo>
                    <a:pt x="2842673" y="2554263"/>
                  </a:lnTo>
                  <a:lnTo>
                    <a:pt x="2941107" y="2516566"/>
                  </a:lnTo>
                  <a:lnTo>
                    <a:pt x="3006201" y="2487996"/>
                  </a:lnTo>
                  <a:lnTo>
                    <a:pt x="3049067" y="2465377"/>
                  </a:lnTo>
                  <a:lnTo>
                    <a:pt x="3070500" y="2451886"/>
                  </a:lnTo>
                  <a:lnTo>
                    <a:pt x="3096696" y="2435220"/>
                  </a:lnTo>
                  <a:lnTo>
                    <a:pt x="3139563" y="2403872"/>
                  </a:lnTo>
                  <a:lnTo>
                    <a:pt x="3173697" y="2374905"/>
                  </a:lnTo>
                  <a:lnTo>
                    <a:pt x="3199893" y="2347922"/>
                  </a:lnTo>
                  <a:lnTo>
                    <a:pt x="3231249" y="2309431"/>
                  </a:lnTo>
                  <a:lnTo>
                    <a:pt x="3266574" y="2263005"/>
                  </a:lnTo>
                  <a:lnTo>
                    <a:pt x="3287213" y="2241180"/>
                  </a:lnTo>
                  <a:lnTo>
                    <a:pt x="3298724" y="2229673"/>
                  </a:lnTo>
                  <a:lnTo>
                    <a:pt x="3324920" y="2207054"/>
                  </a:lnTo>
                  <a:lnTo>
                    <a:pt x="3356276" y="2184833"/>
                  </a:lnTo>
                  <a:lnTo>
                    <a:pt x="3391998" y="2163802"/>
                  </a:lnTo>
                  <a:lnTo>
                    <a:pt x="3433276" y="2144755"/>
                  </a:lnTo>
                  <a:lnTo>
                    <a:pt x="3481303" y="2128883"/>
                  </a:lnTo>
                  <a:lnTo>
                    <a:pt x="3534489" y="2116582"/>
                  </a:lnTo>
                  <a:lnTo>
                    <a:pt x="3594819" y="2108249"/>
                  </a:lnTo>
                  <a:lnTo>
                    <a:pt x="3627763" y="2106662"/>
                  </a:lnTo>
                  <a:lnTo>
                    <a:pt x="3658722" y="2105868"/>
                  </a:lnTo>
                  <a:lnTo>
                    <a:pt x="3713098" y="2107852"/>
                  </a:lnTo>
                  <a:lnTo>
                    <a:pt x="3757949" y="2113011"/>
                  </a:lnTo>
                  <a:lnTo>
                    <a:pt x="3794068" y="2120550"/>
                  </a:lnTo>
                  <a:lnTo>
                    <a:pt x="3834156" y="2132851"/>
                  </a:lnTo>
                  <a:lnTo>
                    <a:pt x="3859955" y="2145946"/>
                  </a:lnTo>
                  <a:lnTo>
                    <a:pt x="3861940" y="2147533"/>
                  </a:lnTo>
                  <a:lnTo>
                    <a:pt x="3853208" y="2146343"/>
                  </a:lnTo>
                  <a:lnTo>
                    <a:pt x="3765490" y="2141184"/>
                  </a:lnTo>
                  <a:lnTo>
                    <a:pt x="3667454" y="2141184"/>
                  </a:lnTo>
                  <a:lnTo>
                    <a:pt x="3597597" y="2145946"/>
                  </a:lnTo>
                  <a:lnTo>
                    <a:pt x="3528932" y="2156263"/>
                  </a:lnTo>
                  <a:lnTo>
                    <a:pt x="3482096" y="2168564"/>
                  </a:lnTo>
                  <a:lnTo>
                    <a:pt x="3453916" y="2178881"/>
                  </a:lnTo>
                  <a:lnTo>
                    <a:pt x="3441215" y="2185627"/>
                  </a:lnTo>
                  <a:lnTo>
                    <a:pt x="3417003" y="2198325"/>
                  </a:lnTo>
                  <a:lnTo>
                    <a:pt x="3376121" y="2228482"/>
                  </a:lnTo>
                  <a:lnTo>
                    <a:pt x="3342781" y="2261417"/>
                  </a:lnTo>
                  <a:lnTo>
                    <a:pt x="3313806" y="2296337"/>
                  </a:lnTo>
                  <a:lnTo>
                    <a:pt x="3276894" y="2351096"/>
                  </a:lnTo>
                  <a:lnTo>
                    <a:pt x="3240775" y="2403872"/>
                  </a:lnTo>
                  <a:lnTo>
                    <a:pt x="3213785" y="2436807"/>
                  </a:lnTo>
                  <a:lnTo>
                    <a:pt x="3198702" y="2451886"/>
                  </a:lnTo>
                  <a:lnTo>
                    <a:pt x="3180047" y="2469346"/>
                  </a:lnTo>
                  <a:lnTo>
                    <a:pt x="3141150" y="2501090"/>
                  </a:lnTo>
                  <a:lnTo>
                    <a:pt x="3080026" y="2543946"/>
                  </a:lnTo>
                  <a:lnTo>
                    <a:pt x="2949839" y="2618943"/>
                  </a:lnTo>
                  <a:lnTo>
                    <a:pt x="2888932" y="2652474"/>
                  </a:lnTo>
                  <a:lnTo>
                    <a:pt x="2891235" y="2657078"/>
                  </a:lnTo>
                  <a:lnTo>
                    <a:pt x="2896791" y="2664619"/>
                  </a:lnTo>
                  <a:lnTo>
                    <a:pt x="2915047" y="2681685"/>
                  </a:lnTo>
                  <a:lnTo>
                    <a:pt x="2940447" y="2697957"/>
                  </a:lnTo>
                  <a:lnTo>
                    <a:pt x="2973388" y="2713435"/>
                  </a:lnTo>
                  <a:lnTo>
                    <a:pt x="2992438" y="2720182"/>
                  </a:lnTo>
                  <a:lnTo>
                    <a:pt x="3012678" y="2725738"/>
                  </a:lnTo>
                  <a:lnTo>
                    <a:pt x="3056731" y="2736057"/>
                  </a:lnTo>
                  <a:lnTo>
                    <a:pt x="3105150" y="2744391"/>
                  </a:lnTo>
                  <a:lnTo>
                    <a:pt x="3156347" y="2749550"/>
                  </a:lnTo>
                  <a:lnTo>
                    <a:pt x="3182938" y="2751535"/>
                  </a:lnTo>
                  <a:lnTo>
                    <a:pt x="3209528" y="2752725"/>
                  </a:lnTo>
                  <a:lnTo>
                    <a:pt x="3264694" y="2751535"/>
                  </a:lnTo>
                  <a:lnTo>
                    <a:pt x="3292872" y="2749154"/>
                  </a:lnTo>
                  <a:lnTo>
                    <a:pt x="3350022" y="2744788"/>
                  </a:lnTo>
                  <a:lnTo>
                    <a:pt x="3408363" y="2737644"/>
                  </a:lnTo>
                  <a:lnTo>
                    <a:pt x="3465910" y="2730897"/>
                  </a:lnTo>
                  <a:lnTo>
                    <a:pt x="3581003" y="2719388"/>
                  </a:lnTo>
                  <a:lnTo>
                    <a:pt x="3636566" y="2716610"/>
                  </a:lnTo>
                  <a:lnTo>
                    <a:pt x="3664347" y="2715419"/>
                  </a:lnTo>
                  <a:lnTo>
                    <a:pt x="3717528" y="2718594"/>
                  </a:lnTo>
                  <a:lnTo>
                    <a:pt x="3767931" y="2726928"/>
                  </a:lnTo>
                  <a:lnTo>
                    <a:pt x="3813572" y="2739628"/>
                  </a:lnTo>
                  <a:lnTo>
                    <a:pt x="3834210" y="2748360"/>
                  </a:lnTo>
                  <a:lnTo>
                    <a:pt x="3854053" y="2757885"/>
                  </a:lnTo>
                  <a:lnTo>
                    <a:pt x="3888581" y="2777729"/>
                  </a:lnTo>
                  <a:lnTo>
                    <a:pt x="3931047" y="2808685"/>
                  </a:lnTo>
                  <a:lnTo>
                    <a:pt x="3952081" y="2826147"/>
                  </a:lnTo>
                  <a:lnTo>
                    <a:pt x="3984228" y="2855516"/>
                  </a:lnTo>
                  <a:lnTo>
                    <a:pt x="3990975" y="2862263"/>
                  </a:lnTo>
                  <a:lnTo>
                    <a:pt x="3983831" y="2855913"/>
                  </a:lnTo>
                  <a:lnTo>
                    <a:pt x="3949700" y="2828132"/>
                  </a:lnTo>
                  <a:lnTo>
                    <a:pt x="3928269" y="2811860"/>
                  </a:lnTo>
                  <a:lnTo>
                    <a:pt x="3885010" y="2783682"/>
                  </a:lnTo>
                  <a:lnTo>
                    <a:pt x="3850085" y="2765425"/>
                  </a:lnTo>
                  <a:lnTo>
                    <a:pt x="3830638" y="2757885"/>
                  </a:lnTo>
                  <a:lnTo>
                    <a:pt x="3810000" y="2750741"/>
                  </a:lnTo>
                  <a:lnTo>
                    <a:pt x="3765153" y="2740422"/>
                  </a:lnTo>
                  <a:lnTo>
                    <a:pt x="3716338" y="2734469"/>
                  </a:lnTo>
                  <a:lnTo>
                    <a:pt x="3664347" y="2734469"/>
                  </a:lnTo>
                  <a:lnTo>
                    <a:pt x="3637756" y="2737247"/>
                  </a:lnTo>
                  <a:lnTo>
                    <a:pt x="3582988" y="2742407"/>
                  </a:lnTo>
                  <a:lnTo>
                    <a:pt x="3469878" y="2759869"/>
                  </a:lnTo>
                  <a:lnTo>
                    <a:pt x="3412331" y="2769791"/>
                  </a:lnTo>
                  <a:lnTo>
                    <a:pt x="3354785" y="2779316"/>
                  </a:lnTo>
                  <a:lnTo>
                    <a:pt x="3296444" y="2786460"/>
                  </a:lnTo>
                  <a:lnTo>
                    <a:pt x="3267869" y="2790825"/>
                  </a:lnTo>
                  <a:lnTo>
                    <a:pt x="3210322" y="2795191"/>
                  </a:lnTo>
                  <a:lnTo>
                    <a:pt x="3181747" y="2794794"/>
                  </a:lnTo>
                  <a:lnTo>
                    <a:pt x="3153966" y="2794794"/>
                  </a:lnTo>
                  <a:lnTo>
                    <a:pt x="3099991" y="2791619"/>
                  </a:lnTo>
                  <a:lnTo>
                    <a:pt x="3048794" y="2786063"/>
                  </a:lnTo>
                  <a:lnTo>
                    <a:pt x="3000375" y="2777332"/>
                  </a:lnTo>
                  <a:lnTo>
                    <a:pt x="2977753" y="2771775"/>
                  </a:lnTo>
                  <a:lnTo>
                    <a:pt x="2955528" y="2765425"/>
                  </a:lnTo>
                  <a:lnTo>
                    <a:pt x="2915047" y="2749154"/>
                  </a:lnTo>
                  <a:lnTo>
                    <a:pt x="2880122" y="2728913"/>
                  </a:lnTo>
                  <a:lnTo>
                    <a:pt x="2851547" y="2705497"/>
                  </a:lnTo>
                  <a:lnTo>
                    <a:pt x="2841228" y="2692003"/>
                  </a:lnTo>
                  <a:lnTo>
                    <a:pt x="2834672" y="2681871"/>
                  </a:lnTo>
                  <a:lnTo>
                    <a:pt x="2809730" y="2695130"/>
                  </a:lnTo>
                  <a:lnTo>
                    <a:pt x="2726378" y="2736399"/>
                  </a:lnTo>
                  <a:lnTo>
                    <a:pt x="2668826" y="2766953"/>
                  </a:lnTo>
                  <a:lnTo>
                    <a:pt x="2609687" y="2804253"/>
                  </a:lnTo>
                  <a:lnTo>
                    <a:pt x="2550150" y="2849092"/>
                  </a:lnTo>
                  <a:lnTo>
                    <a:pt x="2506490" y="2889567"/>
                  </a:lnTo>
                  <a:lnTo>
                    <a:pt x="2477516" y="2920518"/>
                  </a:lnTo>
                  <a:lnTo>
                    <a:pt x="2448541" y="2954247"/>
                  </a:lnTo>
                  <a:lnTo>
                    <a:pt x="2421551" y="2991944"/>
                  </a:lnTo>
                  <a:lnTo>
                    <a:pt x="2407659" y="3011784"/>
                  </a:lnTo>
                  <a:lnTo>
                    <a:pt x="2393767" y="3034006"/>
                  </a:lnTo>
                  <a:lnTo>
                    <a:pt x="2368762" y="3079242"/>
                  </a:lnTo>
                  <a:lnTo>
                    <a:pt x="2347726" y="3126066"/>
                  </a:lnTo>
                  <a:lnTo>
                    <a:pt x="2329865" y="3174079"/>
                  </a:lnTo>
                  <a:lnTo>
                    <a:pt x="2315576" y="3222887"/>
                  </a:lnTo>
                  <a:lnTo>
                    <a:pt x="2303669" y="3272885"/>
                  </a:lnTo>
                  <a:lnTo>
                    <a:pt x="2290571" y="3348676"/>
                  </a:lnTo>
                  <a:lnTo>
                    <a:pt x="2281839" y="3452243"/>
                  </a:lnTo>
                  <a:lnTo>
                    <a:pt x="2279457" y="3557794"/>
                  </a:lnTo>
                  <a:lnTo>
                    <a:pt x="2284220" y="3716915"/>
                  </a:lnTo>
                  <a:lnTo>
                    <a:pt x="2289777" y="3822466"/>
                  </a:lnTo>
                  <a:lnTo>
                    <a:pt x="2293349" y="3878416"/>
                  </a:lnTo>
                  <a:lnTo>
                    <a:pt x="2307241" y="4016903"/>
                  </a:lnTo>
                  <a:lnTo>
                    <a:pt x="2337406" y="4258163"/>
                  </a:lnTo>
                  <a:lnTo>
                    <a:pt x="2407659" y="4721637"/>
                  </a:lnTo>
                  <a:lnTo>
                    <a:pt x="2422345" y="4810125"/>
                  </a:lnTo>
                  <a:lnTo>
                    <a:pt x="1739262" y="4810125"/>
                  </a:lnTo>
                  <a:lnTo>
                    <a:pt x="1857144" y="4274432"/>
                  </a:lnTo>
                  <a:lnTo>
                    <a:pt x="1866273" y="4218085"/>
                  </a:lnTo>
                  <a:lnTo>
                    <a:pt x="1908346" y="3914129"/>
                  </a:lnTo>
                  <a:lnTo>
                    <a:pt x="1926604" y="3748263"/>
                  </a:lnTo>
                  <a:lnTo>
                    <a:pt x="1934145" y="3649060"/>
                  </a:lnTo>
                  <a:lnTo>
                    <a:pt x="1935733" y="3606602"/>
                  </a:lnTo>
                  <a:lnTo>
                    <a:pt x="1936923" y="3565730"/>
                  </a:lnTo>
                  <a:lnTo>
                    <a:pt x="1933351" y="3491924"/>
                  </a:lnTo>
                  <a:lnTo>
                    <a:pt x="1923825" y="3424863"/>
                  </a:lnTo>
                  <a:lnTo>
                    <a:pt x="1909933" y="3365342"/>
                  </a:lnTo>
                  <a:lnTo>
                    <a:pt x="1891675" y="3312169"/>
                  </a:lnTo>
                  <a:lnTo>
                    <a:pt x="1869448" y="3264552"/>
                  </a:lnTo>
                  <a:lnTo>
                    <a:pt x="1843252" y="3222490"/>
                  </a:lnTo>
                  <a:lnTo>
                    <a:pt x="1814278" y="3184397"/>
                  </a:lnTo>
                  <a:lnTo>
                    <a:pt x="1782525" y="3149080"/>
                  </a:lnTo>
                  <a:lnTo>
                    <a:pt x="1749185" y="3117733"/>
                  </a:lnTo>
                  <a:lnTo>
                    <a:pt x="1695602" y="3074877"/>
                  </a:lnTo>
                  <a:lnTo>
                    <a:pt x="1621776" y="3021705"/>
                  </a:lnTo>
                  <a:lnTo>
                    <a:pt x="1548348" y="2968929"/>
                  </a:lnTo>
                  <a:lnTo>
                    <a:pt x="1513420" y="2940359"/>
                  </a:lnTo>
                  <a:lnTo>
                    <a:pt x="1448723" y="2884409"/>
                  </a:lnTo>
                  <a:lnTo>
                    <a:pt x="1346320" y="2793936"/>
                  </a:lnTo>
                  <a:lnTo>
                    <a:pt x="1275273" y="2733224"/>
                  </a:lnTo>
                  <a:lnTo>
                    <a:pt x="1200654" y="2674496"/>
                  </a:lnTo>
                  <a:lnTo>
                    <a:pt x="1123654" y="2620927"/>
                  </a:lnTo>
                  <a:lnTo>
                    <a:pt x="1062926" y="2585611"/>
                  </a:lnTo>
                  <a:lnTo>
                    <a:pt x="1021648" y="2563786"/>
                  </a:lnTo>
                  <a:lnTo>
                    <a:pt x="979575" y="2545533"/>
                  </a:lnTo>
                  <a:lnTo>
                    <a:pt x="935518" y="2529661"/>
                  </a:lnTo>
                  <a:lnTo>
                    <a:pt x="914085" y="2522915"/>
                  </a:lnTo>
                  <a:lnTo>
                    <a:pt x="871218" y="2511011"/>
                  </a:lnTo>
                  <a:lnTo>
                    <a:pt x="797790" y="2495932"/>
                  </a:lnTo>
                  <a:lnTo>
                    <a:pt x="735475" y="2489583"/>
                  </a:lnTo>
                  <a:lnTo>
                    <a:pt x="679908" y="2487996"/>
                  </a:lnTo>
                  <a:lnTo>
                    <a:pt x="601716" y="2488789"/>
                  </a:lnTo>
                  <a:lnTo>
                    <a:pt x="514793" y="2484821"/>
                  </a:lnTo>
                  <a:lnTo>
                    <a:pt x="446127" y="2474504"/>
                  </a:lnTo>
                  <a:lnTo>
                    <a:pt x="406436" y="2465377"/>
                  </a:lnTo>
                  <a:lnTo>
                    <a:pt x="369920" y="2455854"/>
                  </a:lnTo>
                  <a:lnTo>
                    <a:pt x="306415" y="2436410"/>
                  </a:lnTo>
                  <a:lnTo>
                    <a:pt x="252832" y="2414983"/>
                  </a:lnTo>
                  <a:lnTo>
                    <a:pt x="207584" y="2390777"/>
                  </a:lnTo>
                  <a:lnTo>
                    <a:pt x="170274" y="2364588"/>
                  </a:lnTo>
                  <a:lnTo>
                    <a:pt x="138125" y="2335224"/>
                  </a:lnTo>
                  <a:lnTo>
                    <a:pt x="111135" y="2303082"/>
                  </a:lnTo>
                  <a:lnTo>
                    <a:pt x="86923" y="2268163"/>
                  </a:lnTo>
                  <a:lnTo>
                    <a:pt x="75413" y="2249116"/>
                  </a:lnTo>
                  <a:lnTo>
                    <a:pt x="66681" y="2233244"/>
                  </a:lnTo>
                  <a:lnTo>
                    <a:pt x="53980" y="2201896"/>
                  </a:lnTo>
                  <a:lnTo>
                    <a:pt x="46835" y="2171738"/>
                  </a:lnTo>
                  <a:lnTo>
                    <a:pt x="43660" y="2143962"/>
                  </a:lnTo>
                  <a:lnTo>
                    <a:pt x="44057" y="2108646"/>
                  </a:lnTo>
                  <a:lnTo>
                    <a:pt x="48423" y="2080472"/>
                  </a:lnTo>
                  <a:lnTo>
                    <a:pt x="49217" y="2077298"/>
                  </a:lnTo>
                  <a:lnTo>
                    <a:pt x="50408" y="2091186"/>
                  </a:lnTo>
                  <a:lnTo>
                    <a:pt x="65093" y="2153088"/>
                  </a:lnTo>
                  <a:lnTo>
                    <a:pt x="75016" y="2180865"/>
                  </a:lnTo>
                  <a:lnTo>
                    <a:pt x="87717" y="2208642"/>
                  </a:lnTo>
                  <a:lnTo>
                    <a:pt x="104784" y="2234434"/>
                  </a:lnTo>
                  <a:lnTo>
                    <a:pt x="114707" y="2245545"/>
                  </a:lnTo>
                  <a:lnTo>
                    <a:pt x="124233" y="2255862"/>
                  </a:lnTo>
                  <a:lnTo>
                    <a:pt x="151620" y="2278877"/>
                  </a:lnTo>
                  <a:lnTo>
                    <a:pt x="186548" y="2304273"/>
                  </a:lnTo>
                  <a:lnTo>
                    <a:pt x="229811" y="2329272"/>
                  </a:lnTo>
                  <a:lnTo>
                    <a:pt x="280616" y="2354271"/>
                  </a:lnTo>
                  <a:lnTo>
                    <a:pt x="339358" y="2375698"/>
                  </a:lnTo>
                  <a:lnTo>
                    <a:pt x="405245" y="2393555"/>
                  </a:lnTo>
                  <a:lnTo>
                    <a:pt x="478277" y="2406253"/>
                  </a:lnTo>
                  <a:lnTo>
                    <a:pt x="517571" y="2409824"/>
                  </a:lnTo>
                  <a:lnTo>
                    <a:pt x="553293" y="2411411"/>
                  </a:lnTo>
                  <a:lnTo>
                    <a:pt x="658077" y="2410618"/>
                  </a:lnTo>
                  <a:lnTo>
                    <a:pt x="789058" y="2412205"/>
                  </a:lnTo>
                  <a:lnTo>
                    <a:pt x="895430" y="2420538"/>
                  </a:lnTo>
                  <a:lnTo>
                    <a:pt x="967271" y="2430061"/>
                  </a:lnTo>
                  <a:lnTo>
                    <a:pt x="1002596" y="2437601"/>
                  </a:lnTo>
                  <a:lnTo>
                    <a:pt x="1037524" y="2445537"/>
                  </a:lnTo>
                  <a:lnTo>
                    <a:pt x="1109762" y="2470536"/>
                  </a:lnTo>
                  <a:lnTo>
                    <a:pt x="1183190" y="2503471"/>
                  </a:lnTo>
                  <a:lnTo>
                    <a:pt x="1257809" y="2544343"/>
                  </a:lnTo>
                  <a:lnTo>
                    <a:pt x="1332825" y="2591563"/>
                  </a:lnTo>
                  <a:lnTo>
                    <a:pt x="1407842" y="2643545"/>
                  </a:lnTo>
                  <a:lnTo>
                    <a:pt x="1482461" y="2700289"/>
                  </a:lnTo>
                  <a:lnTo>
                    <a:pt x="1555492" y="2759414"/>
                  </a:lnTo>
                  <a:lnTo>
                    <a:pt x="1592008" y="2789571"/>
                  </a:lnTo>
                  <a:lnTo>
                    <a:pt x="1626936" y="2818935"/>
                  </a:lnTo>
                  <a:lnTo>
                    <a:pt x="1687267" y="2866552"/>
                  </a:lnTo>
                  <a:lnTo>
                    <a:pt x="1758710" y="2917344"/>
                  </a:lnTo>
                  <a:lnTo>
                    <a:pt x="1818644" y="2951866"/>
                  </a:lnTo>
                  <a:lnTo>
                    <a:pt x="1845237" y="2962580"/>
                  </a:lnTo>
                  <a:lnTo>
                    <a:pt x="1847221" y="2962977"/>
                  </a:lnTo>
                  <a:lnTo>
                    <a:pt x="1789669" y="2876869"/>
                  </a:lnTo>
                  <a:lnTo>
                    <a:pt x="1692426" y="2740367"/>
                  </a:lnTo>
                  <a:lnTo>
                    <a:pt x="1612647" y="2639974"/>
                  </a:lnTo>
                  <a:lnTo>
                    <a:pt x="1547951" y="2568548"/>
                  </a:lnTo>
                  <a:lnTo>
                    <a:pt x="1494368" y="2518550"/>
                  </a:lnTo>
                  <a:lnTo>
                    <a:pt x="1448723" y="2483234"/>
                  </a:lnTo>
                  <a:lnTo>
                    <a:pt x="1407445" y="2454267"/>
                  </a:lnTo>
                  <a:lnTo>
                    <a:pt x="1367357" y="2425300"/>
                  </a:lnTo>
                  <a:lnTo>
                    <a:pt x="1346320" y="2408237"/>
                  </a:lnTo>
                  <a:lnTo>
                    <a:pt x="1326078" y="2391571"/>
                  </a:lnTo>
                  <a:lnTo>
                    <a:pt x="1260191" y="2349509"/>
                  </a:lnTo>
                  <a:lnTo>
                    <a:pt x="1169695" y="2299511"/>
                  </a:lnTo>
                  <a:lnTo>
                    <a:pt x="1059751" y="2247529"/>
                  </a:lnTo>
                  <a:lnTo>
                    <a:pt x="936312" y="2197134"/>
                  </a:lnTo>
                  <a:lnTo>
                    <a:pt x="837481" y="2164199"/>
                  </a:lnTo>
                  <a:lnTo>
                    <a:pt x="770403" y="2145152"/>
                  </a:lnTo>
                  <a:lnTo>
                    <a:pt x="703325" y="2129280"/>
                  </a:lnTo>
                  <a:lnTo>
                    <a:pt x="636644" y="2117375"/>
                  </a:lnTo>
                  <a:lnTo>
                    <a:pt x="570757" y="2109836"/>
                  </a:lnTo>
                  <a:lnTo>
                    <a:pt x="507648" y="2107455"/>
                  </a:lnTo>
                  <a:lnTo>
                    <a:pt x="476689" y="2108249"/>
                  </a:lnTo>
                  <a:lnTo>
                    <a:pt x="401673" y="2111820"/>
                  </a:lnTo>
                  <a:lnTo>
                    <a:pt x="315147" y="2111027"/>
                  </a:lnTo>
                  <a:lnTo>
                    <a:pt x="268311" y="2105074"/>
                  </a:lnTo>
                  <a:lnTo>
                    <a:pt x="227826" y="2093964"/>
                  </a:lnTo>
                  <a:lnTo>
                    <a:pt x="192501" y="2075710"/>
                  </a:lnTo>
                  <a:lnTo>
                    <a:pt x="158367" y="2049521"/>
                  </a:lnTo>
                  <a:lnTo>
                    <a:pt x="125423" y="2013808"/>
                  </a:lnTo>
                  <a:lnTo>
                    <a:pt x="107959" y="1991587"/>
                  </a:lnTo>
                  <a:lnTo>
                    <a:pt x="77794" y="1949922"/>
                  </a:lnTo>
                  <a:lnTo>
                    <a:pt x="35325" y="1884051"/>
                  </a:lnTo>
                  <a:lnTo>
                    <a:pt x="3175" y="1822149"/>
                  </a:lnTo>
                  <a:lnTo>
                    <a:pt x="0" y="1814610"/>
                  </a:lnTo>
                  <a:lnTo>
                    <a:pt x="11907" y="1832069"/>
                  </a:lnTo>
                  <a:lnTo>
                    <a:pt x="82160" y="1926113"/>
                  </a:lnTo>
                  <a:lnTo>
                    <a:pt x="127408" y="1976111"/>
                  </a:lnTo>
                  <a:lnTo>
                    <a:pt x="158367" y="2005475"/>
                  </a:lnTo>
                  <a:lnTo>
                    <a:pt x="173847" y="2017776"/>
                  </a:lnTo>
                  <a:lnTo>
                    <a:pt x="188135" y="2028093"/>
                  </a:lnTo>
                  <a:lnTo>
                    <a:pt x="217904" y="2041982"/>
                  </a:lnTo>
                  <a:lnTo>
                    <a:pt x="248069" y="2049521"/>
                  </a:lnTo>
                  <a:lnTo>
                    <a:pt x="278234" y="2051902"/>
                  </a:lnTo>
                  <a:lnTo>
                    <a:pt x="323879" y="2047537"/>
                  </a:lnTo>
                  <a:lnTo>
                    <a:pt x="388972" y="2035633"/>
                  </a:lnTo>
                  <a:lnTo>
                    <a:pt x="422709" y="2030474"/>
                  </a:lnTo>
                  <a:lnTo>
                    <a:pt x="461210" y="2026109"/>
                  </a:lnTo>
                  <a:lnTo>
                    <a:pt x="538607" y="2021348"/>
                  </a:lnTo>
                  <a:lnTo>
                    <a:pt x="613623" y="2021744"/>
                  </a:lnTo>
                  <a:lnTo>
                    <a:pt x="687846" y="2026903"/>
                  </a:lnTo>
                  <a:lnTo>
                    <a:pt x="759290" y="2036426"/>
                  </a:lnTo>
                  <a:lnTo>
                    <a:pt x="829146" y="2048727"/>
                  </a:lnTo>
                  <a:lnTo>
                    <a:pt x="896224" y="2064600"/>
                  </a:lnTo>
                  <a:lnTo>
                    <a:pt x="960523" y="2082456"/>
                  </a:lnTo>
                  <a:lnTo>
                    <a:pt x="1051019" y="2113011"/>
                  </a:lnTo>
                  <a:lnTo>
                    <a:pt x="1158979" y="2157056"/>
                  </a:lnTo>
                  <a:lnTo>
                    <a:pt x="1250665" y="2200705"/>
                  </a:lnTo>
                  <a:lnTo>
                    <a:pt x="1323696" y="2239990"/>
                  </a:lnTo>
                  <a:lnTo>
                    <a:pt x="1351480" y="2255465"/>
                  </a:lnTo>
                  <a:lnTo>
                    <a:pt x="1442770" y="2307844"/>
                  </a:lnTo>
                  <a:lnTo>
                    <a:pt x="1529296" y="2358636"/>
                  </a:lnTo>
                  <a:lnTo>
                    <a:pt x="1599946" y="2405459"/>
                  </a:lnTo>
                  <a:lnTo>
                    <a:pt x="1650751" y="2440378"/>
                  </a:lnTo>
                  <a:lnTo>
                    <a:pt x="1705921" y="2479266"/>
                  </a:lnTo>
                  <a:lnTo>
                    <a:pt x="1795226" y="2545533"/>
                  </a:lnTo>
                  <a:lnTo>
                    <a:pt x="1880562" y="2614578"/>
                  </a:lnTo>
                  <a:lnTo>
                    <a:pt x="1891675" y="2624101"/>
                  </a:lnTo>
                  <a:lnTo>
                    <a:pt x="1879768" y="2601086"/>
                  </a:lnTo>
                  <a:lnTo>
                    <a:pt x="1820628" y="2481647"/>
                  </a:lnTo>
                  <a:lnTo>
                    <a:pt x="1783319" y="2402285"/>
                  </a:lnTo>
                  <a:lnTo>
                    <a:pt x="1772205" y="2374111"/>
                  </a:lnTo>
                  <a:lnTo>
                    <a:pt x="1760695" y="2341970"/>
                  </a:lnTo>
                  <a:lnTo>
                    <a:pt x="1734102" y="2245148"/>
                  </a:lnTo>
                  <a:lnTo>
                    <a:pt x="1697189" y="2097932"/>
                  </a:lnTo>
                  <a:lnTo>
                    <a:pt x="1690442" y="2069361"/>
                  </a:lnTo>
                  <a:lnTo>
                    <a:pt x="1655514" y="2056664"/>
                  </a:lnTo>
                  <a:lnTo>
                    <a:pt x="1499131" y="1991587"/>
                  </a:lnTo>
                  <a:lnTo>
                    <a:pt x="1428878" y="1958652"/>
                  </a:lnTo>
                  <a:lnTo>
                    <a:pt x="1359418" y="1922145"/>
                  </a:lnTo>
                  <a:lnTo>
                    <a:pt x="1295119" y="1882861"/>
                  </a:lnTo>
                  <a:lnTo>
                    <a:pt x="1267335" y="1863021"/>
                  </a:lnTo>
                  <a:lnTo>
                    <a:pt x="1239155" y="1842386"/>
                  </a:lnTo>
                  <a:lnTo>
                    <a:pt x="1167314" y="1801118"/>
                  </a:lnTo>
                  <a:lnTo>
                    <a:pt x="1081184" y="1761834"/>
                  </a:lnTo>
                  <a:lnTo>
                    <a:pt x="986719" y="1724931"/>
                  </a:lnTo>
                  <a:lnTo>
                    <a:pt x="887492" y="1693186"/>
                  </a:lnTo>
                  <a:lnTo>
                    <a:pt x="787867" y="1668584"/>
                  </a:lnTo>
                  <a:lnTo>
                    <a:pt x="693799" y="1652711"/>
                  </a:lnTo>
                  <a:lnTo>
                    <a:pt x="630294" y="1647950"/>
                  </a:lnTo>
                  <a:lnTo>
                    <a:pt x="591000" y="1648347"/>
                  </a:lnTo>
                  <a:lnTo>
                    <a:pt x="573536" y="1649934"/>
                  </a:lnTo>
                  <a:lnTo>
                    <a:pt x="556071" y="1651918"/>
                  </a:lnTo>
                  <a:lnTo>
                    <a:pt x="522731" y="1658267"/>
                  </a:lnTo>
                  <a:lnTo>
                    <a:pt x="476292" y="1672155"/>
                  </a:lnTo>
                  <a:lnTo>
                    <a:pt x="421122" y="1696361"/>
                  </a:lnTo>
                  <a:lnTo>
                    <a:pt x="373890" y="1724534"/>
                  </a:lnTo>
                  <a:lnTo>
                    <a:pt x="335786" y="1753501"/>
                  </a:lnTo>
                  <a:lnTo>
                    <a:pt x="306415" y="1779691"/>
                  </a:lnTo>
                  <a:lnTo>
                    <a:pt x="278631" y="1809054"/>
                  </a:lnTo>
                  <a:lnTo>
                    <a:pt x="275059" y="1813419"/>
                  </a:lnTo>
                  <a:lnTo>
                    <a:pt x="285378" y="1799134"/>
                  </a:lnTo>
                  <a:lnTo>
                    <a:pt x="349281" y="1722947"/>
                  </a:lnTo>
                  <a:lnTo>
                    <a:pt x="389766" y="1684456"/>
                  </a:lnTo>
                  <a:lnTo>
                    <a:pt x="418343" y="1662235"/>
                  </a:lnTo>
                  <a:lnTo>
                    <a:pt x="432632" y="1653505"/>
                  </a:lnTo>
                  <a:lnTo>
                    <a:pt x="458828" y="1639220"/>
                  </a:lnTo>
                  <a:lnTo>
                    <a:pt x="500504" y="1621760"/>
                  </a:lnTo>
                  <a:lnTo>
                    <a:pt x="530669" y="1611840"/>
                  </a:lnTo>
                  <a:lnTo>
                    <a:pt x="563613" y="1604301"/>
                  </a:lnTo>
                  <a:lnTo>
                    <a:pt x="600129" y="1598745"/>
                  </a:lnTo>
                  <a:lnTo>
                    <a:pt x="662840" y="1592793"/>
                  </a:lnTo>
                  <a:lnTo>
                    <a:pt x="712454" y="1592396"/>
                  </a:lnTo>
                  <a:lnTo>
                    <a:pt x="764053" y="1592793"/>
                  </a:lnTo>
                  <a:lnTo>
                    <a:pt x="865662" y="1599539"/>
                  </a:lnTo>
                  <a:lnTo>
                    <a:pt x="943853" y="1611443"/>
                  </a:lnTo>
                  <a:lnTo>
                    <a:pt x="997833" y="1622951"/>
                  </a:lnTo>
                  <a:lnTo>
                    <a:pt x="1054591" y="1637236"/>
                  </a:lnTo>
                  <a:lnTo>
                    <a:pt x="1113731" y="1655886"/>
                  </a:lnTo>
                  <a:lnTo>
                    <a:pt x="1145087" y="1665806"/>
                  </a:lnTo>
                  <a:lnTo>
                    <a:pt x="1174061" y="1675726"/>
                  </a:lnTo>
                  <a:lnTo>
                    <a:pt x="1204226" y="1680885"/>
                  </a:lnTo>
                  <a:lnTo>
                    <a:pt x="1218118" y="1680488"/>
                  </a:lnTo>
                  <a:lnTo>
                    <a:pt x="1228041" y="1676123"/>
                  </a:lnTo>
                  <a:lnTo>
                    <a:pt x="1233201" y="1669774"/>
                  </a:lnTo>
                  <a:lnTo>
                    <a:pt x="1234392" y="1659854"/>
                  </a:lnTo>
                  <a:lnTo>
                    <a:pt x="1233598" y="1647950"/>
                  </a:lnTo>
                  <a:lnTo>
                    <a:pt x="1221294" y="1610253"/>
                  </a:lnTo>
                  <a:lnTo>
                    <a:pt x="1195891" y="1552715"/>
                  </a:lnTo>
                  <a:lnTo>
                    <a:pt x="1181206" y="1512638"/>
                  </a:lnTo>
                  <a:lnTo>
                    <a:pt x="1176046" y="1493194"/>
                  </a:lnTo>
                  <a:lnTo>
                    <a:pt x="1172870" y="1475734"/>
                  </a:lnTo>
                  <a:lnTo>
                    <a:pt x="1171283" y="1432879"/>
                  </a:lnTo>
                  <a:lnTo>
                    <a:pt x="1174061" y="1354311"/>
                  </a:lnTo>
                  <a:lnTo>
                    <a:pt x="1178030" y="1264235"/>
                  </a:lnTo>
                  <a:lnTo>
                    <a:pt x="1178030" y="1202729"/>
                  </a:lnTo>
                  <a:lnTo>
                    <a:pt x="1173267" y="1142811"/>
                  </a:lnTo>
                  <a:lnTo>
                    <a:pt x="1162948" y="1086861"/>
                  </a:lnTo>
                  <a:lnTo>
                    <a:pt x="1155010" y="1061068"/>
                  </a:lnTo>
                  <a:lnTo>
                    <a:pt x="1136752" y="1013451"/>
                  </a:lnTo>
                  <a:lnTo>
                    <a:pt x="1109762" y="953137"/>
                  </a:lnTo>
                  <a:lnTo>
                    <a:pt x="1089519" y="916630"/>
                  </a:lnTo>
                  <a:lnTo>
                    <a:pt x="1066895" y="881314"/>
                  </a:lnTo>
                  <a:lnTo>
                    <a:pt x="1039112" y="845998"/>
                  </a:lnTo>
                  <a:lnTo>
                    <a:pt x="1006168" y="809095"/>
                  </a:lnTo>
                  <a:lnTo>
                    <a:pt x="966477" y="769414"/>
                  </a:lnTo>
                  <a:lnTo>
                    <a:pt x="943456" y="747589"/>
                  </a:lnTo>
                  <a:lnTo>
                    <a:pt x="920435" y="725765"/>
                  </a:lnTo>
                  <a:lnTo>
                    <a:pt x="880744" y="684497"/>
                  </a:lnTo>
                  <a:lnTo>
                    <a:pt x="848595" y="645609"/>
                  </a:lnTo>
                  <a:lnTo>
                    <a:pt x="823192" y="606325"/>
                  </a:lnTo>
                  <a:lnTo>
                    <a:pt x="801759" y="565850"/>
                  </a:lnTo>
                  <a:lnTo>
                    <a:pt x="785089" y="522598"/>
                  </a:lnTo>
                  <a:lnTo>
                    <a:pt x="770403" y="475378"/>
                  </a:lnTo>
                  <a:lnTo>
                    <a:pt x="758099" y="422205"/>
                  </a:lnTo>
                  <a:lnTo>
                    <a:pt x="752145" y="393238"/>
                  </a:lnTo>
                  <a:lnTo>
                    <a:pt x="723568" y="246022"/>
                  </a:lnTo>
                  <a:lnTo>
                    <a:pt x="721403" y="232026"/>
                  </a:lnTo>
                  <a:lnTo>
                    <a:pt x="731903" y="284512"/>
                  </a:lnTo>
                  <a:lnTo>
                    <a:pt x="748970" y="348399"/>
                  </a:lnTo>
                  <a:lnTo>
                    <a:pt x="773975" y="421808"/>
                  </a:lnTo>
                  <a:lnTo>
                    <a:pt x="798981" y="480139"/>
                  </a:lnTo>
                  <a:lnTo>
                    <a:pt x="818429" y="519027"/>
                  </a:lnTo>
                  <a:lnTo>
                    <a:pt x="840656" y="557121"/>
                  </a:lnTo>
                  <a:lnTo>
                    <a:pt x="865662" y="593627"/>
                  </a:lnTo>
                  <a:lnTo>
                    <a:pt x="893445" y="628546"/>
                  </a:lnTo>
                  <a:lnTo>
                    <a:pt x="924801" y="659894"/>
                  </a:lnTo>
                  <a:lnTo>
                    <a:pt x="941869" y="674973"/>
                  </a:lnTo>
                  <a:lnTo>
                    <a:pt x="1004977" y="726162"/>
                  </a:lnTo>
                  <a:lnTo>
                    <a:pt x="1075230" y="786477"/>
                  </a:lnTo>
                  <a:lnTo>
                    <a:pt x="1111746" y="821793"/>
                  </a:lnTo>
                  <a:lnTo>
                    <a:pt x="1141118" y="857109"/>
                  </a:lnTo>
                  <a:lnTo>
                    <a:pt x="1165329" y="894409"/>
                  </a:lnTo>
                  <a:lnTo>
                    <a:pt x="1184778" y="937264"/>
                  </a:lnTo>
                  <a:lnTo>
                    <a:pt x="1202242" y="988056"/>
                  </a:lnTo>
                  <a:lnTo>
                    <a:pt x="1210577" y="1018610"/>
                  </a:lnTo>
                  <a:lnTo>
                    <a:pt x="1225660" y="1078528"/>
                  </a:lnTo>
                  <a:lnTo>
                    <a:pt x="1249871" y="1181302"/>
                  </a:lnTo>
                  <a:lnTo>
                    <a:pt x="1266144" y="1272568"/>
                  </a:lnTo>
                  <a:lnTo>
                    <a:pt x="1276861" y="1364231"/>
                  </a:lnTo>
                  <a:lnTo>
                    <a:pt x="1280830" y="1413832"/>
                  </a:lnTo>
                  <a:lnTo>
                    <a:pt x="1283609" y="1440022"/>
                  </a:lnTo>
                  <a:lnTo>
                    <a:pt x="1295913" y="1496369"/>
                  </a:lnTo>
                  <a:lnTo>
                    <a:pt x="1315758" y="1553906"/>
                  </a:lnTo>
                  <a:lnTo>
                    <a:pt x="1341557" y="1611840"/>
                  </a:lnTo>
                  <a:lnTo>
                    <a:pt x="1372516" y="1668187"/>
                  </a:lnTo>
                  <a:lnTo>
                    <a:pt x="1406254" y="1720169"/>
                  </a:lnTo>
                  <a:lnTo>
                    <a:pt x="1442770" y="1765802"/>
                  </a:lnTo>
                  <a:lnTo>
                    <a:pt x="1480079" y="1803896"/>
                  </a:lnTo>
                  <a:lnTo>
                    <a:pt x="1498337" y="1818181"/>
                  </a:lnTo>
                  <a:lnTo>
                    <a:pt x="1516595" y="1831673"/>
                  </a:lnTo>
                  <a:lnTo>
                    <a:pt x="1549935" y="1851116"/>
                  </a:lnTo>
                  <a:lnTo>
                    <a:pt x="1578910" y="1863814"/>
                  </a:lnTo>
                  <a:lnTo>
                    <a:pt x="1603518" y="1871354"/>
                  </a:lnTo>
                  <a:lnTo>
                    <a:pt x="1632890" y="1875322"/>
                  </a:lnTo>
                  <a:lnTo>
                    <a:pt x="1653926" y="1873338"/>
                  </a:lnTo>
                  <a:lnTo>
                    <a:pt x="1655911" y="1872544"/>
                  </a:lnTo>
                  <a:lnTo>
                    <a:pt x="1653529" y="1856275"/>
                  </a:lnTo>
                  <a:lnTo>
                    <a:pt x="1633287" y="1764215"/>
                  </a:lnTo>
                  <a:lnTo>
                    <a:pt x="1611060" y="1690805"/>
                  </a:lnTo>
                  <a:lnTo>
                    <a:pt x="1596771" y="1656283"/>
                  </a:lnTo>
                  <a:lnTo>
                    <a:pt x="1582482" y="1623744"/>
                  </a:lnTo>
                  <a:lnTo>
                    <a:pt x="1556286" y="1563033"/>
                  </a:lnTo>
                  <a:lnTo>
                    <a:pt x="1532868" y="1497956"/>
                  </a:lnTo>
                  <a:lnTo>
                    <a:pt x="1513817" y="1418197"/>
                  </a:lnTo>
                  <a:lnTo>
                    <a:pt x="1506275" y="1369389"/>
                  </a:lnTo>
                  <a:lnTo>
                    <a:pt x="1503100" y="1343597"/>
                  </a:lnTo>
                  <a:lnTo>
                    <a:pt x="1503100" y="1293202"/>
                  </a:lnTo>
                  <a:lnTo>
                    <a:pt x="1510244" y="1242014"/>
                  </a:lnTo>
                  <a:lnTo>
                    <a:pt x="1522549" y="1189238"/>
                  </a:lnTo>
                  <a:lnTo>
                    <a:pt x="1547951" y="1104321"/>
                  </a:lnTo>
                  <a:lnTo>
                    <a:pt x="1590023" y="970596"/>
                  </a:lnTo>
                  <a:lnTo>
                    <a:pt x="1611854" y="890044"/>
                  </a:lnTo>
                  <a:lnTo>
                    <a:pt x="1617410" y="865045"/>
                  </a:lnTo>
                  <a:lnTo>
                    <a:pt x="1624555" y="814650"/>
                  </a:lnTo>
                  <a:lnTo>
                    <a:pt x="1626936" y="765049"/>
                  </a:lnTo>
                  <a:lnTo>
                    <a:pt x="1624555" y="714654"/>
                  </a:lnTo>
                  <a:lnTo>
                    <a:pt x="1617807" y="664656"/>
                  </a:lnTo>
                  <a:lnTo>
                    <a:pt x="1607091" y="615848"/>
                  </a:lnTo>
                  <a:lnTo>
                    <a:pt x="1591611" y="567438"/>
                  </a:lnTo>
                  <a:lnTo>
                    <a:pt x="1572559" y="520614"/>
                  </a:lnTo>
                  <a:lnTo>
                    <a:pt x="1549935" y="475378"/>
                  </a:lnTo>
                  <a:lnTo>
                    <a:pt x="1523739" y="431729"/>
                  </a:lnTo>
                  <a:lnTo>
                    <a:pt x="1494368" y="390064"/>
                  </a:lnTo>
                  <a:lnTo>
                    <a:pt x="1461821" y="350780"/>
                  </a:lnTo>
                  <a:lnTo>
                    <a:pt x="1426893" y="315067"/>
                  </a:lnTo>
                  <a:lnTo>
                    <a:pt x="1389584" y="280941"/>
                  </a:lnTo>
                  <a:lnTo>
                    <a:pt x="1349496" y="250387"/>
                  </a:lnTo>
                  <a:lnTo>
                    <a:pt x="1306629" y="223800"/>
                  </a:lnTo>
                  <a:lnTo>
                    <a:pt x="1285196" y="211896"/>
                  </a:lnTo>
                  <a:lnTo>
                    <a:pt x="1242330" y="190468"/>
                  </a:lnTo>
                  <a:lnTo>
                    <a:pt x="1171680" y="157136"/>
                  </a:lnTo>
                  <a:lnTo>
                    <a:pt x="1117700" y="134915"/>
                  </a:lnTo>
                  <a:lnTo>
                    <a:pt x="1077612" y="121027"/>
                  </a:lnTo>
                  <a:lnTo>
                    <a:pt x="1049431" y="114281"/>
                  </a:lnTo>
                  <a:lnTo>
                    <a:pt x="1043178" y="113447"/>
                  </a:lnTo>
                  <a:lnTo>
                    <a:pt x="1061736" y="113091"/>
                  </a:lnTo>
                  <a:lnTo>
                    <a:pt x="1116906" y="119836"/>
                  </a:lnTo>
                  <a:lnTo>
                    <a:pt x="1162551" y="129757"/>
                  </a:lnTo>
                  <a:lnTo>
                    <a:pt x="1214943" y="145232"/>
                  </a:lnTo>
                  <a:lnTo>
                    <a:pt x="1273289" y="167850"/>
                  </a:lnTo>
                  <a:lnTo>
                    <a:pt x="1304645" y="182532"/>
                  </a:lnTo>
                  <a:lnTo>
                    <a:pt x="1336795" y="199198"/>
                  </a:lnTo>
                  <a:lnTo>
                    <a:pt x="1395140" y="232133"/>
                  </a:lnTo>
                  <a:lnTo>
                    <a:pt x="1445151" y="265862"/>
                  </a:lnTo>
                  <a:lnTo>
                    <a:pt x="1489208" y="301575"/>
                  </a:lnTo>
                  <a:lnTo>
                    <a:pt x="1527312" y="338478"/>
                  </a:lnTo>
                  <a:lnTo>
                    <a:pt x="1561843" y="378159"/>
                  </a:lnTo>
                  <a:lnTo>
                    <a:pt x="1592802" y="421015"/>
                  </a:lnTo>
                  <a:lnTo>
                    <a:pt x="1621776" y="467045"/>
                  </a:lnTo>
                  <a:lnTo>
                    <a:pt x="1636462" y="492440"/>
                  </a:lnTo>
                  <a:lnTo>
                    <a:pt x="1648369" y="513868"/>
                  </a:lnTo>
                  <a:lnTo>
                    <a:pt x="1669406" y="555930"/>
                  </a:lnTo>
                  <a:lnTo>
                    <a:pt x="1685679" y="596802"/>
                  </a:lnTo>
                  <a:lnTo>
                    <a:pt x="1699174" y="637276"/>
                  </a:lnTo>
                  <a:lnTo>
                    <a:pt x="1708303" y="678941"/>
                  </a:lnTo>
                  <a:lnTo>
                    <a:pt x="1714653" y="722193"/>
                  </a:lnTo>
                  <a:lnTo>
                    <a:pt x="1717035" y="768620"/>
                  </a:lnTo>
                  <a:lnTo>
                    <a:pt x="1716638" y="819015"/>
                  </a:lnTo>
                  <a:lnTo>
                    <a:pt x="1714653" y="845601"/>
                  </a:lnTo>
                  <a:lnTo>
                    <a:pt x="1712669" y="872584"/>
                  </a:lnTo>
                  <a:lnTo>
                    <a:pt x="1705921" y="918614"/>
                  </a:lnTo>
                  <a:lnTo>
                    <a:pt x="1690442" y="977342"/>
                  </a:lnTo>
                  <a:lnTo>
                    <a:pt x="1663452" y="1055116"/>
                  </a:lnTo>
                  <a:lnTo>
                    <a:pt x="1642019" y="1128923"/>
                  </a:lnTo>
                  <a:lnTo>
                    <a:pt x="1628127" y="1191619"/>
                  </a:lnTo>
                  <a:lnTo>
                    <a:pt x="1621379" y="1228919"/>
                  </a:lnTo>
                  <a:lnTo>
                    <a:pt x="1615823" y="1267013"/>
                  </a:lnTo>
                  <a:lnTo>
                    <a:pt x="1613838" y="1331693"/>
                  </a:lnTo>
                  <a:lnTo>
                    <a:pt x="1620586" y="1384071"/>
                  </a:lnTo>
                  <a:lnTo>
                    <a:pt x="1630111" y="1415023"/>
                  </a:lnTo>
                  <a:lnTo>
                    <a:pt x="1638050" y="1432085"/>
                  </a:lnTo>
                  <a:lnTo>
                    <a:pt x="1647179" y="1445180"/>
                  </a:lnTo>
                  <a:lnTo>
                    <a:pt x="1657101" y="1455497"/>
                  </a:lnTo>
                  <a:lnTo>
                    <a:pt x="1667421" y="1462640"/>
                  </a:lnTo>
                  <a:lnTo>
                    <a:pt x="1678138" y="1467005"/>
                  </a:lnTo>
                  <a:lnTo>
                    <a:pt x="1688854" y="1467401"/>
                  </a:lnTo>
                  <a:lnTo>
                    <a:pt x="1699174" y="1465417"/>
                  </a:lnTo>
                  <a:lnTo>
                    <a:pt x="1709494" y="1459068"/>
                  </a:lnTo>
                  <a:lnTo>
                    <a:pt x="1718622" y="1450339"/>
                  </a:lnTo>
                  <a:lnTo>
                    <a:pt x="1722988" y="1444386"/>
                  </a:lnTo>
                  <a:lnTo>
                    <a:pt x="1732117" y="1426927"/>
                  </a:lnTo>
                  <a:lnTo>
                    <a:pt x="1755535" y="1366612"/>
                  </a:lnTo>
                  <a:lnTo>
                    <a:pt x="1785700" y="1301932"/>
                  </a:lnTo>
                  <a:lnTo>
                    <a:pt x="1808324" y="1258680"/>
                  </a:lnTo>
                  <a:lnTo>
                    <a:pt x="1832933" y="1213840"/>
                  </a:lnTo>
                  <a:lnTo>
                    <a:pt x="1880562" y="1135669"/>
                  </a:lnTo>
                  <a:lnTo>
                    <a:pt x="1926604" y="1064640"/>
                  </a:lnTo>
                  <a:lnTo>
                    <a:pt x="1968279" y="991230"/>
                  </a:lnTo>
                  <a:lnTo>
                    <a:pt x="1986537" y="951153"/>
                  </a:lnTo>
                  <a:lnTo>
                    <a:pt x="1996063" y="928534"/>
                  </a:lnTo>
                  <a:lnTo>
                    <a:pt x="2011939" y="873378"/>
                  </a:lnTo>
                  <a:lnTo>
                    <a:pt x="2032579" y="776160"/>
                  </a:lnTo>
                  <a:lnTo>
                    <a:pt x="2063538" y="567438"/>
                  </a:lnTo>
                  <a:lnTo>
                    <a:pt x="2078223" y="472600"/>
                  </a:lnTo>
                  <a:lnTo>
                    <a:pt x="2086162" y="435697"/>
                  </a:lnTo>
                  <a:lnTo>
                    <a:pt x="2104023" y="361493"/>
                  </a:lnTo>
                  <a:lnTo>
                    <a:pt x="2127837" y="291655"/>
                  </a:lnTo>
                  <a:lnTo>
                    <a:pt x="2149270" y="244038"/>
                  </a:lnTo>
                  <a:lnTo>
                    <a:pt x="2166338" y="215071"/>
                  </a:lnTo>
                  <a:lnTo>
                    <a:pt x="2175863" y="201579"/>
                  </a:lnTo>
                  <a:lnTo>
                    <a:pt x="2199678" y="171025"/>
                  </a:lnTo>
                  <a:lnTo>
                    <a:pt x="2246117" y="121424"/>
                  </a:lnTo>
                  <a:lnTo>
                    <a:pt x="2293349" y="82933"/>
                  </a:lnTo>
                  <a:lnTo>
                    <a:pt x="2343360" y="51585"/>
                  </a:lnTo>
                  <a:lnTo>
                    <a:pt x="2369953" y="37300"/>
                  </a:lnTo>
                  <a:lnTo>
                    <a:pt x="2386623" y="29364"/>
                  </a:lnTo>
                  <a:lnTo>
                    <a:pt x="2420757" y="17063"/>
                  </a:lnTo>
                  <a:lnTo>
                    <a:pt x="2472753" y="5952"/>
                  </a:lnTo>
                  <a:lnTo>
                    <a:pt x="2559676" y="0"/>
                  </a:lnTo>
                  <a:close/>
                </a:path>
              </a:pathLst>
            </a:custGeom>
            <a:solidFill>
              <a:srgbClr val="894C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nvGrpSpPr>
            <p:cNvPr id="3" name="Group 4"/>
            <p:cNvGrpSpPr>
              <a:grpSpLocks/>
            </p:cNvGrpSpPr>
            <p:nvPr/>
          </p:nvGrpSpPr>
          <p:grpSpPr bwMode="auto">
            <a:xfrm>
              <a:off x="1037227" y="3549476"/>
              <a:ext cx="2266898" cy="2266813"/>
              <a:chOff x="628650" y="3772478"/>
              <a:chExt cx="2266898" cy="2266813"/>
            </a:xfrm>
          </p:grpSpPr>
          <p:sp>
            <p:nvSpPr>
              <p:cNvPr id="64" name="Oval 1"/>
              <p:cNvSpPr/>
              <p:nvPr/>
            </p:nvSpPr>
            <p:spPr>
              <a:xfrm>
                <a:off x="628650" y="3772478"/>
                <a:ext cx="2266898" cy="2266813"/>
              </a:xfrm>
              <a:prstGeom prst="ellipse">
                <a:avLst/>
              </a:prstGeom>
              <a:solidFill>
                <a:srgbClr val="2B9DAB"/>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65" name="Oval 40"/>
              <p:cNvSpPr/>
              <p:nvPr/>
            </p:nvSpPr>
            <p:spPr>
              <a:xfrm>
                <a:off x="885488" y="3987846"/>
                <a:ext cx="1813453" cy="1776824"/>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400" b="1" dirty="0" err="1">
                    <a:solidFill>
                      <a:schemeClr val="tx1"/>
                    </a:solidFill>
                    <a:latin typeface="Century Gothic" panose="020B0502020202020204" pitchFamily="34" charset="0"/>
                  </a:rPr>
                  <a:t>Заманауи</a:t>
                </a:r>
                <a:r>
                  <a:rPr lang="ru-RU" sz="1400" b="1" dirty="0">
                    <a:solidFill>
                      <a:schemeClr val="tx1"/>
                    </a:solidFill>
                    <a:latin typeface="Century Gothic" panose="020B0502020202020204" pitchFamily="34" charset="0"/>
                  </a:rPr>
                  <a:t> технология</a:t>
                </a:r>
                <a:endParaRPr lang="ru-RU" sz="2100" b="1" dirty="0">
                  <a:solidFill>
                    <a:schemeClr val="tx1"/>
                  </a:solidFill>
                  <a:latin typeface="Century Gothic" panose="020B0502020202020204" pitchFamily="34" charset="0"/>
                </a:endParaRPr>
              </a:p>
            </p:txBody>
          </p:sp>
        </p:grpSp>
        <p:grpSp>
          <p:nvGrpSpPr>
            <p:cNvPr id="4" name="Group 43"/>
            <p:cNvGrpSpPr>
              <a:grpSpLocks/>
            </p:cNvGrpSpPr>
            <p:nvPr/>
          </p:nvGrpSpPr>
          <p:grpSpPr bwMode="auto">
            <a:xfrm>
              <a:off x="6293318" y="3100241"/>
              <a:ext cx="2087515" cy="2087437"/>
              <a:chOff x="628933" y="3772481"/>
              <a:chExt cx="2267091" cy="2267006"/>
            </a:xfrm>
          </p:grpSpPr>
          <p:sp>
            <p:nvSpPr>
              <p:cNvPr id="62" name="Oval 44"/>
              <p:cNvSpPr/>
              <p:nvPr/>
            </p:nvSpPr>
            <p:spPr>
              <a:xfrm>
                <a:off x="628933" y="3772481"/>
                <a:ext cx="2267091" cy="2267006"/>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63" name="Oval 45"/>
              <p:cNvSpPr/>
              <p:nvPr/>
            </p:nvSpPr>
            <p:spPr>
              <a:xfrm>
                <a:off x="903055" y="4046591"/>
                <a:ext cx="1696564" cy="1718786"/>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600" b="1" dirty="0" err="1">
                    <a:solidFill>
                      <a:schemeClr val="tx1"/>
                    </a:solidFill>
                    <a:latin typeface="Century Gothic" panose="020B0502020202020204" pitchFamily="34" charset="0"/>
                  </a:rPr>
                  <a:t>Білімді</a:t>
                </a:r>
                <a:r>
                  <a:rPr lang="ru-RU" sz="1600" b="1" dirty="0">
                    <a:solidFill>
                      <a:schemeClr val="tx1"/>
                    </a:solidFill>
                    <a:latin typeface="Century Gothic" panose="020B0502020202020204" pitchFamily="34" charset="0"/>
                  </a:rPr>
                  <a:t> </a:t>
                </a:r>
                <a:r>
                  <a:rPr lang="ru-RU" sz="1600" b="1" dirty="0" err="1">
                    <a:solidFill>
                      <a:schemeClr val="tx1"/>
                    </a:solidFill>
                    <a:latin typeface="Century Gothic" panose="020B0502020202020204" pitchFamily="34" charset="0"/>
                  </a:rPr>
                  <a:t>бағалау</a:t>
                </a:r>
                <a:endParaRPr lang="ru-RU" sz="2500" b="1" dirty="0">
                  <a:solidFill>
                    <a:schemeClr val="tx1"/>
                  </a:solidFill>
                  <a:latin typeface="Century Gothic" panose="020B0502020202020204" pitchFamily="34" charset="0"/>
                </a:endParaRPr>
              </a:p>
            </p:txBody>
          </p:sp>
        </p:grpSp>
        <p:grpSp>
          <p:nvGrpSpPr>
            <p:cNvPr id="5" name="Group 46"/>
            <p:cNvGrpSpPr>
              <a:grpSpLocks/>
            </p:cNvGrpSpPr>
            <p:nvPr/>
          </p:nvGrpSpPr>
          <p:grpSpPr bwMode="auto">
            <a:xfrm>
              <a:off x="1742061" y="1787457"/>
              <a:ext cx="1750972" cy="1749319"/>
              <a:chOff x="837334" y="3772728"/>
              <a:chExt cx="2269035" cy="2266893"/>
            </a:xfrm>
          </p:grpSpPr>
          <p:sp>
            <p:nvSpPr>
              <p:cNvPr id="60" name="Oval 47"/>
              <p:cNvSpPr/>
              <p:nvPr/>
            </p:nvSpPr>
            <p:spPr>
              <a:xfrm>
                <a:off x="837334" y="3772728"/>
                <a:ext cx="2269035" cy="2266893"/>
              </a:xfrm>
              <a:prstGeom prst="ellipse">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61" name="Oval 48"/>
              <p:cNvSpPr/>
              <p:nvPr/>
            </p:nvSpPr>
            <p:spPr>
              <a:xfrm>
                <a:off x="1129449" y="4046318"/>
                <a:ext cx="1719777" cy="1719713"/>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400" b="1" dirty="0" err="1">
                    <a:solidFill>
                      <a:schemeClr val="tx1"/>
                    </a:solidFill>
                    <a:latin typeface="Century Gothic" panose="020B0502020202020204" pitchFamily="34" charset="0"/>
                  </a:rPr>
                  <a:t>Қол</a:t>
                </a:r>
                <a:endParaRPr lang="ru-RU" sz="1400" b="1" dirty="0">
                  <a:solidFill>
                    <a:schemeClr val="tx1"/>
                  </a:solidFill>
                  <a:latin typeface="Century Gothic" panose="020B0502020202020204" pitchFamily="34" charset="0"/>
                </a:endParaRPr>
              </a:p>
              <a:p>
                <a:pPr algn="ctr">
                  <a:defRPr/>
                </a:pPr>
                <a:r>
                  <a:rPr lang="ru-RU" sz="1400" b="1" dirty="0" err="1">
                    <a:solidFill>
                      <a:schemeClr val="tx1"/>
                    </a:solidFill>
                    <a:latin typeface="Century Gothic" panose="020B0502020202020204" pitchFamily="34" charset="0"/>
                  </a:rPr>
                  <a:t>жетімді</a:t>
                </a:r>
                <a:endParaRPr lang="ru-RU" sz="1400" b="1" dirty="0">
                  <a:solidFill>
                    <a:schemeClr val="tx1"/>
                  </a:solidFill>
                  <a:latin typeface="Century Gothic" panose="020B0502020202020204" pitchFamily="34" charset="0"/>
                </a:endParaRPr>
              </a:p>
            </p:txBody>
          </p:sp>
        </p:grpSp>
        <p:grpSp>
          <p:nvGrpSpPr>
            <p:cNvPr id="6" name="Group 49"/>
            <p:cNvGrpSpPr>
              <a:grpSpLocks/>
            </p:cNvGrpSpPr>
            <p:nvPr/>
          </p:nvGrpSpPr>
          <p:grpSpPr bwMode="auto">
            <a:xfrm>
              <a:off x="4893176" y="1247740"/>
              <a:ext cx="1749385" cy="1749319"/>
              <a:chOff x="629084" y="3771800"/>
              <a:chExt cx="2266978" cy="2266893"/>
            </a:xfrm>
          </p:grpSpPr>
          <p:sp>
            <p:nvSpPr>
              <p:cNvPr id="58" name="Oval 50"/>
              <p:cNvSpPr/>
              <p:nvPr/>
            </p:nvSpPr>
            <p:spPr>
              <a:xfrm>
                <a:off x="629084" y="3771800"/>
                <a:ext cx="2266978" cy="2266893"/>
              </a:xfrm>
              <a:prstGeom prst="ellipse">
                <a:avLst/>
              </a:prstGeom>
              <a:solidFill>
                <a:srgbClr val="20768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9" name="Oval 62"/>
              <p:cNvSpPr/>
              <p:nvPr/>
            </p:nvSpPr>
            <p:spPr>
              <a:xfrm>
                <a:off x="902686" y="3974806"/>
                <a:ext cx="1930362" cy="1790296"/>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100" b="1" dirty="0" err="1">
                    <a:solidFill>
                      <a:schemeClr val="tx1"/>
                    </a:solidFill>
                    <a:latin typeface="Century Gothic" panose="020B0502020202020204" pitchFamily="34" charset="0"/>
                  </a:rPr>
                  <a:t>Цифрлы</a:t>
                </a:r>
                <a:r>
                  <a:rPr lang="ru-RU" sz="1100" b="1" dirty="0">
                    <a:solidFill>
                      <a:schemeClr val="tx1"/>
                    </a:solidFill>
                    <a:latin typeface="Century Gothic" panose="020B0502020202020204" pitchFamily="34" charset="0"/>
                  </a:rPr>
                  <a:t> </a:t>
                </a:r>
                <a:r>
                  <a:rPr lang="ru-RU" sz="1200" b="1" dirty="0" err="1">
                    <a:solidFill>
                      <a:schemeClr val="tx1"/>
                    </a:solidFill>
                    <a:latin typeface="Century Gothic" panose="020B0502020202020204" pitchFamily="34" charset="0"/>
                  </a:rPr>
                  <a:t>Қ</a:t>
                </a:r>
                <a:r>
                  <a:rPr lang="ru-RU" sz="1100" b="1" dirty="0" err="1">
                    <a:solidFill>
                      <a:schemeClr val="tx1"/>
                    </a:solidFill>
                    <a:latin typeface="Century Gothic" panose="020B0502020202020204" pitchFamily="34" charset="0"/>
                  </a:rPr>
                  <a:t>аза</a:t>
                </a:r>
                <a:r>
                  <a:rPr lang="ru-RU" sz="1200" b="1" dirty="0" err="1">
                    <a:solidFill>
                      <a:schemeClr val="tx1"/>
                    </a:solidFill>
                    <a:latin typeface="Century Gothic" panose="020B0502020202020204" pitchFamily="34" charset="0"/>
                  </a:rPr>
                  <a:t>қ</a:t>
                </a:r>
                <a:r>
                  <a:rPr lang="ru-RU" sz="1100" b="1" dirty="0" err="1">
                    <a:solidFill>
                      <a:schemeClr val="tx1"/>
                    </a:solidFill>
                    <a:latin typeface="Century Gothic" panose="020B0502020202020204" pitchFamily="34" charset="0"/>
                  </a:rPr>
                  <a:t>стан</a:t>
                </a:r>
                <a:endParaRPr lang="ru-RU" sz="1600" b="1" dirty="0">
                  <a:solidFill>
                    <a:schemeClr val="tx1"/>
                  </a:solidFill>
                  <a:latin typeface="Century Gothic" panose="020B0502020202020204" pitchFamily="34" charset="0"/>
                </a:endParaRPr>
              </a:p>
            </p:txBody>
          </p:sp>
        </p:grpSp>
        <p:grpSp>
          <p:nvGrpSpPr>
            <p:cNvPr id="8" name="Group 63"/>
            <p:cNvGrpSpPr>
              <a:grpSpLocks/>
            </p:cNvGrpSpPr>
            <p:nvPr/>
          </p:nvGrpSpPr>
          <p:grpSpPr bwMode="auto">
            <a:xfrm>
              <a:off x="6748921" y="1771583"/>
              <a:ext cx="1657312" cy="1657250"/>
              <a:chOff x="627842" y="3770949"/>
              <a:chExt cx="2268402" cy="2268317"/>
            </a:xfrm>
          </p:grpSpPr>
          <p:sp>
            <p:nvSpPr>
              <p:cNvPr id="56" name="Oval 64"/>
              <p:cNvSpPr/>
              <p:nvPr/>
            </p:nvSpPr>
            <p:spPr>
              <a:xfrm>
                <a:off x="627842" y="3770949"/>
                <a:ext cx="2268402" cy="2268317"/>
              </a:xfrm>
              <a:prstGeom prst="ellipse">
                <a:avLst/>
              </a:prstGeom>
              <a:solidFill>
                <a:srgbClr val="AB282F"/>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7" name="Oval 65"/>
              <p:cNvSpPr/>
              <p:nvPr/>
            </p:nvSpPr>
            <p:spPr>
              <a:xfrm>
                <a:off x="901615" y="3845301"/>
                <a:ext cx="1838882" cy="1920203"/>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400" b="1" dirty="0" err="1">
                    <a:solidFill>
                      <a:schemeClr val="tx1"/>
                    </a:solidFill>
                    <a:latin typeface="Century Gothic" panose="020B0502020202020204" pitchFamily="34" charset="0"/>
                  </a:rPr>
                  <a:t>Дербес</a:t>
                </a:r>
                <a:r>
                  <a:rPr lang="ru-RU" sz="1400" b="1" dirty="0">
                    <a:solidFill>
                      <a:schemeClr val="tx1"/>
                    </a:solidFill>
                    <a:latin typeface="Century Gothic" panose="020B0502020202020204" pitchFamily="34" charset="0"/>
                  </a:rPr>
                  <a:t> </a:t>
                </a:r>
                <a:r>
                  <a:rPr lang="ru-RU" sz="1400" b="1" dirty="0" err="1">
                    <a:solidFill>
                      <a:schemeClr val="tx1"/>
                    </a:solidFill>
                    <a:latin typeface="Century Gothic" panose="020B0502020202020204" pitchFamily="34" charset="0"/>
                  </a:rPr>
                  <a:t>оқыту</a:t>
                </a:r>
                <a:endParaRPr lang="ru-RU" sz="2100" b="1" dirty="0">
                  <a:solidFill>
                    <a:schemeClr val="tx1"/>
                  </a:solidFill>
                  <a:latin typeface="Century Gothic" panose="020B0502020202020204" pitchFamily="34" charset="0"/>
                </a:endParaRPr>
              </a:p>
            </p:txBody>
          </p:sp>
        </p:grpSp>
        <p:grpSp>
          <p:nvGrpSpPr>
            <p:cNvPr id="11" name="Group 66"/>
            <p:cNvGrpSpPr>
              <a:grpSpLocks/>
            </p:cNvGrpSpPr>
            <p:nvPr/>
          </p:nvGrpSpPr>
          <p:grpSpPr bwMode="auto">
            <a:xfrm>
              <a:off x="3635904" y="1565221"/>
              <a:ext cx="1657312" cy="1657250"/>
              <a:chOff x="628078" y="3771555"/>
              <a:chExt cx="2268402" cy="2268317"/>
            </a:xfrm>
          </p:grpSpPr>
          <p:sp>
            <p:nvSpPr>
              <p:cNvPr id="54" name="Oval 67"/>
              <p:cNvSpPr/>
              <p:nvPr/>
            </p:nvSpPr>
            <p:spPr>
              <a:xfrm>
                <a:off x="628078" y="3771555"/>
                <a:ext cx="2268402" cy="2268317"/>
              </a:xfrm>
              <a:prstGeom prst="ellipse">
                <a:avLst/>
              </a:prstGeom>
              <a:solidFill>
                <a:srgbClr val="B25501"/>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5" name="Oval 68"/>
              <p:cNvSpPr/>
              <p:nvPr/>
            </p:nvSpPr>
            <p:spPr>
              <a:xfrm>
                <a:off x="901850" y="4012973"/>
                <a:ext cx="1817235" cy="1753136"/>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normAutofit/>
              </a:bodyPr>
              <a:lstStyle/>
              <a:p>
                <a:pPr algn="ctr">
                  <a:defRPr/>
                </a:pPr>
                <a:r>
                  <a:rPr lang="ru-RU" sz="1200" b="1" dirty="0" err="1">
                    <a:solidFill>
                      <a:schemeClr val="tx1"/>
                    </a:solidFill>
                    <a:latin typeface="Century Gothic" panose="020B0502020202020204" pitchFamily="34" charset="0"/>
                  </a:rPr>
                  <a:t>Н</a:t>
                </a:r>
                <a:r>
                  <a:rPr lang="ru-RU" sz="1400" b="1" dirty="0" err="1">
                    <a:solidFill>
                      <a:schemeClr val="tx1"/>
                    </a:solidFill>
                    <a:latin typeface="Century Gothic" panose="020B0502020202020204" pitchFamily="34" charset="0"/>
                  </a:rPr>
                  <a:t>ә</a:t>
                </a:r>
                <a:r>
                  <a:rPr lang="ru-RU" sz="1200" b="1" dirty="0" err="1">
                    <a:solidFill>
                      <a:schemeClr val="tx1"/>
                    </a:solidFill>
                    <a:latin typeface="Century Gothic" panose="020B0502020202020204" pitchFamily="34" charset="0"/>
                  </a:rPr>
                  <a:t>тижелі</a:t>
                </a:r>
                <a:endParaRPr lang="ru-RU" b="1" dirty="0">
                  <a:solidFill>
                    <a:schemeClr val="tx1"/>
                  </a:solidFill>
                  <a:latin typeface="Century Gothic" panose="020B0502020202020204" pitchFamily="34" charset="0"/>
                </a:endParaRPr>
              </a:p>
            </p:txBody>
          </p:sp>
        </p:grpSp>
        <p:grpSp>
          <p:nvGrpSpPr>
            <p:cNvPr id="12" name="Group 69"/>
            <p:cNvGrpSpPr>
              <a:grpSpLocks/>
            </p:cNvGrpSpPr>
            <p:nvPr/>
          </p:nvGrpSpPr>
          <p:grpSpPr bwMode="auto">
            <a:xfrm>
              <a:off x="5493237" y="3047856"/>
              <a:ext cx="1387443" cy="1388978"/>
              <a:chOff x="628720" y="3771204"/>
              <a:chExt cx="2266488" cy="2268996"/>
            </a:xfrm>
          </p:grpSpPr>
          <p:sp>
            <p:nvSpPr>
              <p:cNvPr id="52" name="Oval 70"/>
              <p:cNvSpPr/>
              <p:nvPr/>
            </p:nvSpPr>
            <p:spPr>
              <a:xfrm>
                <a:off x="628720" y="3771204"/>
                <a:ext cx="2266488" cy="2268996"/>
              </a:xfrm>
              <a:prstGeom prst="ellipse">
                <a:avLst/>
              </a:prstGeom>
              <a:solidFill>
                <a:srgbClr val="AECA00"/>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3" name="Oval 71"/>
              <p:cNvSpPr/>
              <p:nvPr/>
            </p:nvSpPr>
            <p:spPr>
              <a:xfrm>
                <a:off x="903603" y="3840753"/>
                <a:ext cx="1815251" cy="1924574"/>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600" b="1" dirty="0" err="1">
                    <a:solidFill>
                      <a:schemeClr val="tx1"/>
                    </a:solidFill>
                    <a:latin typeface="Century Gothic" panose="020B0502020202020204" pitchFamily="34" charset="0"/>
                  </a:rPr>
                  <a:t>Тиімді</a:t>
                </a:r>
                <a:endParaRPr lang="ru-RU" sz="2500" b="1" dirty="0">
                  <a:solidFill>
                    <a:schemeClr val="tx1"/>
                  </a:solidFill>
                  <a:latin typeface="Century Gothic" panose="020B0502020202020204" pitchFamily="34" charset="0"/>
                </a:endParaRPr>
              </a:p>
            </p:txBody>
          </p:sp>
        </p:grpSp>
        <p:grpSp>
          <p:nvGrpSpPr>
            <p:cNvPr id="13" name="Group 72"/>
            <p:cNvGrpSpPr>
              <a:grpSpLocks/>
            </p:cNvGrpSpPr>
            <p:nvPr/>
          </p:nvGrpSpPr>
          <p:grpSpPr bwMode="auto">
            <a:xfrm>
              <a:off x="2546358" y="1115985"/>
              <a:ext cx="1216571" cy="1216571"/>
              <a:chOff x="979546" y="3771900"/>
              <a:chExt cx="2267594" cy="2267594"/>
            </a:xfrm>
          </p:grpSpPr>
          <p:sp>
            <p:nvSpPr>
              <p:cNvPr id="50" name="Oval 73"/>
              <p:cNvSpPr/>
              <p:nvPr/>
            </p:nvSpPr>
            <p:spPr>
              <a:xfrm>
                <a:off x="980564" y="3771900"/>
                <a:ext cx="2266524" cy="2266438"/>
              </a:xfrm>
              <a:prstGeom prst="ellipse">
                <a:avLst/>
              </a:prstGeom>
              <a:solidFill>
                <a:srgbClr val="E4363F"/>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atin typeface="Century Gothic" panose="020B0502020202020204" pitchFamily="34" charset="0"/>
                </a:endParaRPr>
              </a:p>
            </p:txBody>
          </p:sp>
          <p:sp>
            <p:nvSpPr>
              <p:cNvPr id="51" name="Oval 74"/>
              <p:cNvSpPr/>
              <p:nvPr/>
            </p:nvSpPr>
            <p:spPr>
              <a:xfrm>
                <a:off x="1255743" y="4047069"/>
                <a:ext cx="1716167" cy="1716102"/>
              </a:xfrm>
              <a:prstGeom prst="ellipse">
                <a:avLst/>
              </a:prstGeom>
              <a:solidFill>
                <a:schemeClr val="bg1"/>
              </a:solidFill>
              <a:ln/>
            </p:spPr>
            <p:style>
              <a:lnRef idx="0">
                <a:schemeClr val="accent3"/>
              </a:lnRef>
              <a:fillRef idx="3">
                <a:schemeClr val="accent3"/>
              </a:fillRef>
              <a:effectRef idx="3">
                <a:schemeClr val="accent3"/>
              </a:effectRef>
              <a:fontRef idx="minor">
                <a:schemeClr val="lt1"/>
              </a:fontRef>
            </p:style>
            <p:txBody>
              <a:bodyPr lIns="0" tIns="0" rIns="0" bIns="0" anchor="ctr"/>
              <a:lstStyle/>
              <a:p>
                <a:pPr algn="ctr">
                  <a:defRPr/>
                </a:pPr>
                <a:r>
                  <a:rPr lang="ru-RU" sz="1400" b="1" dirty="0" err="1">
                    <a:solidFill>
                      <a:schemeClr val="tx1"/>
                    </a:solidFill>
                    <a:latin typeface="Century Gothic" panose="020B0502020202020204" pitchFamily="34" charset="0"/>
                  </a:rPr>
                  <a:t>Үш</a:t>
                </a:r>
                <a:r>
                  <a:rPr lang="ru-RU" sz="1400" b="1" dirty="0">
                    <a:solidFill>
                      <a:schemeClr val="tx1"/>
                    </a:solidFill>
                    <a:latin typeface="Century Gothic" panose="020B0502020202020204" pitchFamily="34" charset="0"/>
                  </a:rPr>
                  <a:t> </a:t>
                </a:r>
                <a:r>
                  <a:rPr lang="ru-RU" sz="1400" b="1" dirty="0" err="1">
                    <a:solidFill>
                      <a:schemeClr val="tx1"/>
                    </a:solidFill>
                    <a:latin typeface="Century Gothic" panose="020B0502020202020204" pitchFamily="34" charset="0"/>
                  </a:rPr>
                  <a:t>тілді</a:t>
                </a:r>
                <a:endParaRPr lang="ru-RU" b="1" dirty="0">
                  <a:solidFill>
                    <a:schemeClr val="tx1"/>
                  </a:solidFill>
                  <a:latin typeface="Century Gothic" panose="020B0502020202020204" pitchFamily="34" charset="0"/>
                </a:endParaRPr>
              </a:p>
            </p:txBody>
          </p:sp>
        </p:grpSp>
      </p:grpSp>
    </p:spTree>
    <p:extLst>
      <p:ext uri="{BB962C8B-B14F-4D97-AF65-F5344CB8AC3E}">
        <p14:creationId xmlns:p14="http://schemas.microsoft.com/office/powerpoint/2010/main" val="5901495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252660"/>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3</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571472" y="1214422"/>
            <a:ext cx="7566348" cy="2123658"/>
          </a:xfrm>
          <a:prstGeom prst="rect">
            <a:avLst/>
          </a:prstGeom>
        </p:spPr>
        <p:txBody>
          <a:bodyPr wrap="square">
            <a:spAutoFit/>
          </a:bodyPr>
          <a:lstStyle/>
          <a:p>
            <a:pPr algn="just"/>
            <a:endParaRPr lang="ru-RU" sz="2400" i="1" dirty="0" smtClean="0"/>
          </a:p>
          <a:p>
            <a:pPr algn="just"/>
            <a:r>
              <a:rPr lang="ru-RU" sz="3600" b="1" i="1" dirty="0" smtClean="0">
                <a:solidFill>
                  <a:schemeClr val="tx2">
                    <a:lumMod val="60000"/>
                    <a:lumOff val="40000"/>
                  </a:schemeClr>
                </a:solidFill>
                <a:latin typeface="Times New Roman" pitchFamily="18" charset="0"/>
                <a:cs typeface="Times New Roman" pitchFamily="18" charset="0"/>
              </a:rPr>
              <a:t>Виктор Драгунский, рассказ, бассейн, хорошее настроение, третье место, стиль баттерфляй.</a:t>
            </a:r>
            <a:endParaRPr lang="ru-RU" sz="36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8" name="Прямоугольник 7"/>
          <p:cNvSpPr/>
          <p:nvPr/>
        </p:nvSpPr>
        <p:spPr>
          <a:xfrm>
            <a:off x="3286116" y="500042"/>
            <a:ext cx="2777363" cy="477054"/>
          </a:xfrm>
          <a:prstGeom prst="rect">
            <a:avLst/>
          </a:prstGeom>
        </p:spPr>
        <p:txBody>
          <a:bodyPr wrap="none">
            <a:spAutoFit/>
          </a:bodyPr>
          <a:lstStyle/>
          <a:p>
            <a:r>
              <a:rPr lang="ru-RU" sz="2500" b="1" dirty="0" smtClean="0">
                <a:solidFill>
                  <a:schemeClr val="bg1"/>
                </a:solidFill>
                <a:latin typeface="Times New Roman" pitchFamily="18" charset="0"/>
                <a:cs typeface="Times New Roman" pitchFamily="18" charset="0"/>
              </a:rPr>
              <a:t>Ключевые слова</a:t>
            </a:r>
            <a:r>
              <a:rPr lang="ru-RU" sz="2500" dirty="0" smtClean="0">
                <a:solidFill>
                  <a:schemeClr val="bg1"/>
                </a:solidFill>
                <a:latin typeface="Times New Roman" pitchFamily="18" charset="0"/>
                <a:cs typeface="Times New Roman" pitchFamily="18" charset="0"/>
              </a:rPr>
              <a:t> </a:t>
            </a:r>
            <a:endParaRPr lang="ru-RU" sz="2500"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02022454"/>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4</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2786050" y="428604"/>
            <a:ext cx="2992634" cy="45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400" b="1" dirty="0" smtClean="0">
                <a:solidFill>
                  <a:schemeClr val="bg1"/>
                </a:solidFill>
                <a:latin typeface="Times New Roman" panose="02020603050405020304" pitchFamily="18" charset="0"/>
                <a:cs typeface="Times New Roman" panose="02020603050405020304" pitchFamily="18" charset="0"/>
              </a:rPr>
              <a:t>Жизнь и творчество</a:t>
            </a:r>
            <a:endParaRPr lang="ru-RU" sz="2400" b="1"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928662" y="1214422"/>
            <a:ext cx="7072362" cy="1200329"/>
          </a:xfrm>
          <a:prstGeom prst="rect">
            <a:avLst/>
          </a:prstGeom>
        </p:spPr>
        <p:txBody>
          <a:bodyPr wrap="square">
            <a:spAutoFit/>
          </a:bodyPr>
          <a:lstStyle/>
          <a:p>
            <a:pPr algn="ctr"/>
            <a:endParaRPr lang="ru-RU" sz="2400" dirty="0" smtClean="0">
              <a:solidFill>
                <a:srgbClr val="FF0000"/>
              </a:solidFill>
            </a:endParaRPr>
          </a:p>
          <a:p>
            <a:r>
              <a:rPr lang="ru-RU" sz="2400" dirty="0" smtClean="0"/>
              <a:t> </a:t>
            </a:r>
          </a:p>
          <a:p>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3" name="Содержимое 12"/>
          <p:cNvSpPr>
            <a:spLocks noGrp="1"/>
          </p:cNvSpPr>
          <p:nvPr>
            <p:ph sz="half" idx="2"/>
          </p:nvPr>
        </p:nvSpPr>
        <p:spPr>
          <a:xfrm>
            <a:off x="0" y="1428736"/>
            <a:ext cx="5038732" cy="4525963"/>
          </a:xfrm>
        </p:spPr>
        <p:txBody>
          <a:bodyPr>
            <a:noAutofit/>
          </a:bodyPr>
          <a:lstStyle/>
          <a:p>
            <a:pPr algn="just">
              <a:buNone/>
            </a:pPr>
            <a:r>
              <a:rPr lang="ru-RU" sz="2400" dirty="0" smtClean="0">
                <a:solidFill>
                  <a:schemeClr val="tx2">
                    <a:lumMod val="50000"/>
                  </a:schemeClr>
                </a:solidFill>
              </a:rPr>
              <a:t>         Виктор Юзефович Драгунский родился в 1913 году в семье переселенцев. Родители писателя уехали из Белоруссии в США, но там не сумели прижиться. В 1914 году семья вернулась в Белоруссию. В Гомеле писатель и вырос. Но в 1918 году погибает папа Виктора Драгунского. В 1925 году мальчишка с мамой и отчимом (неродным отцом) отправились покорять Москву.</a:t>
            </a:r>
            <a:endParaRPr lang="ru-RU" sz="2400" dirty="0">
              <a:solidFill>
                <a:schemeClr val="tx2">
                  <a:lumMod val="50000"/>
                </a:schemeClr>
              </a:solidFill>
            </a:endParaRPr>
          </a:p>
        </p:txBody>
      </p:sp>
      <p:pic>
        <p:nvPicPr>
          <p:cNvPr id="70657" name="Picture 1" descr="C:\Users\User\Desktop\драгунский\e6c4353b112137f5168c825bec52080b_XL.jpg"/>
          <p:cNvPicPr>
            <a:picLocks noChangeAspect="1" noChangeArrowheads="1"/>
          </p:cNvPicPr>
          <p:nvPr/>
        </p:nvPicPr>
        <p:blipFill>
          <a:blip r:embed="rId4"/>
          <a:srcRect/>
          <a:stretch>
            <a:fillRect/>
          </a:stretch>
        </p:blipFill>
        <p:spPr bwMode="auto">
          <a:xfrm>
            <a:off x="5072066" y="2285992"/>
            <a:ext cx="3906321" cy="2897188"/>
          </a:xfrm>
          <a:prstGeom prst="rect">
            <a:avLst/>
          </a:prstGeom>
          <a:noFill/>
          <a:ln w="38100">
            <a:solidFill>
              <a:schemeClr val="tx2">
                <a:lumMod val="75000"/>
              </a:schemeClr>
            </a:solidFill>
          </a:ln>
        </p:spPr>
      </p:pic>
    </p:spTree>
    <p:extLst>
      <p:ext uri="{BB962C8B-B14F-4D97-AF65-F5344CB8AC3E}">
        <p14:creationId xmlns:p14="http://schemas.microsoft.com/office/powerpoint/2010/main" val="4188531006"/>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5</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13" name="Содержимое 12"/>
          <p:cNvSpPr>
            <a:spLocks noGrp="1"/>
          </p:cNvSpPr>
          <p:nvPr>
            <p:ph sz="half" idx="2"/>
          </p:nvPr>
        </p:nvSpPr>
        <p:spPr>
          <a:xfrm>
            <a:off x="500034" y="1500174"/>
            <a:ext cx="8143900" cy="4525963"/>
          </a:xfrm>
        </p:spPr>
        <p:txBody>
          <a:bodyPr>
            <a:noAutofit/>
          </a:bodyPr>
          <a:lstStyle/>
          <a:p>
            <a:pPr algn="just">
              <a:buNone/>
            </a:pPr>
            <a:r>
              <a:rPr lang="ru-RU" sz="2400" dirty="0" smtClean="0">
                <a:solidFill>
                  <a:schemeClr val="tx2">
                    <a:lumMod val="50000"/>
                  </a:schemeClr>
                </a:solidFill>
              </a:rPr>
              <a:t>            Виктор стал рано работать, чтобы помочь родителям. С 1930 года писатель увлекся драмкружком. В 1935 году уже подрабатывал в театре транспорта и выступал с номерами под куполом цирка. В то же время начал писать юмористические сценки, смешные небольшие рассказы. В 1940 году издал свою первую книгу.</a:t>
            </a:r>
          </a:p>
          <a:p>
            <a:pPr algn="just">
              <a:buNone/>
            </a:pPr>
            <a:r>
              <a:rPr lang="ru-RU" sz="2400" dirty="0" smtClean="0">
                <a:solidFill>
                  <a:schemeClr val="tx2">
                    <a:lumMod val="50000"/>
                  </a:schemeClr>
                </a:solidFill>
              </a:rPr>
              <a:t>            В тяжелые военные годы Драгунский служил в резерве. Его не взяли на фронт по состоянию здоровья. Выступал со своими произведениями в госпиталях перед ранеными солдатами.</a:t>
            </a:r>
            <a:endParaRPr lang="ru-RU" sz="2400" dirty="0">
              <a:solidFill>
                <a:schemeClr val="tx2">
                  <a:lumMod val="50000"/>
                </a:schemeClr>
              </a:solidFill>
            </a:endParaRPr>
          </a:p>
        </p:txBody>
      </p:sp>
      <p:sp>
        <p:nvSpPr>
          <p:cNvPr id="10" name="Прямоугольник 9"/>
          <p:cNvSpPr>
            <a:spLocks noChangeArrowheads="1"/>
          </p:cNvSpPr>
          <p:nvPr/>
        </p:nvSpPr>
        <p:spPr bwMode="auto">
          <a:xfrm>
            <a:off x="2786050" y="428604"/>
            <a:ext cx="3259887" cy="45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400" b="1" dirty="0" smtClean="0">
                <a:solidFill>
                  <a:schemeClr val="bg1"/>
                </a:solidFill>
              </a:rPr>
              <a:t>Жизнь и творчество</a:t>
            </a:r>
            <a:endParaRPr lang="ru-RU" sz="24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8531006"/>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6</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2786050" y="428604"/>
            <a:ext cx="3259887" cy="45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400" b="1" dirty="0" smtClean="0">
                <a:solidFill>
                  <a:schemeClr val="bg1"/>
                </a:solidFill>
              </a:rPr>
              <a:t>Жизнь и творчество</a:t>
            </a:r>
            <a:endParaRPr lang="ru-RU" sz="2400" b="1"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928662" y="1214422"/>
            <a:ext cx="7072362" cy="1200329"/>
          </a:xfrm>
          <a:prstGeom prst="rect">
            <a:avLst/>
          </a:prstGeom>
        </p:spPr>
        <p:txBody>
          <a:bodyPr wrap="square">
            <a:spAutoFit/>
          </a:bodyPr>
          <a:lstStyle/>
          <a:p>
            <a:pPr algn="ctr"/>
            <a:endParaRPr lang="ru-RU" sz="2400" dirty="0" smtClean="0">
              <a:solidFill>
                <a:srgbClr val="FF0000"/>
              </a:solidFill>
            </a:endParaRPr>
          </a:p>
          <a:p>
            <a:r>
              <a:rPr lang="ru-RU" sz="2400" dirty="0" smtClean="0"/>
              <a:t> </a:t>
            </a:r>
          </a:p>
          <a:p>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3" name="Содержимое 12"/>
          <p:cNvSpPr>
            <a:spLocks noGrp="1"/>
          </p:cNvSpPr>
          <p:nvPr>
            <p:ph sz="half" idx="2"/>
          </p:nvPr>
        </p:nvSpPr>
        <p:spPr>
          <a:xfrm>
            <a:off x="500034" y="1714488"/>
            <a:ext cx="8143932" cy="3286148"/>
          </a:xfrm>
        </p:spPr>
        <p:txBody>
          <a:bodyPr>
            <a:noAutofit/>
          </a:bodyPr>
          <a:lstStyle/>
          <a:p>
            <a:pPr algn="just">
              <a:buNone/>
            </a:pPr>
            <a:r>
              <a:rPr lang="ru-RU" sz="2400" dirty="0" smtClean="0">
                <a:solidFill>
                  <a:schemeClr val="tx2">
                    <a:lumMod val="50000"/>
                  </a:schemeClr>
                </a:solidFill>
              </a:rPr>
              <a:t>             В 1945 году Виктора Юзефовича пригласили работать в театральную студию. В 1947 году он принял участие в съемке фильма «Русский вопрос».</a:t>
            </a:r>
          </a:p>
          <a:p>
            <a:pPr algn="just">
              <a:buNone/>
            </a:pPr>
            <a:r>
              <a:rPr lang="ru-RU" sz="2400" dirty="0" smtClean="0">
                <a:solidFill>
                  <a:schemeClr val="tx2">
                    <a:lumMod val="50000"/>
                  </a:schemeClr>
                </a:solidFill>
              </a:rPr>
              <a:t>             В 1948 году Виктор Драгунский создал свой «театр в театре» и дал ему название «Синяя птичка». Театр стал очень популярным, в нем работали многие известные актеры того времени. Драгунский был автором многих песен музыкальных представлений.</a:t>
            </a:r>
          </a:p>
        </p:txBody>
      </p:sp>
    </p:spTree>
    <p:extLst>
      <p:ext uri="{BB962C8B-B14F-4D97-AF65-F5344CB8AC3E}">
        <p14:creationId xmlns:p14="http://schemas.microsoft.com/office/powerpoint/2010/main" val="4188531006"/>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33116"/>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7</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2786050" y="428604"/>
            <a:ext cx="3259887" cy="45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pPr algn="ctr"/>
            <a:r>
              <a:rPr lang="ru-RU" sz="2400" b="1" dirty="0" smtClean="0">
                <a:solidFill>
                  <a:schemeClr val="bg1"/>
                </a:solidFill>
              </a:rPr>
              <a:t>Жизнь и творчество</a:t>
            </a:r>
            <a:endParaRPr lang="ru-RU" sz="2400" b="1"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928662" y="1214422"/>
            <a:ext cx="7072362" cy="1200329"/>
          </a:xfrm>
          <a:prstGeom prst="rect">
            <a:avLst/>
          </a:prstGeom>
        </p:spPr>
        <p:txBody>
          <a:bodyPr wrap="square">
            <a:spAutoFit/>
          </a:bodyPr>
          <a:lstStyle/>
          <a:p>
            <a:pPr algn="ctr"/>
            <a:endParaRPr lang="ru-RU" sz="2400" dirty="0" smtClean="0">
              <a:solidFill>
                <a:srgbClr val="FF0000"/>
              </a:solidFill>
            </a:endParaRPr>
          </a:p>
          <a:p>
            <a:r>
              <a:rPr lang="ru-RU" sz="2400" dirty="0" smtClean="0"/>
              <a:t> </a:t>
            </a:r>
          </a:p>
          <a:p>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3" name="Содержимое 12"/>
          <p:cNvSpPr>
            <a:spLocks noGrp="1"/>
          </p:cNvSpPr>
          <p:nvPr>
            <p:ph sz="half" idx="2"/>
          </p:nvPr>
        </p:nvSpPr>
        <p:spPr>
          <a:xfrm>
            <a:off x="0" y="928670"/>
            <a:ext cx="8929718" cy="2786082"/>
          </a:xfrm>
        </p:spPr>
        <p:txBody>
          <a:bodyPr>
            <a:noAutofit/>
          </a:bodyPr>
          <a:lstStyle/>
          <a:p>
            <a:pPr algn="just">
              <a:buNone/>
            </a:pPr>
            <a:r>
              <a:rPr lang="ru-RU" sz="2400" dirty="0" smtClean="0">
                <a:solidFill>
                  <a:schemeClr val="tx2">
                    <a:lumMod val="50000"/>
                  </a:schemeClr>
                </a:solidFill>
              </a:rPr>
              <a:t>               Уже в зрелом возрасте юморист начал писать для самых маленьких читателей. с 1959 года появляются юмористические произведения о мальчугане, которого зовут Денис Кораблев. «Денискины рассказы» быстро прославили Драгунского на всю страну. Они много переиздавались и становились основой для киносценариев и театральных постановок. За образ мальчика Дениски писатель взял своего сына.</a:t>
            </a:r>
          </a:p>
        </p:txBody>
      </p:sp>
      <p:pic>
        <p:nvPicPr>
          <p:cNvPr id="116739" name="Picture 3" descr="C:\Users\User\Desktop\драгунский\Dragunskyi_kollazh.jpg"/>
          <p:cNvPicPr>
            <a:picLocks noChangeAspect="1" noChangeArrowheads="1"/>
          </p:cNvPicPr>
          <p:nvPr/>
        </p:nvPicPr>
        <p:blipFill>
          <a:blip r:embed="rId4"/>
          <a:srcRect/>
          <a:stretch>
            <a:fillRect/>
          </a:stretch>
        </p:blipFill>
        <p:spPr bwMode="auto">
          <a:xfrm>
            <a:off x="2357422" y="3524250"/>
            <a:ext cx="4514850" cy="3333750"/>
          </a:xfrm>
          <a:prstGeom prst="rect">
            <a:avLst/>
          </a:prstGeom>
          <a:noFill/>
        </p:spPr>
      </p:pic>
    </p:spTree>
    <p:extLst>
      <p:ext uri="{BB962C8B-B14F-4D97-AF65-F5344CB8AC3E}">
        <p14:creationId xmlns:p14="http://schemas.microsoft.com/office/powerpoint/2010/main" val="4188531006"/>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891116"/>
          </a:xfrm>
          <a:prstGeom prst="rect">
            <a:avLst/>
          </a:prstGeom>
          <a:solidFill>
            <a:schemeClr val="accent1">
              <a:lumMod val="40000"/>
              <a:lumOff val="60000"/>
            </a:schemeClr>
          </a:solidFill>
          <a:ln>
            <a:noFill/>
          </a:ln>
        </p:spPr>
      </p:pic>
      <p:sp>
        <p:nvSpPr>
          <p:cNvPr id="4099" name="Google Shape;123;p4"/>
          <p:cNvSpPr>
            <a:spLocks noGrp="1"/>
          </p:cNvSpPr>
          <p:nvPr>
            <p:ph type="sldNum" sz="quarter" idx="12"/>
          </p:nvPr>
        </p:nvSpPr>
        <p:spPr>
          <a:xfrm>
            <a:off x="6996464" y="6043046"/>
            <a:ext cx="2056586" cy="36428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61FA3044-2C8E-4526-B602-FDC2B4739437}" type="slidenum">
              <a:rPr lang="ru-RU" altLang="ru-RU" sz="1200" b="1">
                <a:solidFill>
                  <a:srgbClr val="002060"/>
                </a:solidFill>
              </a:rPr>
              <a:pPr>
                <a:buSzPts val="1100"/>
              </a:pPr>
              <a:t>8</a:t>
            </a:fld>
            <a:endParaRPr lang="ru-RU" altLang="ru-RU" sz="1200" b="1">
              <a:solidFill>
                <a:srgbClr val="002060"/>
              </a:solidFill>
            </a:endParaRPr>
          </a:p>
        </p:txBody>
      </p:sp>
      <p:cxnSp>
        <p:nvCxnSpPr>
          <p:cNvPr id="4100"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4102" name="Прямоугольник 9"/>
          <p:cNvSpPr>
            <a:spLocks noChangeArrowheads="1"/>
          </p:cNvSpPr>
          <p:nvPr/>
        </p:nvSpPr>
        <p:spPr bwMode="auto">
          <a:xfrm>
            <a:off x="3145287" y="444913"/>
            <a:ext cx="3576640" cy="819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47" tIns="40074" rIns="80147" bIns="40074">
            <a:spAutoFit/>
          </a:bodyPr>
          <a:lstStyle>
            <a:lvl1pPr>
              <a:defRPr sz="1500">
                <a:solidFill>
                  <a:srgbClr val="000000"/>
                </a:solidFill>
                <a:latin typeface="Arial" pitchFamily="34" charset="0"/>
                <a:cs typeface="Arial" pitchFamily="34" charset="0"/>
                <a:sym typeface="Arial" pitchFamily="34" charset="0"/>
              </a:defRPr>
            </a:lvl1pPr>
            <a:lvl2pPr marL="742950" indent="-285750">
              <a:defRPr sz="1500">
                <a:solidFill>
                  <a:srgbClr val="000000"/>
                </a:solidFill>
                <a:latin typeface="Arial" pitchFamily="34" charset="0"/>
                <a:cs typeface="Arial" pitchFamily="34" charset="0"/>
                <a:sym typeface="Arial" pitchFamily="34" charset="0"/>
              </a:defRPr>
            </a:lvl2pPr>
            <a:lvl3pPr marL="1143000" indent="-228600">
              <a:defRPr sz="1500">
                <a:solidFill>
                  <a:srgbClr val="000000"/>
                </a:solidFill>
                <a:latin typeface="Arial" pitchFamily="34" charset="0"/>
                <a:cs typeface="Arial" pitchFamily="34" charset="0"/>
                <a:sym typeface="Arial" pitchFamily="34" charset="0"/>
              </a:defRPr>
            </a:lvl3pPr>
            <a:lvl4pPr marL="1600200" indent="-228600">
              <a:defRPr sz="1500">
                <a:solidFill>
                  <a:srgbClr val="000000"/>
                </a:solidFill>
                <a:latin typeface="Arial" pitchFamily="34" charset="0"/>
                <a:cs typeface="Arial" pitchFamily="34" charset="0"/>
                <a:sym typeface="Arial" pitchFamily="34" charset="0"/>
              </a:defRPr>
            </a:lvl4pPr>
            <a:lvl5pPr marL="2057400" indent="-228600">
              <a:defRPr sz="1500">
                <a:solidFill>
                  <a:srgbClr val="000000"/>
                </a:solidFill>
                <a:latin typeface="Arial" pitchFamily="34" charset="0"/>
                <a:cs typeface="Arial" pitchFamily="34" charset="0"/>
                <a:sym typeface="Arial" pitchFamily="34" charset="0"/>
              </a:defRPr>
            </a:lvl5pPr>
            <a:lvl6pPr marL="25146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6pPr>
            <a:lvl7pPr marL="29718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7pPr>
            <a:lvl8pPr marL="34290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8pPr>
            <a:lvl9pPr marL="3886200" indent="-228600" eaLnBrk="0" fontAlgn="base" hangingPunct="0">
              <a:spcBef>
                <a:spcPct val="0"/>
              </a:spcBef>
              <a:spcAft>
                <a:spcPct val="0"/>
              </a:spcAft>
              <a:defRPr sz="1500">
                <a:solidFill>
                  <a:srgbClr val="000000"/>
                </a:solidFill>
                <a:latin typeface="Arial" pitchFamily="34" charset="0"/>
                <a:cs typeface="Arial" pitchFamily="34" charset="0"/>
                <a:sym typeface="Arial" pitchFamily="34" charset="0"/>
              </a:defRPr>
            </a:lvl9pPr>
          </a:lstStyle>
          <a:p>
            <a:r>
              <a:rPr lang="ru-RU" sz="2400" b="1" dirty="0" smtClean="0">
                <a:solidFill>
                  <a:schemeClr val="bg1"/>
                </a:solidFill>
                <a:latin typeface="Times New Roman" panose="02020603050405020304" pitchFamily="18" charset="0"/>
                <a:ea typeface="Tahoma" panose="020B0604030504040204" pitchFamily="34" charset="0"/>
                <a:cs typeface="Times New Roman" panose="02020603050405020304" pitchFamily="18" charset="0"/>
              </a:rPr>
              <a:t>Лексическая подготовка</a:t>
            </a:r>
            <a:endParaRPr lang="ru-RU" altLang="ru-RU" sz="2400" dirty="0" smtClean="0">
              <a:solidFill>
                <a:schemeClr val="bg1"/>
              </a:solidFill>
              <a:latin typeface="Century Gothic" pitchFamily="34" charset="0"/>
            </a:endParaRPr>
          </a:p>
          <a:p>
            <a:r>
              <a:rPr lang="ru-RU" sz="2400" b="1" dirty="0" smtClean="0">
                <a:solidFill>
                  <a:schemeClr val="bg1"/>
                </a:solidFill>
                <a:latin typeface="Times New Roman" panose="02020603050405020304" pitchFamily="18" charset="0"/>
                <a:cs typeface="Times New Roman" panose="02020603050405020304" pitchFamily="18" charset="0"/>
              </a:rPr>
              <a:t> </a:t>
            </a:r>
            <a:endParaRPr lang="ru-RU" sz="2400" b="1" dirty="0">
              <a:solidFill>
                <a:schemeClr val="bg1"/>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285720" y="928670"/>
            <a:ext cx="8501122" cy="3785652"/>
          </a:xfrm>
          <a:prstGeom prst="rect">
            <a:avLst/>
          </a:prstGeom>
        </p:spPr>
        <p:txBody>
          <a:bodyPr wrap="square">
            <a:spAutoFit/>
          </a:bodyPr>
          <a:lstStyle/>
          <a:p>
            <a:pPr algn="just"/>
            <a:r>
              <a:rPr lang="ru-RU" sz="2400" b="1" dirty="0" smtClean="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kk-KZ" sz="2400" b="1" dirty="0" smtClean="0">
                <a:solidFill>
                  <a:schemeClr val="tx2">
                    <a:lumMod val="50000"/>
                  </a:schemeClr>
                </a:solidFill>
              </a:rPr>
              <a:t>Баттерфляй – </a:t>
            </a:r>
            <a:r>
              <a:rPr lang="ru-RU" sz="2400" dirty="0" smtClean="0">
                <a:solidFill>
                  <a:schemeClr val="tx2">
                    <a:lumMod val="50000"/>
                  </a:schemeClr>
                </a:solidFill>
              </a:rPr>
              <a:t>относительно молодой вид плавания, открытый только в середине двадцатого столетия. Название происходит от английского «</a:t>
            </a:r>
            <a:r>
              <a:rPr lang="ru-RU" sz="2400" dirty="0" err="1" smtClean="0">
                <a:solidFill>
                  <a:schemeClr val="tx2">
                    <a:lumMod val="50000"/>
                  </a:schemeClr>
                </a:solidFill>
              </a:rPr>
              <a:t>butterfly</a:t>
            </a:r>
            <a:r>
              <a:rPr lang="ru-RU" sz="2400" dirty="0" smtClean="0">
                <a:solidFill>
                  <a:schemeClr val="tx2">
                    <a:lumMod val="50000"/>
                  </a:schemeClr>
                </a:solidFill>
              </a:rPr>
              <a:t>» – бабочка.</a:t>
            </a:r>
          </a:p>
          <a:p>
            <a:pPr algn="just"/>
            <a:r>
              <a:rPr lang="ru-RU" sz="2400" dirty="0" smtClean="0">
                <a:solidFill>
                  <a:schemeClr val="tx2">
                    <a:lumMod val="50000"/>
                  </a:schemeClr>
                </a:solidFill>
              </a:rPr>
              <a:t>       История его происхождения проста – во время плавания баттерфляем конечности человека двигаются так же, как и крылья бабочки в полете – симметрично и одновременно. </a:t>
            </a:r>
          </a:p>
          <a:p>
            <a:pPr algn="just"/>
            <a:r>
              <a:rPr lang="ru-RU" sz="2400" dirty="0" smtClean="0">
                <a:solidFill>
                  <a:schemeClr val="tx2">
                    <a:lumMod val="50000"/>
                  </a:schemeClr>
                </a:solidFill>
              </a:rPr>
              <a:t>Это один из наиболее технически сложных и утомительных стилей плавания. </a:t>
            </a:r>
          </a:p>
          <a:p>
            <a:pPr algn="just"/>
            <a:r>
              <a:rPr lang="ru-RU" sz="2400" dirty="0" smtClean="0">
                <a:solidFill>
                  <a:srgbClr val="FF0000"/>
                </a:solidFill>
              </a:rPr>
              <a:t> </a:t>
            </a:r>
          </a:p>
          <a:p>
            <a:pPr algn="just"/>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pic>
        <p:nvPicPr>
          <p:cNvPr id="68609" name="Picture 1" descr="C:\Users\User\Desktop\драгунский\12.jpg"/>
          <p:cNvPicPr>
            <a:picLocks noChangeAspect="1" noChangeArrowheads="1"/>
          </p:cNvPicPr>
          <p:nvPr/>
        </p:nvPicPr>
        <p:blipFill>
          <a:blip r:embed="rId4"/>
          <a:srcRect/>
          <a:stretch>
            <a:fillRect/>
          </a:stretch>
        </p:blipFill>
        <p:spPr bwMode="auto">
          <a:xfrm>
            <a:off x="2357422" y="3929066"/>
            <a:ext cx="4600584" cy="2928934"/>
          </a:xfrm>
          <a:prstGeom prst="rect">
            <a:avLst/>
          </a:prstGeom>
          <a:noFill/>
        </p:spPr>
      </p:pic>
    </p:spTree>
    <p:extLst>
      <p:ext uri="{BB962C8B-B14F-4D97-AF65-F5344CB8AC3E}">
        <p14:creationId xmlns:p14="http://schemas.microsoft.com/office/powerpoint/2010/main" val="4188531006"/>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descr="C:\Users\Типография\Desktop\Безымянный.png"/>
          <p:cNvPicPr>
            <a:picLocks noChangeAspect="1" noChangeArrowheads="1"/>
          </p:cNvPicPr>
          <p:nvPr/>
        </p:nvPicPr>
        <p:blipFill rotWithShape="1">
          <a:blip r:embed="rId3"/>
          <a:srcRect l="11757" r="11484"/>
          <a:stretch/>
        </p:blipFill>
        <p:spPr bwMode="auto">
          <a:xfrm>
            <a:off x="0" y="0"/>
            <a:ext cx="9144000" cy="6729853"/>
          </a:xfrm>
          <a:prstGeom prst="rect">
            <a:avLst/>
          </a:prstGeom>
          <a:solidFill>
            <a:schemeClr val="accent1">
              <a:lumMod val="40000"/>
              <a:lumOff val="60000"/>
            </a:schemeClr>
          </a:solidFill>
          <a:ln>
            <a:noFill/>
          </a:ln>
        </p:spPr>
      </p:pic>
      <p:sp>
        <p:nvSpPr>
          <p:cNvPr id="12" name="Заголовок 11"/>
          <p:cNvSpPr>
            <a:spLocks noGrp="1"/>
          </p:cNvSpPr>
          <p:nvPr>
            <p:ph type="title"/>
          </p:nvPr>
        </p:nvSpPr>
        <p:spPr>
          <a:xfrm>
            <a:off x="428596" y="1357298"/>
            <a:ext cx="8229600" cy="4857784"/>
          </a:xfrm>
        </p:spPr>
        <p:txBody>
          <a:bodyPr>
            <a:noAutofit/>
          </a:bodyPr>
          <a:lstStyle/>
          <a:p>
            <a:pPr algn="l"/>
            <a:r>
              <a:rPr lang="ru-RU" sz="1400" dirty="0" smtClean="0"/>
              <a:t>	</a:t>
            </a:r>
            <a:r>
              <a:rPr lang="ru-RU" sz="1600" dirty="0" smtClean="0"/>
              <a:t>Когда я шел домой из бассейна, у меня было очень хорошее настроение. Мне нравились все троллейбусы, что они такие прозрачные и всех видать, кто в них едет, и мороженщицы нравились, что они веселые, и нравилось, что не жарко на улице и ветерок холодит мою мокрую голову. Но особенно мне нравилось, что я занял третье место в стиле баттерфляй и что я сейчас расскажу об этом папе, — он давно хотел, чтобы я научился плавать. Он говорит, что все люди должны уметь плавать, а мальчишки особенно, потому что они мужчины. А какой же это мужчина, если он может потонуть во время кораблекрушения или просто так, на Чистых прудах, когда лодка перевернется?</a:t>
            </a:r>
            <a:br>
              <a:rPr lang="ru-RU" sz="1600" dirty="0" smtClean="0"/>
            </a:br>
            <a:r>
              <a:rPr lang="ru-RU" sz="1600" dirty="0" smtClean="0"/>
              <a:t>И вот я сегодня занял третье место и сейчас скажу об этом папе. Я очень торопился домой, и, когда вошел в комнату, мама сразу спросила:</a:t>
            </a:r>
            <a:br>
              <a:rPr lang="ru-RU" sz="1600" dirty="0" smtClean="0"/>
            </a:br>
            <a:r>
              <a:rPr lang="ru-RU" sz="1600" dirty="0" smtClean="0"/>
              <a:t>— Ты что так сияешь?</a:t>
            </a:r>
            <a:br>
              <a:rPr lang="ru-RU" sz="1600" dirty="0" smtClean="0"/>
            </a:br>
            <a:r>
              <a:rPr lang="ru-RU" sz="1600" dirty="0" smtClean="0"/>
              <a:t>Я сказал:</a:t>
            </a:r>
            <a:br>
              <a:rPr lang="ru-RU" sz="1600" dirty="0" smtClean="0"/>
            </a:br>
            <a:r>
              <a:rPr lang="ru-RU" sz="1600" dirty="0" smtClean="0"/>
              <a:t>— А у нас сегодня было соревнование.</a:t>
            </a:r>
            <a:br>
              <a:rPr lang="ru-RU" sz="1600" dirty="0" smtClean="0"/>
            </a:br>
            <a:r>
              <a:rPr lang="ru-RU" sz="1600" dirty="0" smtClean="0"/>
              <a:t>Папа сказал:</a:t>
            </a:r>
            <a:br>
              <a:rPr lang="ru-RU" sz="1600" dirty="0" smtClean="0"/>
            </a:br>
            <a:r>
              <a:rPr lang="ru-RU" sz="1600" dirty="0" smtClean="0"/>
              <a:t>— Это какое же?</a:t>
            </a:r>
            <a:br>
              <a:rPr lang="ru-RU" sz="1600" dirty="0" smtClean="0"/>
            </a:br>
            <a:r>
              <a:rPr lang="ru-RU" sz="1600" dirty="0" smtClean="0"/>
              <a:t>— Заплыв на двадцать пять метров в стиле баттерфляй... Папа сказал:</a:t>
            </a:r>
            <a:br>
              <a:rPr lang="ru-RU" sz="1600" dirty="0" smtClean="0"/>
            </a:br>
            <a:r>
              <a:rPr lang="ru-RU" sz="1600" dirty="0" smtClean="0"/>
              <a:t>— Ну и как?</a:t>
            </a:r>
            <a:br>
              <a:rPr lang="ru-RU" sz="1600" dirty="0" smtClean="0"/>
            </a:br>
            <a:r>
              <a:rPr lang="ru-RU" sz="1600" dirty="0" smtClean="0"/>
              <a:t>— Третье место! — сказал я.</a:t>
            </a:r>
            <a:br>
              <a:rPr lang="ru-RU" sz="1600" dirty="0" smtClean="0"/>
            </a:br>
            <a:r>
              <a:rPr lang="ru-RU" sz="1600" dirty="0" smtClean="0"/>
              <a:t>Папа прямо весь расцвел.</a:t>
            </a:r>
            <a:br>
              <a:rPr lang="ru-RU" sz="1600" dirty="0" smtClean="0"/>
            </a:br>
            <a:r>
              <a:rPr lang="ru-RU" sz="1600" dirty="0" smtClean="0"/>
              <a:t> — Ну да? — сказал он. — Вот здорово! — Он отложил в сторону газету. — Молодчина!</a:t>
            </a:r>
            <a:br>
              <a:rPr lang="ru-RU" sz="1600" dirty="0" smtClean="0"/>
            </a:br>
            <a:r>
              <a:rPr lang="ru-RU" sz="1600" dirty="0" smtClean="0"/>
              <a:t>Я так и знал, что он обрадуется. У меня еще лучше настроение стало. </a:t>
            </a:r>
            <a:r>
              <a:rPr lang="ru-RU" sz="1400" dirty="0" smtClean="0"/>
              <a:t/>
            </a:r>
            <a:br>
              <a:rPr lang="ru-RU" sz="1400" dirty="0" smtClean="0"/>
            </a:br>
            <a:endParaRPr lang="ru-RU" sz="1400" dirty="0"/>
          </a:p>
        </p:txBody>
      </p:sp>
      <p:sp>
        <p:nvSpPr>
          <p:cNvPr id="5123" name="Google Shape;123;p4"/>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9432" tIns="39704" rIns="79432" bIns="39704"/>
          <a:lstStyle>
            <a:lvl1pPr>
              <a:defRPr sz="1300">
                <a:solidFill>
                  <a:srgbClr val="000000"/>
                </a:solidFill>
                <a:latin typeface="Arial" pitchFamily="34" charset="0"/>
                <a:cs typeface="Arial" pitchFamily="34" charset="0"/>
                <a:sym typeface="Arial" pitchFamily="34" charset="0"/>
              </a:defRPr>
            </a:lvl1pPr>
            <a:lvl2pPr marL="651196" indent="-250460">
              <a:defRPr sz="1300">
                <a:solidFill>
                  <a:srgbClr val="000000"/>
                </a:solidFill>
                <a:latin typeface="Arial" pitchFamily="34" charset="0"/>
                <a:cs typeface="Arial" pitchFamily="34" charset="0"/>
                <a:sym typeface="Arial" pitchFamily="34" charset="0"/>
              </a:defRPr>
            </a:lvl2pPr>
            <a:lvl3pPr marL="1001840" indent="-200368">
              <a:defRPr sz="1300">
                <a:solidFill>
                  <a:srgbClr val="000000"/>
                </a:solidFill>
                <a:latin typeface="Arial" pitchFamily="34" charset="0"/>
                <a:cs typeface="Arial" pitchFamily="34" charset="0"/>
                <a:sym typeface="Arial" pitchFamily="34" charset="0"/>
              </a:defRPr>
            </a:lvl3pPr>
            <a:lvl4pPr marL="1402575" indent="-200368">
              <a:defRPr sz="1300">
                <a:solidFill>
                  <a:srgbClr val="000000"/>
                </a:solidFill>
                <a:latin typeface="Arial" pitchFamily="34" charset="0"/>
                <a:cs typeface="Arial" pitchFamily="34" charset="0"/>
                <a:sym typeface="Arial" pitchFamily="34" charset="0"/>
              </a:defRPr>
            </a:lvl4pPr>
            <a:lvl5pPr marL="1803311" indent="-200368">
              <a:defRPr sz="1300">
                <a:solidFill>
                  <a:srgbClr val="000000"/>
                </a:solidFill>
                <a:latin typeface="Arial" pitchFamily="34" charset="0"/>
                <a:cs typeface="Arial" pitchFamily="34" charset="0"/>
                <a:sym typeface="Arial" pitchFamily="34" charset="0"/>
              </a:defRPr>
            </a:lvl5pPr>
            <a:lvl6pPr marL="2204047"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6pPr>
            <a:lvl7pPr marL="2604783"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7pPr>
            <a:lvl8pPr marL="3005519"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8pPr>
            <a:lvl9pPr marL="3406254" indent="-200368" eaLnBrk="0" fontAlgn="base" hangingPunct="0">
              <a:spcBef>
                <a:spcPct val="0"/>
              </a:spcBef>
              <a:spcAft>
                <a:spcPct val="0"/>
              </a:spcAft>
              <a:defRPr sz="1300">
                <a:solidFill>
                  <a:srgbClr val="000000"/>
                </a:solidFill>
                <a:latin typeface="Arial" pitchFamily="34" charset="0"/>
                <a:cs typeface="Arial" pitchFamily="34" charset="0"/>
                <a:sym typeface="Arial" pitchFamily="34" charset="0"/>
              </a:defRPr>
            </a:lvl9pPr>
          </a:lstStyle>
          <a:p>
            <a:pPr>
              <a:buSzPts val="1100"/>
            </a:pPr>
            <a:fld id="{A5A27743-B97B-463B-B9D8-F7E71ABACDB7}" type="slidenum">
              <a:rPr lang="ru-RU" altLang="ru-RU" sz="1200" b="1">
                <a:solidFill>
                  <a:srgbClr val="002060"/>
                </a:solidFill>
              </a:rPr>
              <a:pPr>
                <a:buSzPts val="1100"/>
              </a:pPr>
              <a:t>9</a:t>
            </a:fld>
            <a:endParaRPr lang="ru-RU" altLang="ru-RU" sz="1200" b="1">
              <a:solidFill>
                <a:srgbClr val="002060"/>
              </a:solidFill>
            </a:endParaRPr>
          </a:p>
        </p:txBody>
      </p:sp>
      <p:cxnSp>
        <p:nvCxnSpPr>
          <p:cNvPr id="5124" name="Google Shape;124;p4"/>
          <p:cNvCxnSpPr>
            <a:cxnSpLocks noChangeShapeType="1"/>
          </p:cNvCxnSpPr>
          <p:nvPr/>
        </p:nvCxnSpPr>
        <p:spPr bwMode="auto">
          <a:xfrm>
            <a:off x="300004" y="6510996"/>
            <a:ext cx="8614582" cy="0"/>
          </a:xfrm>
          <a:prstGeom prst="straightConnector1">
            <a:avLst/>
          </a:prstGeom>
          <a:noFill/>
          <a:ln w="38100">
            <a:solidFill>
              <a:srgbClr val="002060"/>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5125" name="Google Shape;125;p4"/>
          <p:cNvCxnSpPr>
            <a:cxnSpLocks noChangeShapeType="1"/>
          </p:cNvCxnSpPr>
          <p:nvPr/>
        </p:nvCxnSpPr>
        <p:spPr bwMode="auto">
          <a:xfrm rot="10800000" flipH="1">
            <a:off x="457472" y="6640582"/>
            <a:ext cx="8317293"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
        <p:nvSpPr>
          <p:cNvPr id="2" name="Прямоугольник 1"/>
          <p:cNvSpPr/>
          <p:nvPr/>
        </p:nvSpPr>
        <p:spPr>
          <a:xfrm>
            <a:off x="457472" y="2136339"/>
            <a:ext cx="7733576" cy="461665"/>
          </a:xfrm>
          <a:prstGeom prst="rect">
            <a:avLst/>
          </a:prstGeom>
        </p:spPr>
        <p:txBody>
          <a:bodyPr wrap="square">
            <a:spAutoFit/>
          </a:bodyPr>
          <a:lstStyle/>
          <a:p>
            <a:r>
              <a:rPr lang="ru-RU" sz="2400" b="1" dirty="0" smtClean="0">
                <a:latin typeface="Times New Roman" panose="02020603050405020304" pitchFamily="18" charset="0"/>
                <a:ea typeface="Tahoma" panose="020B0604030504040204" pitchFamily="34" charset="0"/>
                <a:cs typeface="Times New Roman" panose="02020603050405020304" pitchFamily="18" charset="0"/>
              </a:rPr>
              <a:t> </a:t>
            </a:r>
            <a:endParaRPr lang="ru-RU" sz="2400"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0" name="Прямоугольник 9"/>
          <p:cNvSpPr/>
          <p:nvPr/>
        </p:nvSpPr>
        <p:spPr>
          <a:xfrm>
            <a:off x="2000232" y="357166"/>
            <a:ext cx="4993739" cy="477054"/>
          </a:xfrm>
          <a:prstGeom prst="rect">
            <a:avLst/>
          </a:prstGeom>
        </p:spPr>
        <p:txBody>
          <a:bodyPr wrap="none">
            <a:spAutoFit/>
          </a:bodyPr>
          <a:lstStyle/>
          <a:p>
            <a:pPr algn="ctr"/>
            <a:r>
              <a:rPr lang="ru-RU" sz="2500" b="1" dirty="0" smtClean="0">
                <a:solidFill>
                  <a:schemeClr val="bg1"/>
                </a:solidFill>
                <a:latin typeface="Times New Roman" pitchFamily="18" charset="0"/>
                <a:cs typeface="Times New Roman" pitchFamily="18" charset="0"/>
              </a:rPr>
              <a:t>Третье место в стиле баттерфляй</a:t>
            </a:r>
          </a:p>
        </p:txBody>
      </p:sp>
    </p:spTree>
    <p:extLst>
      <p:ext uri="{BB962C8B-B14F-4D97-AF65-F5344CB8AC3E}">
        <p14:creationId xmlns:p14="http://schemas.microsoft.com/office/powerpoint/2010/main" val="4056423622"/>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3020</TotalTime>
  <Words>1014</Words>
  <Application>Microsoft Office PowerPoint</Application>
  <PresentationFormat>Экран (4:3)</PresentationFormat>
  <Paragraphs>158</Paragraphs>
  <Slides>29</Slides>
  <Notes>29</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29</vt:i4>
      </vt:variant>
    </vt:vector>
  </HeadingPairs>
  <TitlesOfParts>
    <vt:vector size="37" baseType="lpstr">
      <vt:lpstr>Arial</vt:lpstr>
      <vt:lpstr>Calibri</vt:lpstr>
      <vt:lpstr>Century Gothic</vt:lpstr>
      <vt:lpstr>Comfortaa</vt:lpstr>
      <vt:lpstr>Open Sans</vt:lpstr>
      <vt:lpstr>Tahoma</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Когда я шел домой из бассейна, у меня было очень хорошее настроение. Мне нравились все троллейбусы, что они такие прозрачные и всех видать, кто в них едет, и мороженщицы нравились, что они веселые, и нравилось, что не жарко на улице и ветерок холодит мою мокрую голову. Но особенно мне нравилось, что я занял третье место в стиле баттерфляй и что я сейчас расскажу об этом папе, — он давно хотел, чтобы я научился плавать. Он говорит, что все люди должны уметь плавать, а мальчишки особенно, потому что они мужчины. А какой же это мужчина, если он может потонуть во время кораблекрушения или просто так, на Чистых прудах, когда лодка перевернется? И вот я сегодня занял третье место и сейчас скажу об этом папе. Я очень торопился домой, и, когда вошел в комнату, мама сразу спросила: — Ты что так сияешь? Я сказал: — А у нас сегодня было соревнование. Папа сказал: — Это какое же? — Заплыв на двадцать пять метров в стиле баттерфляй... Папа сказал: — Ну и как? — Третье место! — сказал я. Папа прямо весь расцвел.  — Ну да? — сказал он. — Вот здорово! — Он отложил в сторону газету. — Молодчина! Я так и знал, что он обрадуется. У меня еще лучше настроение стало.  </vt:lpstr>
      <vt:lpstr>  — А кто же первое занял? — спросил папа. Я ответил: — Первое место, папа, занял Вовка, он уже давно умеет плавать. Ему это не трудно было... — Ай да Вовка! — сказал папа. — Так, а кто же занял второе место? — А второе, — сказал я, — занял рыженький один мальчишка, не знаю, как зовут. На лягушонка похож, особенно в воде... — А ты, значит, вышел на третье? — Папа улыбнулся, и мне это было очень приятно. — Ну, что ж, — сказал он, — все-таки что ни говори, а третье место тоже призовое, бронзовая медаль! Ну а кто же на четвертом остался? Не помнишь? Кто занял четвертое? Я сказал: — Четвертое место никто не занял, папа! Он очень удивился: — Это как же? Я сказал: — Мы все третье место заняли: и я, и Мишка, и Толька, и Кимка, все-все. Вовка — первое, рыжий лягушонок — второе, а мы, остальные восемнадцать человек, мы заняли третье. Так инструктор сказал! Папа сказал: — Ах, вот оно что... Все понятно!.. И он снова уткнулся в газеты. А у меня почему-то совсем пропало хорошее настроение.  </vt:lpstr>
      <vt:lpstr>Презентация PowerPoint</vt:lpstr>
      <vt:lpstr>Презентация PowerPoint</vt:lpstr>
      <vt:lpstr>Презентация PowerPoint</vt:lpstr>
      <vt:lpstr>Презентация PowerPoint</vt:lpstr>
      <vt:lpstr>Бассейн, троллейбус, особенно, баттерфляй, расскажу.</vt:lpstr>
      <vt:lpstr>Кораблекрушение  [к а р а б лˈ и к р у ш э нʹи йˈэ]</vt:lpstr>
      <vt:lpstr> </vt:lpstr>
      <vt:lpstr> </vt:lpstr>
      <vt:lpstr>1. Какая погода была в то время, когда юный пловец возвращался домой?</vt:lpstr>
      <vt:lpstr>2. Кто в семье главного героя постоянно говорил о том, что уметь плавать нужно обязательно?</vt:lpstr>
      <vt:lpstr>3.На сколько метров был заплыв в стиле баттерфляй?</vt:lpstr>
      <vt:lpstr>4. Как отреагировал папа на занятое сыном третье место в соревнованиях?</vt:lpstr>
      <vt:lpstr>5. Как повлияла похвала папы на настроение сына?</vt:lpstr>
      <vt:lpstr>6. Кто победил в заплыве?</vt:lpstr>
      <vt:lpstr>7. Какого цвета были волосы у пловца, занявшего второе место?</vt:lpstr>
      <vt:lpstr>8. Почему в заплыве никто не занял четвёртое место?</vt:lpstr>
      <vt:lpstr>9. Сколько человек заняло третье в место в соревнованиях?</vt:lpstr>
      <vt:lpstr>10. Каким образом сын понял, что папа расстроился по поводу коллективного третьего места?</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Бахыт</dc:creator>
  <cp:lastModifiedBy>Данагул</cp:lastModifiedBy>
  <cp:revision>258</cp:revision>
  <dcterms:created xsi:type="dcterms:W3CDTF">2020-07-18T05:19:20Z</dcterms:created>
  <dcterms:modified xsi:type="dcterms:W3CDTF">2024-12-11T15:09:44Z</dcterms:modified>
</cp:coreProperties>
</file>