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6" r:id="rId6"/>
    <p:sldId id="265" r:id="rId7"/>
    <p:sldId id="267" r:id="rId8"/>
    <p:sldId id="264" r:id="rId9"/>
    <p:sldId id="268" r:id="rId10"/>
    <p:sldId id="269" r:id="rId11"/>
    <p:sldId id="273" r:id="rId12"/>
    <p:sldId id="276" r:id="rId13"/>
    <p:sldId id="262" r:id="rId14"/>
    <p:sldId id="261" r:id="rId15"/>
    <p:sldId id="263" r:id="rId16"/>
    <p:sldId id="277" r:id="rId17"/>
    <p:sldId id="270" r:id="rId18"/>
    <p:sldId id="271" r:id="rId19"/>
    <p:sldId id="278" r:id="rId20"/>
    <p:sldId id="272" r:id="rId21"/>
    <p:sldId id="27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 autoAdjust="0"/>
  </p:normalViewPr>
  <p:slideViewPr>
    <p:cSldViewPr snapToGrid="0">
      <p:cViewPr varScale="1">
        <p:scale>
          <a:sx n="87" d="100"/>
          <a:sy n="87" d="100"/>
        </p:scale>
        <p:origin x="52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68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574789469673373E-2"/>
          <c:y val="0.24275082843673979"/>
          <c:w val="0.78189650069752903"/>
          <c:h val="0.5060633957981939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спорт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0-98FE-4CB0-9DCA-8BBD3E534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98FE-4CB0-9DCA-8BBD3E534A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2-98FE-4CB0-9DCA-8BBD3E534A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98FE-4CB0-9DCA-8BBD3E534A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FE-4CB0-9DCA-8BBD3E534A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2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98FE-4CB0-9DCA-8BBD3E534ACF}"/>
                </c:ext>
              </c:extLst>
            </c:dLbl>
            <c:dLbl>
              <c:idx val="2"/>
              <c:layout>
                <c:manualLayout>
                  <c:x val="6.8965504757805274E-2"/>
                  <c:y val="8.159982444422990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3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8FE-4CB0-9DCA-8BBD3E534ACF}"/>
                </c:ext>
              </c:extLst>
            </c:dLbl>
            <c:dLbl>
              <c:idx val="3"/>
              <c:layout>
                <c:manualLayout>
                  <c:x val="6.781598917259675E-2"/>
                  <c:y val="-0.1443690025447019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spc="0" baseline="0">
                      <a:solidFill>
                        <a:schemeClr val="accent4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681611787200324"/>
                      <c:h val="0.194542350687807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8FE-4CB0-9DCA-8BBD3E534A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spc="0" baseline="0">
                    <a:solidFill>
                      <a:schemeClr val="accen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спорт</c:v>
                </c:pt>
                <c:pt idx="1">
                  <c:v>кулинария</c:v>
                </c:pt>
                <c:pt idx="2">
                  <c:v>дизайн</c:v>
                </c:pt>
                <c:pt idx="3">
                  <c:v>творчество, искусство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34</c:v>
                </c:pt>
                <c:pt idx="1">
                  <c:v>18</c:v>
                </c:pt>
                <c:pt idx="2">
                  <c:v>21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FE-4CB0-9DCA-8BBD3E534A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кулинария 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98FE-4CB0-9DCA-8BBD3E534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6-98FE-4CB0-9DCA-8BBD3E534A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98FE-4CB0-9DCA-8BBD3E534A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8-98FE-4CB0-9DCA-8BBD3E534A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98FE-4CB0-9DCA-8BBD3E534A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98FE-4CB0-9DCA-8BBD3E534A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98FE-4CB0-9DCA-8BBD3E534AC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98FE-4CB0-9DCA-8BBD3E534A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спорт</c:v>
                </c:pt>
                <c:pt idx="1">
                  <c:v>кулинария</c:v>
                </c:pt>
                <c:pt idx="2">
                  <c:v>дизайн</c:v>
                </c:pt>
                <c:pt idx="3">
                  <c:v>творчество, искусство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9-98FE-4CB0-9DCA-8BBD3E534A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дизайн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A-98FE-4CB0-9DCA-8BBD3E534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98FE-4CB0-9DCA-8BBD3E534A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98FE-4CB0-9DCA-8BBD3E534A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98FE-4CB0-9DCA-8BBD3E534A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A-98FE-4CB0-9DCA-8BBD3E534A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98FE-4CB0-9DCA-8BBD3E534A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C-98FE-4CB0-9DCA-8BBD3E534AC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98FE-4CB0-9DCA-8BBD3E534A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спорт</c:v>
                </c:pt>
                <c:pt idx="1">
                  <c:v>кулинария</c:v>
                </c:pt>
                <c:pt idx="2">
                  <c:v>дизайн</c:v>
                </c:pt>
                <c:pt idx="3">
                  <c:v>творчество, искусство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E-98FE-4CB0-9DCA-8BBD3E534AC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творчество, искусство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98FE-4CB0-9DCA-8BBD3E534AC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98FE-4CB0-9DCA-8BBD3E534AC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98FE-4CB0-9DCA-8BBD3E534A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98FE-4CB0-9DCA-8BBD3E534AC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98FE-4CB0-9DCA-8BBD3E534AC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0-98FE-4CB0-9DCA-8BBD3E534AC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98FE-4CB0-9DCA-8BBD3E534ACF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2-98FE-4CB0-9DCA-8BBD3E534ACF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спорт</c:v>
                </c:pt>
                <c:pt idx="1">
                  <c:v>кулинария</c:v>
                </c:pt>
                <c:pt idx="2">
                  <c:v>дизайн</c:v>
                </c:pt>
                <c:pt idx="3">
                  <c:v>творчество, искусство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13-98FE-4CB0-9DCA-8BBD3E534AC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1T00:21:42.848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2258 8167 0,'17'-18'235,"1"1"-220,0-1 1,-1 0-16,1 1 15,-18-1 1,18-17 0,17 17-1,-35 0 1,18-17 0,-1 18-1,18-54 1,-17 53-16,17-35 15,-17 18 1,17 17-16,1-34 16,-19 34-1,1 0 1,17-17 0,0 17 15,1 1-16,34 17 1,-17 0 0,-18-36-1,18 36 1,-35 0 0,0 0-16,35 0 15,-53-17 1,35 17-16,-18 0 15,36 0 1,18 0 0,-36 0-1,18 0 1,-18 0 15,36 0-15,-36 0-1,-17 0 1,35 0 0,0 0-1,-36 0 1,1 0 0,0 0-1,17 0 1,-17 0-1,-1 0 17,-17 35-17,18-35 1,-1 0 0,-17 18 15,18-18-16,0 17 1,-18 1 0,35 0-1,-17-1 1,-1-17 0,-17 18-16,36-18 15,-36 35-15,17-35 16,1 18-1,-18-1 1,0 1 0,17 0-1,-17-1 1,0 1 31,36-18-32,-19 53 1,-17-35 0,18-1-1,-18 1-15,0 0 32,18-18-17,-18 17 1,0 1-1,17-1 17,-17 19-17,0-19 126,18-17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1T00:21:45.22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6138 8149 0,'0'-17'281,"71"-19"-281,-53 1 16,-18 17-16,35-35 31,0 36-16,18-18 1,-18-18 0,-35 35-1,53 0 1,-35 18-16,52-35 16,-52 35-16,0 0 15,-1 0 1,19-18-1,17 1 1,-36 17 0,18-36-1,1 36 1,-1 0 0,0-17 15,1 17-16,-1 0 1,0 0 0,18 0-1,0 0 1,-35 0 0,52 0-1,18 0 1,-52 35-1,-19-35 1,36 18 0,-35 17-1,17-35 1,-17 18 0,-1-1 15,-17 19-16,36 17 1,-19-53 0,-17 17-1,0 1 1,18 17 0,-18-17-1,0-1 16,0 1-15,0 0 15,0-1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1T00:22:18.574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9790 7990 0,'0'-17'234,"0"-1"-218,0 1-1,0-1 1,0 0 15,0 1-15,17-1 0,1-17-1,-18 17 1,35 0-1,0-17 1,1 0 0,-1-18-1,0 35 1,-17 1 0,17-19 15,18 19-16,-35-1 1,-1 0 0,36 1-1,0-1 1,-35 1 0,-1-1-1,19 18 1,-1-18-1,0 1 1,-17-1 0,17 18-1,36-71 1,-18 71 0,-36-17 15,36-1-16,0 0 1,-18 1 0,1-1-1,-1 1 1,0 17 0,18-18-1,0 18 1,0-35-1,-18 35 1,36 0 0,-36 0-1,-17 0 1,35 0 0,17 0 15,-52 0-16,52 0 1,-17 0 0,-17 0-1,-19 0-15,1 17 16,35 1-16,-36-18 16,1 18-1,17-1 1,1 1-1,-1-1 1,18 19 0,-18-36-1,53 53 1,-70-36 0,17 1 15,-17 0-16,17-1 1,-35 1-16,0 0 16,35-1-16,-17-17 15,17 18 1,-17-1 0,17 19-1,-17-19 1,17 1-1,-17 0 1,-1-18 0,1 17-1,-18 19 1,18-19 15,-18 1-15,17-18-1,-17 17 1,18-17 0,-18 18-1,0 0 17,18-1-17,-18 1 1,0 17 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1T00:22:21.643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13441 8114 0,'17'-18'312,"1"-17"-312,17 17 16,1-17 0,-1 35-1,0-18 1,18 18-16,-35-17 16,-1-1-16,19 1 15,-1 17 1,36-53-1,-19 35 1,-34 18 0,17-18-1,1 18 1,-1-53 0,18 36 15,-18-1-16,0-17 1,36-18 0,-18 53-1,-18-18 1,18 1 0,0-1-1,70-35 1,-52 35-1,0 1 1,-19-1 0,-16 1-1,17-1 1,0 18 0,-36 0 15,36-18-16,0 1-15,18-1 16,-36 18-16,18 0 16,17-18-1,-17 18 1,0 0-16,18-35 16,-54 35-16,19 0 15,-19 0 1,54 0-1,-18 0 1,-18 0 0,18 0-1,-35 0 1,35 0 0,-36 0-16,54-18 31,-36 18-31,-17 0 15,17 0 1,35 0 0,-52 0-16,17 0 15,1 0-15,-19 0 16,54 0 0,-1 0-1,-17 0 1,-17 0-1,-1 18 1,-17-18 0,-1 0-1,1 18 1,-1-1 0,19-17 15,-19 18-16,-17 0 1,18-18 0,17 17-1,-17-17 1,0 18 0,17-18-1,-18 18 1,1-18-1,0 17 1,-1-17-16,19 35 16,-19-17 15,19 0-15,-19-18-1,1 17-15,0 1 31,-1-18-15,-17 18 0,35-1-1,-17 1 1,17 17 0,-17-17-1,17-1 1,-17 1-1,0 0 1,-1-18 0,1 17-1,-18 1 1,0 0 46,35 17-15,-35-17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1-02-01T00:22:38.077"/>
    </inkml:context>
    <inkml:brush xml:id="br0">
      <inkml:brushProperty name="width" value="0.08819" units="cm"/>
      <inkml:brushProperty name="height" value="0.35278" units="cm"/>
      <inkml:brushProperty name="color" value="#C00000"/>
      <inkml:brushProperty name="tip" value="rectangle"/>
      <inkml:brushProperty name="rasterOp" value="maskPen"/>
    </inkml:brush>
  </inkml:definitions>
  <inkml:trace contextRef="#ctx0" brushRef="#br0">18415 8132 0,'0'-18'297,"18"18"-281,-1-18-16,19-35 16,-1-17-1,35 35 1,-52-1-1,53-34 1,-19 17 15,1 17-15,0 1 0,18-35-1,-36 52 1,0-17-1,36 17 1,-53 0 0,-1 18-16,19-17 15,-19-18-15,18 35 16,1-18 0,-1 18-1,53-18 1,-17 18-1,-36-17 1,0-1 15,54 0-15,-72 18 0,36-17-1,18 17 1,-36-18-1,0 18-15,18-18 16,0-17-16,-35 35 16,70-18-1,-18 18 1,-34-17-16,34 17 16,-52 0-1,0 0-15,52-18 16,-52 1-1,35 17 1,17-18 15,-35 18-15,18 0 0,53-18-1,-70 18 1,34-35-1,1 35 1,-18 0 0,-1 0-16,-16-18 15,-19 18-15,1 0 16,0 0 0,17 0-1,18 0 1,-18 0-1,0 0 1,1 0 0,34 0 15,-35 0-15,1 0-1,-1 0 1,0 0-1,1 0-15,-19 0 16,1 0-16,0 0 16,52 0-1,-35 0 1,1 36 0,34-36-1,-35 17 1,1-17-1,-1 0 1,18 0 15,-35 18-15,-18 0 0,17-18-1,19 17 1,-19-17-1,1 18 1,17-1 0,-17 1-1,-1 0 1,1-18 0,0 35-1,17-17 1,0-18-1,0 17 1,-17 1 15,0-18-15,-1 18-16,1-18 16,0 0-16,17 17 15,-17 19 1,-1-19-1,1 1 1,-1-18 0,-17 17-1,18 1 1,0 0 0,-1-18-1,19 17 1,-1-17-1,-35 18 1,18 17 15,-1-17-15,1 0 0,-18-1-1,17-17 1,1 0-1,-18 18 1,18-18 15,-18 17-31,0 1 32,17-18-32,-17 18 31,0 17 0,18-35-15,-18 18 31,18-18 156,-18 17-172,17-17-15,-17 18-1,0 17 16,0-17-15,18-18 0,-18 18-1,18-1 1,-18 1 0,0-1 15,35 1-16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4A676-EDF2-414D-80B2-83F9034A0CB3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95AB01-D228-4404-9BCE-BA43E07802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9263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821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229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81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26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0199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214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209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3805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3162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3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904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58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3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09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26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793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6525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7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5AB01-D228-4404-9BCE-BA43E078021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23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856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355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318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873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49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709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16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863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774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54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6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92D77-0EDC-4306-85C6-CF205D3921EA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C4EDA-6A5B-46FE-9475-90B1C1E60B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982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rp.mail.ru/ru/press/infograph/10773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rp.mail.ru/ru/press/infograph/10773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customXml" Target="../ink/ink5.xml"/><Relationship Id="rId3" Type="http://schemas.openxmlformats.org/officeDocument/2006/relationships/image" Target="../media/image1.png"/><Relationship Id="rId7" Type="http://schemas.openxmlformats.org/officeDocument/2006/relationships/customXml" Target="../ink/ink2.xml"/><Relationship Id="rId12" Type="http://schemas.openxmlformats.org/officeDocument/2006/relationships/image" Target="../media/image1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11" Type="http://schemas.openxmlformats.org/officeDocument/2006/relationships/customXml" Target="../ink/ink4.xml"/><Relationship Id="rId10" Type="http://schemas.openxmlformats.org/officeDocument/2006/relationships/image" Target="../media/image14.emf"/><Relationship Id="rId4" Type="http://schemas.openxmlformats.org/officeDocument/2006/relationships/customXml" Target="../ink/ink1.xml"/><Relationship Id="rId9" Type="http://schemas.openxmlformats.org/officeDocument/2006/relationships/customXml" Target="../ink/ink3.xml"/><Relationship Id="rId1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108365" y="3933985"/>
            <a:ext cx="9772072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ru-RU" altLang="ru-RU" sz="1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4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ru-RU" altLang="ru-RU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Увлечения и цели молодежи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90F7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  и литература 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90F7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7  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90F7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  <a:endParaRPr kumimoji="0" lang="ru-RU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1736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0200" y="878262"/>
            <a:ext cx="84582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статью. Укажите, числительные какого разряда используются в тексте?  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 на склонение имен числительных. 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199" y="1889450"/>
            <a:ext cx="969818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Секрет хобби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Сервис объявлений Юла совместно с агентством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ResearchMe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провели исследование и выяснили, что при покупке товаров на сервисах объявлений 36% россиян больше доверяют единомышленникам — тем продавцам или покупателям, которые разделяют их увлечение. С такими же фанатами своего дела можно не только легче найти общий язык и договориться о сделке, но и продолжить общение после.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91% респондентов с постоянным хобби хотя бы раз в год нужно что-то приобретать для своего увлечения, при этом каждый шестой делает это через сервисы объявлений.</a:t>
            </a:r>
          </a:p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Самым популярным хобби у россиян оказались компьютерные игры, ими увлекается больше 40% опрошенных всех возрастов. Согласно исследованию, интерес к компьютерным играм объединяет мужчин и женщин из поколения зуммеров (от 16 до 24 лет),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миллениалов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(от 25 до 40 лет) и тех, кто старше 45 лет. В остальном, увлечения россиян разнятся в зависимости от поколения.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6290655"/>
            <a:ext cx="448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https://corp.mail.ru/ru/press/infograph/10773/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604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4000" y="1303602"/>
            <a:ext cx="8458200" cy="2042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Использованы количественные составные имена числительные.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Имена числительные склоняются также, как и имена существительные.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11200" y="3267806"/>
            <a:ext cx="9698183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36 (</a:t>
            </a:r>
            <a:r>
              <a:rPr lang="kk-KZ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тридцать шесть</a:t>
            </a:r>
            <a:r>
              <a:rPr lang="kk-KZ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%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россиян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 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девяноста одному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)% респондентов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поколения зуммеров (от 16 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шестнадцати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до 24 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двадцати четырёх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лет), </a:t>
            </a:r>
          </a:p>
          <a:p>
            <a:pPr>
              <a:spcAft>
                <a:spcPts val="0"/>
              </a:spcAft>
            </a:pP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миллениалов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от 25 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двадцати пяти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 до 40 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лет  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тех, кто старше 45 (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сорока пят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и) лет. 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96000" y="6290655"/>
            <a:ext cx="44849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4"/>
              </a:rPr>
              <a:t>https://corp.mail.ru/ru/press/infograph/10773/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499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Склонение количественных числительны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0174"/>
            <a:ext cx="11999377" cy="545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59312" y="361987"/>
            <a:ext cx="85880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склоняется количественное  числительное </a:t>
            </a:r>
            <a:endParaRPr lang="ru-RU" sz="28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41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82" y="-56606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4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4800" y="934844"/>
            <a:ext cx="8834583" cy="1410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 проведенного опроса отражены в </a:t>
            </a:r>
            <a:r>
              <a:rPr lang="ru-RU" sz="2000" b="1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инфографике</a:t>
            </a: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Запиши данные, правильно склоняя  имена числительные по падежам.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Прочитайте данное предложение, верно склоняя имена числительные.  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652" y="2156151"/>
            <a:ext cx="102235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400" i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Исследование проведено методом онлайн-опроса среди пользователей </a:t>
            </a:r>
            <a:r>
              <a:rPr lang="ru-RU" sz="3200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рунета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 октябре 2020 года, </a:t>
            </a:r>
            <a:endParaRPr lang="ru-RU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среди которых 47% — мужчины, 53% — женщины. Возраст респондентов от 16 до 45+.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FD76F2-6FB5-4803-953A-1D797A942E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0813" y="-85948"/>
            <a:ext cx="2093339" cy="20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059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Хобби разных поколений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corp.imgsmail.ru/media/2020/11/23/2_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" t="18215" r="2856" b="11317"/>
          <a:stretch/>
        </p:blipFill>
        <p:spPr bwMode="auto">
          <a:xfrm>
            <a:off x="433137" y="1505639"/>
            <a:ext cx="10539663" cy="5145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878" y="-104227"/>
            <a:ext cx="2115879" cy="2115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546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66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38200" y="401208"/>
            <a:ext cx="100278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Допишите данные, правильно обозначая падеж числительных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5860" y="1538238"/>
            <a:ext cx="89742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 …% опрошенных поколения Z отметили, что им нравятся занятия музыкой.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…% опрошенных нравится музыка, а …% респондентов нравится что-то более творческое — фотография или живопись.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Миллениалы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чаще увлекаются кулинарией (…% опрошенных), </a:t>
            </a:r>
          </a:p>
          <a:p>
            <a:pPr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  интересуются около …% опрошенных.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62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Проверяем 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5860" y="1271538"/>
            <a:ext cx="897428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менее  48%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сорока восьми процентов-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Р.п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опрошенных поколения Z отметили, что им нравятся занятия музыкой.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28%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двадцати восьми процентам-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Д.п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опрошенных нравится музыка, а 25%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двадцати пяти процентам- 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Д.п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респондентов нравится что-то более творческое — фотография или живопись. 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Миллениалы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чаще увлекаются кулинарией (33% опрошенных-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тридцать три процента-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И.п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спортом  интересуются около 25% (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двадцати пяти процентов- </a:t>
            </a:r>
            <a:r>
              <a:rPr lang="ru-RU" sz="2400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Р.п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опрошенных.</a:t>
            </a:r>
          </a:p>
          <a:p>
            <a:pPr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 старше 45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(сорока пяти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лет выбирают иной досуг — рукоделие, а каждый 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четвертый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400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порядковое числительное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)— садоводство.</a:t>
            </a:r>
          </a:p>
        </p:txBody>
      </p:sp>
    </p:spTree>
    <p:extLst>
      <p:ext uri="{BB962C8B-B14F-4D97-AF65-F5344CB8AC3E}">
        <p14:creationId xmlns:p14="http://schemas.microsoft.com/office/powerpoint/2010/main" val="29069182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Изучите таблицу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клонение числительных по падежам таблица исключения. Склонение числительных  по падежа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900" y="1357312"/>
            <a:ext cx="7947891" cy="520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41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49756" y="973342"/>
            <a:ext cx="6975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Сопоставьте данные с предыдущим содержанием инфографики. </a:t>
            </a:r>
          </a:p>
          <a:p>
            <a:pPr algn="ctr"/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предложение, правильно склоняя имя числительное.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550334"/>
              </p:ext>
            </p:extLst>
          </p:nvPr>
        </p:nvGraphicFramePr>
        <p:xfrm>
          <a:off x="584920" y="1756525"/>
          <a:ext cx="4737101" cy="5204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25619" y="4721617"/>
            <a:ext cx="438376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 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 заданы 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274 студентам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политехнического вуза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535643" y="2412573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6857" y="3281666"/>
            <a:ext cx="17491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Составное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сложное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числительное.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дат. падеж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5 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859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49323" y="4719934"/>
            <a:ext cx="9604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анкеты  были заданы 274 студентам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политехнического вуза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60571" y="1293244"/>
            <a:ext cx="12378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>
                <a:ln w="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274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890" y="2683424"/>
            <a:ext cx="96044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сем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четыр</a:t>
            </a: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ём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студентам.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 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/>
              <p14:cNvContentPartPr/>
              <p14:nvPr/>
            </p14:nvContentPartPr>
            <p14:xfrm>
              <a:off x="812880" y="2711520"/>
              <a:ext cx="648000" cy="228960"/>
            </p14:xfrm>
          </p:contentPart>
        </mc:Choice>
        <mc:Fallback xmlns="">
          <p:pic>
            <p:nvPicPr>
              <p:cNvPr id="2" name="Рукописный ввод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040" y="2647800"/>
                <a:ext cx="6796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/>
              <p14:cNvContentPartPr/>
              <p14:nvPr/>
            </p14:nvContentPartPr>
            <p14:xfrm>
              <a:off x="2209680" y="2781360"/>
              <a:ext cx="483120" cy="152640"/>
            </p14:xfrm>
          </p:contentPart>
        </mc:Choice>
        <mc:Fallback xmlns="">
          <p:pic>
            <p:nvPicPr>
              <p:cNvPr id="5" name="Рукописный ввод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93840" y="2717640"/>
                <a:ext cx="51480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Рукописный ввод 9"/>
              <p14:cNvContentPartPr/>
              <p14:nvPr/>
            </p14:nvContentPartPr>
            <p14:xfrm>
              <a:off x="3524400" y="2590920"/>
              <a:ext cx="895680" cy="285840"/>
            </p14:xfrm>
          </p:contentPart>
        </mc:Choice>
        <mc:Fallback xmlns="">
          <p:pic>
            <p:nvPicPr>
              <p:cNvPr id="10" name="Рукописный ввод 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08200" y="2527200"/>
                <a:ext cx="92772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Рукописный ввод 10"/>
              <p14:cNvContentPartPr/>
              <p14:nvPr/>
            </p14:nvContentPartPr>
            <p14:xfrm>
              <a:off x="4838760" y="2647800"/>
              <a:ext cx="1314720" cy="273600"/>
            </p14:xfrm>
          </p:contentPart>
        </mc:Choice>
        <mc:Fallback xmlns="">
          <p:pic>
            <p:nvPicPr>
              <p:cNvPr id="11" name="Рукописный ввод 10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22920" y="2584440"/>
                <a:ext cx="1346400" cy="40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Рукописный ввод 12"/>
              <p14:cNvContentPartPr/>
              <p14:nvPr/>
            </p14:nvContentPartPr>
            <p14:xfrm>
              <a:off x="6629400" y="2577960"/>
              <a:ext cx="1549800" cy="349920"/>
            </p14:xfrm>
          </p:contentPart>
        </mc:Choice>
        <mc:Fallback xmlns="">
          <p:pic>
            <p:nvPicPr>
              <p:cNvPr id="13" name="Рукописный ввод 1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13560" y="2514600"/>
                <a:ext cx="1581480" cy="47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3136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на уроке: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22035" y="1357746"/>
            <a:ext cx="907010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800" b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На занятии вы: </a:t>
            </a:r>
          </a:p>
          <a:p>
            <a:endParaRPr lang="ru-RU" sz="2800" b="1" dirty="0">
              <a:effectLst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узнаете, как связаны хобби и взаимоотношения людей;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повторите, как научиться прогнозировать содержание по заголовку текста; 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попрактикуетесь в извлечении информации из сплошных и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несплошных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текстов;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научитесь правильно  использовать количественные   числительные в соответствующих формах.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34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700" y="3874854"/>
            <a:ext cx="10502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вам предлагается назвать три момента, которые у вас получились хорошо в процессе урока, 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предложите одно действие, которое улучшит вашу работу на следующем уроке.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04036" y="1583484"/>
            <a:ext cx="8008164" cy="186204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perspectiveContrastingRightFacing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11500" b="1" dirty="0">
                <a:ln w="38100"/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"Три М"</a:t>
            </a:r>
          </a:p>
        </p:txBody>
      </p:sp>
    </p:spTree>
    <p:extLst>
      <p:ext uri="{BB962C8B-B14F-4D97-AF65-F5344CB8AC3E}">
        <p14:creationId xmlns:p14="http://schemas.microsoft.com/office/powerpoint/2010/main" val="145643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92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Домашняя работа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242" y="2598003"/>
            <a:ext cx="74108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Повторите теоретический материал- склонение количественных числительных: сложных и составных. </a:t>
            </a:r>
          </a:p>
        </p:txBody>
      </p:sp>
    </p:spTree>
    <p:extLst>
      <p:ext uri="{BB962C8B-B14F-4D97-AF65-F5344CB8AC3E}">
        <p14:creationId xmlns:p14="http://schemas.microsoft.com/office/powerpoint/2010/main" val="2208304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43928" y="1540141"/>
            <a:ext cx="571586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Увлечение</a:t>
            </a:r>
            <a:endParaRPr lang="ru-RU" sz="2400" b="1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Социальный</a:t>
            </a:r>
            <a:endParaRPr lang="ru-RU" sz="2400" b="1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Исследование</a:t>
            </a:r>
            <a:endParaRPr lang="ru-RU" sz="2400" b="1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Респонденты</a:t>
            </a:r>
            <a:endParaRPr lang="ru-RU" sz="2400" b="1" dirty="0">
              <a:effectLst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Миллениалы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слова урока: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5551" y="4930821"/>
            <a:ext cx="6963640" cy="96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Количественные числительные</a:t>
            </a:r>
          </a:p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33CC"/>
                </a:solidFill>
                <a:latin typeface="Times New Roman" panose="02020603050405020304" pitchFamily="18" charset="0"/>
              </a:rPr>
              <a:t>Склонение количественных числительных</a:t>
            </a:r>
            <a:endParaRPr lang="ru-RU" sz="2000" b="1" dirty="0">
              <a:solidFill>
                <a:srgbClr val="0033CC"/>
              </a:solidFill>
            </a:endParaRPr>
          </a:p>
        </p:txBody>
      </p:sp>
      <p:pic>
        <p:nvPicPr>
          <p:cNvPr id="7" name="Picture 2" descr="C:\Users\User\Downloads\pngwing.com (9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51" y="1690254"/>
            <a:ext cx="2839460" cy="2839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942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57241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87022" y="355983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Словарная работа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8229" y="4502259"/>
            <a:ext cx="1008115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МИЛЛЕНИАЛЫ</a:t>
            </a:r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—поколение Y, рождение которых пришлось на конец 90-х гг.</a:t>
            </a:r>
          </a:p>
          <a:p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Это люди, встретившие новое тысячелетие в младенческом, детском или подростковом возрасте и имеющие специфичный для этой эпохи взгляд на жизнь.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3400" y="1052444"/>
            <a:ext cx="934523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СОЦИАЛЬНЫЙ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ая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, -</a:t>
            </a:r>
            <a:r>
              <a:rPr lang="ru-RU" sz="22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ое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 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Общественный, относящийся к жизни людей и их отношениям в обществе. </a:t>
            </a:r>
            <a:endParaRPr lang="ru-RU" sz="2200" dirty="0"/>
          </a:p>
          <a:p>
            <a:r>
              <a:rPr lang="ru-RU" sz="22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Социальная среда. Социальное положение.  Социальная сфера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.                           </a:t>
            </a:r>
            <a:endParaRPr lang="ru-RU" sz="2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794" y="2942789"/>
            <a:ext cx="101098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РЕСПОНДЕНТ</a:t>
            </a:r>
            <a:r>
              <a:rPr lang="ru-RU" sz="2200" i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Лицо, принимающее участие в социологическом или другом опросе, анкетировании.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962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312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14800" y="5995913"/>
            <a:ext cx="6096000" cy="6878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 be.com/</a:t>
            </a:r>
            <a:r>
              <a:rPr lang="en-US" dirty="0" err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watch?v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=J ViF4OgxKb0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социальный ролик «Увлечения и цели молодежи»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64019" y="1370305"/>
            <a:ext cx="93379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о чем может нам рассказать социальный ролик под названием «Увлечения и цели молодежи». Запишите свои предположения.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прогноза воспользуйтесь следующими вопросами: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Что такое увлечение?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слова-синонимы можно подобрать к слову «увлечения»?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 каких увлечениях (хобби) может идти речь в видеоролике?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Обратите  внимание  на союз И между словами.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вы думаете, речь пойдёт о перечислении  целей и увлечений молодёжи или об их взаимосвязи?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Почему ролик называется социальный?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кого он предназначен?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842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2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993943"/>
            <a:ext cx="912495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Данный ролик -  социальный опрос. Мини-исследование. 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Заполните таблицу данными из видео.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44947"/>
              </p:ext>
            </p:extLst>
          </p:nvPr>
        </p:nvGraphicFramePr>
        <p:xfrm>
          <a:off x="647700" y="2004578"/>
          <a:ext cx="9283699" cy="474110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4641182">
                  <a:extLst>
                    <a:ext uri="{9D8B030D-6E8A-4147-A177-3AD203B41FA5}">
                      <a16:colId xmlns:a16="http://schemas.microsoft.com/office/drawing/2014/main" val="3664081207"/>
                    </a:ext>
                  </a:extLst>
                </a:gridCol>
                <a:gridCol w="4642517">
                  <a:extLst>
                    <a:ext uri="{9D8B030D-6E8A-4147-A177-3AD203B41FA5}">
                      <a16:colId xmlns:a16="http://schemas.microsoft.com/office/drawing/2014/main" val="2060766900"/>
                    </a:ext>
                  </a:extLst>
                </a:gridCol>
              </a:tblGrid>
              <a:tr h="6773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20665404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опроса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69334473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участников опроса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3538198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№ 1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0734350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№ 2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7217444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Итоговой вопрос 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8901905"/>
                  </a:ext>
                </a:extLst>
              </a:tr>
              <a:tr h="677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по итогам опроса</a:t>
                      </a:r>
                      <a:endParaRPr lang="ru-RU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393907"/>
                  </a:ext>
                </a:extLst>
              </a:tr>
            </a:tbl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159" y="-52467"/>
            <a:ext cx="20447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640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18339"/>
              </p:ext>
            </p:extLst>
          </p:nvPr>
        </p:nvGraphicFramePr>
        <p:xfrm>
          <a:off x="619702" y="1244601"/>
          <a:ext cx="9423400" cy="55209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780161">
                  <a:extLst>
                    <a:ext uri="{9D8B030D-6E8A-4147-A177-3AD203B41FA5}">
                      <a16:colId xmlns:a16="http://schemas.microsoft.com/office/drawing/2014/main" val="1766635872"/>
                    </a:ext>
                  </a:extLst>
                </a:gridCol>
                <a:gridCol w="5643239">
                  <a:extLst>
                    <a:ext uri="{9D8B030D-6E8A-4147-A177-3AD203B41FA5}">
                      <a16:colId xmlns:a16="http://schemas.microsoft.com/office/drawing/2014/main" val="3624513552"/>
                    </a:ext>
                  </a:extLst>
                </a:gridCol>
              </a:tblGrid>
              <a:tr h="3440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7917771"/>
                  </a:ext>
                </a:extLst>
              </a:tr>
              <a:tr h="9420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опроса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Выяснить, как   влияет проведение свободного времени на выбор цели в жизни.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044016"/>
                  </a:ext>
                </a:extLst>
              </a:tr>
              <a:tr h="34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Возраст участников опроса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15-19 лет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743797"/>
                  </a:ext>
                </a:extLst>
              </a:tr>
              <a:tr h="3440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№ 1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Сколько вам лет?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413574"/>
                  </a:ext>
                </a:extLst>
              </a:tr>
              <a:tr h="62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 № 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Чем вы занимаетесь  в свободное время?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47484504"/>
                  </a:ext>
                </a:extLst>
              </a:tr>
              <a:tr h="621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Итоговой вопрос 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 бы вы хотели стать в будущем?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5437549"/>
                  </a:ext>
                </a:extLst>
              </a:tr>
              <a:tr h="15826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Вывод по итогам опроса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Молодежь без увлечений не имеет цели в жизни.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(Увлечение способствует самоопределению)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7844988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359313" y="361987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Проверим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498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33500" y="361987"/>
            <a:ext cx="90758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составления анкеты для исследования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ownloads\pngwing.com (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03" y="1984316"/>
            <a:ext cx="3377397" cy="296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92674" y="1554971"/>
            <a:ext cx="511492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Определитесь с задачами предстоящего исследования.</a:t>
            </a: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2. Определите аудиторию .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endParaRPr lang="ru-R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3. Составьте  грамотные, короткие и понятные вопросы для опроса. </a:t>
            </a:r>
          </a:p>
          <a:p>
            <a:pPr fontAlgn="base"/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4. После опроса- подготовьте выводы. </a:t>
            </a:r>
            <a:endParaRPr lang="ru-RU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85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ипография\Desktop\Безымянный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1003" y="181801"/>
            <a:ext cx="6147378" cy="1392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Поразмышляем… </a:t>
            </a:r>
            <a:endParaRPr lang="ru-RU" sz="36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0580" y="1525691"/>
            <a:ext cx="8160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ли взаимосвязь между увлечениями человека и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взаимоотношениями с другими людьми?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80" y="2918613"/>
            <a:ext cx="1823648" cy="2279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745082" y="5249999"/>
            <a:ext cx="670183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Обсуждение хобби с друзьями,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пусть они даже не разделяют  вашего увлечения, </a:t>
            </a:r>
          </a:p>
          <a:p>
            <a:pPr algn="ctr"/>
            <a:r>
              <a:rPr lang="ru-RU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способствует практике эффективного общения</a:t>
            </a:r>
            <a:endParaRPr lang="ru-RU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09503" y="3717329"/>
            <a:ext cx="13821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33CC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Фанклуб</a:t>
            </a:r>
            <a:endParaRPr lang="ru-RU" sz="3200" b="1" dirty="0">
              <a:solidFill>
                <a:srgbClr val="0033CC"/>
              </a:solidFill>
              <a:latin typeface="Bahnschrift Condensed" panose="020B0502040204020203" pitchFamily="34" charset="0"/>
              <a:ea typeface="NSimSun" panose="02010609030101010101" pitchFamily="49" charset="-12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44216" y="2689939"/>
            <a:ext cx="25747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Социальные сети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508642" y="3231305"/>
            <a:ext cx="10727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Форум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3438" y="4416245"/>
            <a:ext cx="45304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33CC"/>
                </a:solidFill>
                <a:latin typeface="Bahnschrift Condensed" panose="020B0502040204020203" pitchFamily="34" charset="0"/>
                <a:ea typeface="NSimSun" panose="02010609030101010101" pitchFamily="49" charset="-122"/>
              </a:rPr>
              <a:t>Сообщество увлеченных людей</a:t>
            </a:r>
          </a:p>
        </p:txBody>
      </p:sp>
    </p:spTree>
    <p:extLst>
      <p:ext uri="{BB962C8B-B14F-4D97-AF65-F5344CB8AC3E}">
        <p14:creationId xmlns:p14="http://schemas.microsoft.com/office/powerpoint/2010/main" val="135591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653</Words>
  <Application>Microsoft Office PowerPoint</Application>
  <PresentationFormat>Широкоэкранный</PresentationFormat>
  <Paragraphs>197</Paragraphs>
  <Slides>21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NSimSun</vt:lpstr>
      <vt:lpstr>Arial</vt:lpstr>
      <vt:lpstr>Bahnschrift Condensed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 Кушунова</dc:creator>
  <cp:lastModifiedBy>Данагул</cp:lastModifiedBy>
  <cp:revision>26</cp:revision>
  <dcterms:created xsi:type="dcterms:W3CDTF">2021-01-31T20:45:33Z</dcterms:created>
  <dcterms:modified xsi:type="dcterms:W3CDTF">2024-12-11T14:58:15Z</dcterms:modified>
</cp:coreProperties>
</file>