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88" r:id="rId3"/>
    <p:sldId id="267" r:id="rId4"/>
    <p:sldId id="268" r:id="rId5"/>
    <p:sldId id="300" r:id="rId6"/>
    <p:sldId id="301" r:id="rId7"/>
    <p:sldId id="302" r:id="rId8"/>
    <p:sldId id="313" r:id="rId9"/>
    <p:sldId id="259" r:id="rId10"/>
    <p:sldId id="304" r:id="rId11"/>
    <p:sldId id="303" r:id="rId12"/>
    <p:sldId id="306" r:id="rId13"/>
    <p:sldId id="305" r:id="rId14"/>
    <p:sldId id="308" r:id="rId15"/>
    <p:sldId id="312" r:id="rId16"/>
    <p:sldId id="311" r:id="rId17"/>
    <p:sldId id="310" r:id="rId18"/>
    <p:sldId id="314" r:id="rId19"/>
    <p:sldId id="28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urtas" initials="n" lastIdx="1" clrIdx="0">
    <p:extLst>
      <p:ext uri="{19B8F6BF-5375-455C-9EA6-DF929625EA0E}">
        <p15:presenceInfo xmlns:p15="http://schemas.microsoft.com/office/powerpoint/2012/main" userId="nurt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FFFF"/>
    <a:srgbClr val="CCECFF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59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47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350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65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98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13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61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4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67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45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6524Rv0szrY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rWUPdWegex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21087" y="3391080"/>
            <a:ext cx="66941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altLang="ru-RU" sz="20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Раздел 6</a:t>
            </a:r>
          </a:p>
          <a:p>
            <a:pPr algn="ctr">
              <a:buClr>
                <a:srgbClr val="000000"/>
              </a:buClr>
            </a:pPr>
            <a:r>
              <a:rPr lang="ru-RU" altLang="ru-RU" sz="20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Урок 51</a:t>
            </a:r>
          </a:p>
          <a:p>
            <a:pPr algn="ctr">
              <a:buClr>
                <a:srgbClr val="000000"/>
              </a:buClr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Хобби и свободное время</a:t>
            </a:r>
          </a:p>
          <a:p>
            <a:pPr algn="ctr">
              <a:buClr>
                <a:srgbClr val="000000"/>
              </a:buClr>
            </a:pP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>
              <a:buClr>
                <a:srgbClr val="000000"/>
              </a:buClr>
            </a:pPr>
            <a:r>
              <a:rPr lang="ru-RU" altLang="ru-RU" sz="20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Русский язык и литература. 7 </a:t>
            </a:r>
            <a:r>
              <a:rPr lang="ru-RU" altLang="ru-RU" sz="20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класс</a:t>
            </a:r>
            <a:endParaRPr lang="ru-RU" altLang="ru-RU" sz="20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15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01B25-3A68-416F-8891-D31C4F762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30" y="365125"/>
            <a:ext cx="9848676" cy="482163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645605-8ABA-4DC8-B53C-E3F5D4BED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94" y="1065402"/>
            <a:ext cx="7650760" cy="542747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Хобби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</a:t>
            </a:r>
            <a:r>
              <a:rPr lang="ru-RU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</a:t>
            </a:r>
            <a:r>
              <a:rPr 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hobby</a:t>
            </a:r>
            <a:r>
              <a:rPr 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увлечение, любимое дело)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то, чем человек любит заниматься в свободное время 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(«Толковый словарь русского языка» С.И. Ожегова).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мысль текста: познакомить слушателей с историей происхождения слова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хобби.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информация. В конце 13 века в английском языке маленькую лошадь называли Хобби, а в 1550 годы это слово стало обозначать маленькую игрушечную лошадку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(сесть на лошадку)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1760 годы слово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хобби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стало означать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«любимую тему для разговора, увлечение».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появилось высказывание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«Сесть на своего конька» -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начать разговор на излюбленную тему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чисел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стать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хобби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если это занятие будет приносить радость, удовольствие. 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6FA10C-3CC5-4AF2-940D-FD079D954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9" y="1812022"/>
            <a:ext cx="3840933" cy="288198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1FD779-C58F-4C47-A255-8547416CA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895" y="4129583"/>
            <a:ext cx="1478210" cy="14782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7B7994-1DF8-4764-84C0-E626E2FFA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965" y="4304266"/>
            <a:ext cx="1215689" cy="12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8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B3401-82CE-492B-807B-0E9B6163E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11143" cy="96033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FAA396-3B6A-4819-85C8-64A5A1377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0598"/>
            <a:ext cx="10515600" cy="4956365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«Третий лишний».</a:t>
            </a:r>
          </a:p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 данные слова. Какие из них являются лишними? </a:t>
            </a:r>
          </a:p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какой части речи относятся лишние слова? Почему?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31AF11B-D1A5-4475-830E-6AE85C490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854760"/>
              </p:ext>
            </p:extLst>
          </p:nvPr>
        </p:nvGraphicFramePr>
        <p:xfrm>
          <a:off x="2642532" y="2944536"/>
          <a:ext cx="7592037" cy="24411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7686">
                  <a:extLst>
                    <a:ext uri="{9D8B030D-6E8A-4147-A177-3AD203B41FA5}">
                      <a16:colId xmlns:a16="http://schemas.microsoft.com/office/drawing/2014/main" val="3135205289"/>
                    </a:ext>
                  </a:extLst>
                </a:gridCol>
                <a:gridCol w="2511629">
                  <a:extLst>
                    <a:ext uri="{9D8B030D-6E8A-4147-A177-3AD203B41FA5}">
                      <a16:colId xmlns:a16="http://schemas.microsoft.com/office/drawing/2014/main" val="1798802629"/>
                    </a:ext>
                  </a:extLst>
                </a:gridCol>
                <a:gridCol w="2712722">
                  <a:extLst>
                    <a:ext uri="{9D8B030D-6E8A-4147-A177-3AD203B41FA5}">
                      <a16:colId xmlns:a16="http://schemas.microsoft.com/office/drawing/2014/main" val="2879591228"/>
                    </a:ext>
                  </a:extLst>
                </a:gridCol>
              </a:tblGrid>
              <a:tr h="2441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двойка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двойник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семёрка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семиклассник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четырёхугольник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четыре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четвёрка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3686106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FE73B7-C005-46D9-A42F-A68C2BF83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494" y="4539341"/>
            <a:ext cx="1292464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87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43243-586B-488A-8837-16C803F2F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172"/>
            <a:ext cx="10277213" cy="813731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45BFB95-28ED-42C2-83EE-C4AD9E22E2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2493374"/>
              </p:ext>
            </p:extLst>
          </p:nvPr>
        </p:nvGraphicFramePr>
        <p:xfrm>
          <a:off x="836898" y="1345106"/>
          <a:ext cx="10033583" cy="46181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8361">
                  <a:extLst>
                    <a:ext uri="{9D8B030D-6E8A-4147-A177-3AD203B41FA5}">
                      <a16:colId xmlns:a16="http://schemas.microsoft.com/office/drawing/2014/main" val="429375109"/>
                    </a:ext>
                  </a:extLst>
                </a:gridCol>
                <a:gridCol w="3391722">
                  <a:extLst>
                    <a:ext uri="{9D8B030D-6E8A-4147-A177-3AD203B41FA5}">
                      <a16:colId xmlns:a16="http://schemas.microsoft.com/office/drawing/2014/main" val="949771677"/>
                    </a:ext>
                  </a:extLst>
                </a:gridCol>
                <a:gridCol w="3533500">
                  <a:extLst>
                    <a:ext uri="{9D8B030D-6E8A-4147-A177-3AD203B41FA5}">
                      <a16:colId xmlns:a16="http://schemas.microsoft.com/office/drawing/2014/main" val="610410792"/>
                    </a:ext>
                  </a:extLst>
                </a:gridCol>
              </a:tblGrid>
              <a:tr h="46181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числительное, отвечает на вопрос сколько? и сообщает о количестве чего-нибудь.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Двойка – существительное, отвечает на вопрос что?,  изменяется по числам и обозначает предмет.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Двойник –существительное (кто?)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Семёрка –  существительное, отвечает на вопрос что?,  изменяется по числам и обозначает предмет.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Семиклассник –существительное (кто?)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числительное, отвечает на вопрос сколько? и сообщает о количестве чего-нибудь.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Четырёхугольник – существительное, отвечает на вопрос что?,  изменяется по числам и обозначает предмет.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Четыре – числительное, отвечает на вопрос сколько? и сообщает о количестве чего-нибудь.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Четвёрка –существительное (что?)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5075191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0B5415-8EE3-4BE7-BDA6-5843072D9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698" y="5705214"/>
            <a:ext cx="1337002" cy="9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67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70E70-4E14-4BFC-85D8-D56EC6089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9299"/>
            <a:ext cx="10030979" cy="8198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числительное (сан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есім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самостоятельная часть речи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B10E6D2-9001-40AF-AAAE-EB0FF75ACDBC}"/>
              </a:ext>
            </a:extLst>
          </p:cNvPr>
          <p:cNvSpPr/>
          <p:nvPr/>
        </p:nvSpPr>
        <p:spPr>
          <a:xfrm>
            <a:off x="536892" y="1513711"/>
            <a:ext cx="3909272" cy="9461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предметов –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сколько?</a:t>
            </a: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Число –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сколько?</a:t>
            </a:r>
          </a:p>
          <a:p>
            <a:pPr algn="ctr"/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2E52F07-72FE-49EB-990F-B31F786CF817}"/>
              </a:ext>
            </a:extLst>
          </p:cNvPr>
          <p:cNvSpPr/>
          <p:nvPr/>
        </p:nvSpPr>
        <p:spPr>
          <a:xfrm>
            <a:off x="4370664" y="1147586"/>
            <a:ext cx="3244786" cy="74588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Обозначает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416945C-BB88-4E9B-8C5F-A34AC6E0D8E8}"/>
              </a:ext>
            </a:extLst>
          </p:cNvPr>
          <p:cNvSpPr/>
          <p:nvPr/>
        </p:nvSpPr>
        <p:spPr>
          <a:xfrm>
            <a:off x="7586493" y="1500505"/>
            <a:ext cx="3713477" cy="9623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предметов при счёте –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какой? который?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F45C60C-8CCC-4FC1-8381-74087FCE4980}"/>
              </a:ext>
            </a:extLst>
          </p:cNvPr>
          <p:cNvSpPr/>
          <p:nvPr/>
        </p:nvSpPr>
        <p:spPr>
          <a:xfrm>
            <a:off x="838397" y="2480292"/>
            <a:ext cx="3070369" cy="7303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семи </a:t>
            </a:r>
            <a:r>
              <a:rPr lang="ru-RU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прибавить </a:t>
            </a:r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два.</a:t>
            </a:r>
          </a:p>
          <a:p>
            <a:pPr algn="ctr"/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</a:t>
            </a:r>
            <a:r>
              <a:rPr lang="ru-RU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комнаты.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06AFF0E-823D-44FA-8E27-56977FAC20FE}"/>
              </a:ext>
            </a:extLst>
          </p:cNvPr>
          <p:cNvSpPr/>
          <p:nvPr/>
        </p:nvSpPr>
        <p:spPr>
          <a:xfrm>
            <a:off x="8290506" y="2500579"/>
            <a:ext cx="2613555" cy="7303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Шестой</a:t>
            </a:r>
            <a:r>
              <a:rPr lang="ru-RU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класс.</a:t>
            </a:r>
          </a:p>
          <a:p>
            <a:pPr algn="ctr"/>
            <a:r>
              <a:rPr lang="ru-RU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десятом </a:t>
            </a:r>
            <a:r>
              <a:rPr lang="ru-RU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доме.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83E5DB2-1D4E-46BC-B0E3-3C3B4638C099}"/>
              </a:ext>
            </a:extLst>
          </p:cNvPr>
          <p:cNvSpPr/>
          <p:nvPr/>
        </p:nvSpPr>
        <p:spPr>
          <a:xfrm>
            <a:off x="4077050" y="2723795"/>
            <a:ext cx="4037322" cy="87469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Разряды по значению:</a:t>
            </a:r>
          </a:p>
          <a:p>
            <a:pPr algn="ctr"/>
            <a:r>
              <a:rPr lang="ru-RU" sz="19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Количественные / Порядковые</a:t>
            </a:r>
          </a:p>
          <a:p>
            <a:pPr algn="ctr"/>
            <a:r>
              <a:rPr lang="kk-KZ" sz="19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Есептік / Реттік</a:t>
            </a:r>
            <a:endParaRPr lang="ru-RU" sz="19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6EDBE9C-AA65-4B05-88B6-3C08A317CFE7}"/>
              </a:ext>
            </a:extLst>
          </p:cNvPr>
          <p:cNvSpPr/>
          <p:nvPr/>
        </p:nvSpPr>
        <p:spPr>
          <a:xfrm>
            <a:off x="1367908" y="4377708"/>
            <a:ext cx="2540858" cy="22455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Простые</a:t>
            </a:r>
          </a:p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(одно слово)</a:t>
            </a:r>
          </a:p>
          <a:p>
            <a:pPr algn="ctr"/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Семь.</a:t>
            </a:r>
          </a:p>
          <a:p>
            <a:pPr algn="ctr"/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Тринадцать.</a:t>
            </a:r>
          </a:p>
          <a:p>
            <a:pPr algn="ctr"/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Первый.</a:t>
            </a:r>
          </a:p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D14BC97-6371-4FD1-9336-06460D239808}"/>
              </a:ext>
            </a:extLst>
          </p:cNvPr>
          <p:cNvSpPr/>
          <p:nvPr/>
        </p:nvSpPr>
        <p:spPr>
          <a:xfrm>
            <a:off x="4801349" y="4535160"/>
            <a:ext cx="2785145" cy="224551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Составные</a:t>
            </a:r>
          </a:p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(несколько слов)</a:t>
            </a:r>
          </a:p>
          <a:p>
            <a:pPr algn="ctr"/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Двадцать первый.</a:t>
            </a:r>
          </a:p>
          <a:p>
            <a:pPr algn="ctr"/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Тысяча девятьсот девяносто шестой</a:t>
            </a:r>
            <a:r>
              <a:rPr lang="ru-RU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83370C0-7C24-4FA4-A425-2A8084B0B49D}"/>
              </a:ext>
            </a:extLst>
          </p:cNvPr>
          <p:cNvSpPr/>
          <p:nvPr/>
        </p:nvSpPr>
        <p:spPr>
          <a:xfrm>
            <a:off x="8241176" y="4351302"/>
            <a:ext cx="2712216" cy="22667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Сложные (несколько корней)</a:t>
            </a:r>
          </a:p>
          <a:p>
            <a:pPr algn="ctr"/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Пять/</a:t>
            </a:r>
            <a:r>
              <a:rPr lang="ru-RU" sz="20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десят</a:t>
            </a:r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Семь/сот.</a:t>
            </a:r>
          </a:p>
          <a:p>
            <a:pPr algn="ctr"/>
            <a:r>
              <a:rPr lang="ru-RU" sz="20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/о/тысячный.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423039A4-FDDC-4AE7-880F-07FACF3B9B33}"/>
              </a:ext>
            </a:extLst>
          </p:cNvPr>
          <p:cNvSpPr/>
          <p:nvPr/>
        </p:nvSpPr>
        <p:spPr>
          <a:xfrm rot="2938010">
            <a:off x="7966414" y="2756487"/>
            <a:ext cx="248444" cy="553677"/>
          </a:xfrm>
          <a:prstGeom prst="downArrow">
            <a:avLst>
              <a:gd name="adj1" fmla="val 52186"/>
              <a:gd name="adj2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20A86535-C2A8-4774-938C-3C8B46F31C42}"/>
              </a:ext>
            </a:extLst>
          </p:cNvPr>
          <p:cNvSpPr/>
          <p:nvPr/>
        </p:nvSpPr>
        <p:spPr>
          <a:xfrm rot="18360716">
            <a:off x="3994020" y="2782644"/>
            <a:ext cx="260833" cy="555817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60174144-E00B-4899-80D2-98769C12559E}"/>
              </a:ext>
            </a:extLst>
          </p:cNvPr>
          <p:cNvSpPr/>
          <p:nvPr/>
        </p:nvSpPr>
        <p:spPr>
          <a:xfrm rot="3242020">
            <a:off x="4149248" y="3845253"/>
            <a:ext cx="258093" cy="10575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7C416B25-3812-4E0C-968E-7D06D0B042B0}"/>
              </a:ext>
            </a:extLst>
          </p:cNvPr>
          <p:cNvSpPr/>
          <p:nvPr/>
        </p:nvSpPr>
        <p:spPr>
          <a:xfrm>
            <a:off x="6096000" y="4129739"/>
            <a:ext cx="250272" cy="4431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8DB4E54C-F281-4C94-A180-DF213320E1B8}"/>
              </a:ext>
            </a:extLst>
          </p:cNvPr>
          <p:cNvSpPr/>
          <p:nvPr/>
        </p:nvSpPr>
        <p:spPr>
          <a:xfrm rot="18866955">
            <a:off x="7775341" y="3927321"/>
            <a:ext cx="223414" cy="9389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244CE25-9A2B-4A14-B47E-252058A05967}"/>
              </a:ext>
            </a:extLst>
          </p:cNvPr>
          <p:cNvSpPr/>
          <p:nvPr/>
        </p:nvSpPr>
        <p:spPr>
          <a:xfrm>
            <a:off x="4648593" y="3838054"/>
            <a:ext cx="2966857" cy="4348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B60B992D-BBB1-4762-8454-55D9C372714D}"/>
              </a:ext>
            </a:extLst>
          </p:cNvPr>
          <p:cNvSpPr/>
          <p:nvPr/>
        </p:nvSpPr>
        <p:spPr>
          <a:xfrm>
            <a:off x="6093089" y="3609330"/>
            <a:ext cx="201663" cy="232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8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B056B-897D-47A0-B8C6-C43494653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512" y="469783"/>
            <a:ext cx="9722840" cy="114929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сказку Ф. Кривина «Таблица умножения».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числительные, укажите их разряд, определите их по строению.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E5874F-9223-43E3-BB7F-72E91B5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271" y="1979802"/>
            <a:ext cx="10167457" cy="419716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последней странице тетради выстроилась таблица умножения. Строгие колонки чисел стоят, сомкнув ряды, и готовы по первому знаку продемонстрировать свою силу и мощь любому ученику – от первого до десятого класса. По первому знаку – это понятно. Ведь командует парадом Знак Равенство.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Равняйсь! – командует Знак Равенства.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 числа равняются. Дважды два равняется четырём. Трижды пять равняется пятнадцати. Семью восемь равняется пятидесяти шести. Вот какая здесь во всём точность.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таблице умножения суровая дисциплина, но числа подчиняются ей легко и охотно. Разве можно не подчиниться дисциплине, которая существует под знаком равенства?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C8716D-37A7-4F7E-9BFE-6354FAD3D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112" y="5101403"/>
            <a:ext cx="1108643" cy="162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53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50BD9-7AC0-4DE6-A976-8048A473C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84" y="352337"/>
            <a:ext cx="9924177" cy="671119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EBDF0D-AFDD-4223-801D-28CC93573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19" y="1192903"/>
            <a:ext cx="10536573" cy="49840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На последней странице тетради выстроилась таблица умножения. Строгие колонки чисел стоят, сомкнув ряды, и готовы по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первому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(порядковое, простое)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продемонстрировать свою силу и мощь любому ученику – от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порядковое, простое)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десятого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порядковое, простое)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класса. По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первому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знаку – это понятно. Ведь командует парадом Знак Равенство.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Равняйсь! – командует Знак Равенства.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 числа равняются.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(количественное, простое)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(количественное, простое)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равняется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четырём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(количественное, простое)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Трижды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(количественное, простое)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</a:t>
            </a: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(количественное, простое)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равняется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пятнадцати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(количественное, простое)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Семью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(количественное, простое)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восемь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(количественное, простое)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равняется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пятидесяти шести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(количественное, составное)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Вот какая здесь во всём точность.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таблице умножения суровая дисциплина, но числа подчиняются ей легко и охотно. Разве можно не подчиниться дисциплине, которая существует под знаком равенства?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70F49B-06AC-4C80-98BB-6EC7D0E0C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230" y="5384382"/>
            <a:ext cx="1766303" cy="12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91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8CCD1-818C-4621-971B-E41C8AD84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96284"/>
            <a:ext cx="9320868" cy="1459687"/>
          </a:xfrm>
        </p:spPr>
        <p:txBody>
          <a:bodyPr>
            <a:normAutofit fontScale="90000"/>
          </a:bodyPr>
          <a:lstStyle/>
          <a:p>
            <a:r>
              <a:rPr 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«Верные и неверные утверждения»</a:t>
            </a:r>
            <a:br>
              <a:rPr 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 верные (В) или неверные (Н) утверждения: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DECEC61-3D22-49D6-83E8-AA8FC47FCB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7776637"/>
              </p:ext>
            </p:extLst>
          </p:nvPr>
        </p:nvGraphicFramePr>
        <p:xfrm>
          <a:off x="1048625" y="2438400"/>
          <a:ext cx="10514898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284">
                  <a:extLst>
                    <a:ext uri="{9D8B030D-6E8A-4147-A177-3AD203B41FA5}">
                      <a16:colId xmlns:a16="http://schemas.microsoft.com/office/drawing/2014/main" val="3446156567"/>
                    </a:ext>
                  </a:extLst>
                </a:gridCol>
                <a:gridCol w="6031685">
                  <a:extLst>
                    <a:ext uri="{9D8B030D-6E8A-4147-A177-3AD203B41FA5}">
                      <a16:colId xmlns:a16="http://schemas.microsoft.com/office/drawing/2014/main" val="2989522958"/>
                    </a:ext>
                  </a:extLst>
                </a:gridCol>
                <a:gridCol w="3937929">
                  <a:extLst>
                    <a:ext uri="{9D8B030D-6E8A-4147-A177-3AD203B41FA5}">
                      <a16:colId xmlns:a16="http://schemas.microsoft.com/office/drawing/2014/main" val="739672810"/>
                    </a:ext>
                  </a:extLst>
                </a:gridCol>
              </a:tblGrid>
              <a:tr h="293306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 – имя числительное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124965"/>
                  </a:ext>
                </a:extLst>
              </a:tr>
              <a:tr h="293306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Десять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сложное числительное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138141"/>
                  </a:ext>
                </a:extLst>
              </a:tr>
              <a:tr h="293306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Семьсот 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простое числительное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339038"/>
                  </a:ext>
                </a:extLst>
              </a:tr>
              <a:tr h="293306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Шестьдесят два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составное числительное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31314"/>
                  </a:ext>
                </a:extLst>
              </a:tr>
              <a:tr h="319871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Пятёрка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имя существительное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12590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2720B4-776D-4347-A18F-43A345FAE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1722" y="4900461"/>
            <a:ext cx="110956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32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8CCD1-818C-4621-971B-E41C8AD84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6953"/>
            <a:ext cx="9547371" cy="788565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DECEC61-3D22-49D6-83E8-AA8FC47FCB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8902291"/>
              </p:ext>
            </p:extLst>
          </p:nvPr>
        </p:nvGraphicFramePr>
        <p:xfrm>
          <a:off x="1140903" y="2171939"/>
          <a:ext cx="10523287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673">
                  <a:extLst>
                    <a:ext uri="{9D8B030D-6E8A-4147-A177-3AD203B41FA5}">
                      <a16:colId xmlns:a16="http://schemas.microsoft.com/office/drawing/2014/main" val="3446156567"/>
                    </a:ext>
                  </a:extLst>
                </a:gridCol>
                <a:gridCol w="6031685">
                  <a:extLst>
                    <a:ext uri="{9D8B030D-6E8A-4147-A177-3AD203B41FA5}">
                      <a16:colId xmlns:a16="http://schemas.microsoft.com/office/drawing/2014/main" val="2989522958"/>
                    </a:ext>
                  </a:extLst>
                </a:gridCol>
                <a:gridCol w="3937929">
                  <a:extLst>
                    <a:ext uri="{9D8B030D-6E8A-4147-A177-3AD203B41FA5}">
                      <a16:colId xmlns:a16="http://schemas.microsoft.com/office/drawing/2014/main" val="739672810"/>
                    </a:ext>
                  </a:extLst>
                </a:gridCol>
              </a:tblGrid>
              <a:tr h="184382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 – имя числительное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124965"/>
                  </a:ext>
                </a:extLst>
              </a:tr>
              <a:tr h="363494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Десять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сложное числительное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138141"/>
                  </a:ext>
                </a:extLst>
              </a:tr>
              <a:tr h="363494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Семьсот 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простое числительное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339038"/>
                  </a:ext>
                </a:extLst>
              </a:tr>
              <a:tr h="363494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Шестьдесят два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составное числительное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31314"/>
                  </a:ext>
                </a:extLst>
              </a:tr>
              <a:tr h="363494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Пятёрка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имя существительное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125900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273CA9-E8F5-4AA4-A563-8081A70B5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182" y="5178378"/>
            <a:ext cx="1767993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87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844" y="629174"/>
            <a:ext cx="9831897" cy="880844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 вам оценить урок и полученные знания, свою работу и работу учителя.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997923-1DBD-4ABB-BAA0-631DA42B4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818" y="1778465"/>
            <a:ext cx="5375759" cy="429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48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014" y="662455"/>
            <a:ext cx="8617907" cy="102373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Рекомендуемое учебное задание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6898" y="1862356"/>
            <a:ext cx="10639043" cy="1249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Составьте кластер на тему «Наши праздники в цифрах».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6FC15A-A296-4A77-A988-36347A8CF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022" y="3112316"/>
            <a:ext cx="3280794" cy="32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66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8582" y="1283110"/>
            <a:ext cx="889327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altLang="ru-RU" sz="24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Раздел 6</a:t>
            </a:r>
          </a:p>
          <a:p>
            <a:pPr algn="ctr">
              <a:buClr>
                <a:srgbClr val="000000"/>
              </a:buClr>
            </a:pPr>
            <a:r>
              <a:rPr lang="ru-RU" altLang="ru-RU" sz="24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Русский язык и литература. 7 класс</a:t>
            </a:r>
          </a:p>
          <a:p>
            <a:pPr algn="ctr">
              <a:buClr>
                <a:srgbClr val="000000"/>
              </a:buClr>
            </a:pPr>
            <a:r>
              <a:rPr lang="ru-RU" altLang="ru-RU" sz="24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Хобби и свободное время</a:t>
            </a:r>
          </a:p>
          <a:p>
            <a:pPr algn="ctr">
              <a:buClr>
                <a:srgbClr val="000000"/>
              </a:buClr>
            </a:pP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Тема: В мире чисел</a:t>
            </a:r>
          </a:p>
          <a:p>
            <a:pPr algn="ctr">
              <a:buClr>
                <a:srgbClr val="000000"/>
              </a:buClr>
            </a:pPr>
            <a:endParaRPr lang="ru-RU" altLang="ru-RU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1F18BC-3B58-4723-9E42-FD6C53090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703" y="3784532"/>
            <a:ext cx="3700593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85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3574" y="1265129"/>
            <a:ext cx="9401962" cy="4153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вы узнаете: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 из мира чисел и о происхождении слова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хобби.</a:t>
            </a:r>
          </a:p>
          <a:p>
            <a:pPr marL="0" indent="0">
              <a:buNone/>
            </a:pPr>
            <a:endParaRPr lang="kk-KZ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научитесь: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определять основную мысль текста;</a:t>
            </a:r>
          </a:p>
          <a:p>
            <a:pPr algn="just"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разграничивать составные количественные и составные порядковые числительные;</a:t>
            </a:r>
          </a:p>
          <a:p>
            <a:pPr algn="just"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употреблять в устной и письменной речи числительные, соблюдая языковые нормы.</a:t>
            </a:r>
          </a:p>
          <a:p>
            <a:pPr algn="just">
              <a:buFontTx/>
              <a:buChar char="-"/>
            </a:pP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387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7129" y="562062"/>
            <a:ext cx="9927483" cy="102373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 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8073" y="1868993"/>
            <a:ext cx="9585114" cy="45177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основную мысль текста, опираясь на содержание текста;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соблюдает морфологические нормы использования форм разных частей речи;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использует виды чтения, включая поисковое.</a:t>
            </a:r>
          </a:p>
          <a:p>
            <a:pPr algn="just">
              <a:buFontTx/>
              <a:buChar char="-"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74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BF332-55EF-44FC-937E-48FCEFBC5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028315" cy="1463675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эпиграф к уроку.</a:t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понимаете высказывание древнегреческого философа?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447C99-EF74-4CAA-AC21-F3EA2C8C8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624" y="1988191"/>
            <a:ext cx="5360565" cy="1375794"/>
          </a:xfrm>
        </p:spPr>
        <p:txBody>
          <a:bodyPr/>
          <a:lstStyle/>
          <a:p>
            <a:pPr marL="0" indent="0" algn="r"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“Всё в Мире - есть Число!”,…</a:t>
            </a:r>
            <a:b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“Миром правят числа!”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Пифагор</a:t>
            </a:r>
          </a:p>
          <a:p>
            <a:pPr marL="0" indent="0" algn="r">
              <a:buNone/>
            </a:pPr>
            <a:endParaRPr lang="ru-RU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26C676-B7D1-4218-8037-007040924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061" y="1672279"/>
            <a:ext cx="3089447" cy="48007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6D21CA-52C8-4661-96A8-D805662A2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712" y="3523376"/>
            <a:ext cx="30575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1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DA5B4-8108-42A5-AA6A-42801440E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235268" cy="759000"/>
          </a:xfrm>
        </p:spPr>
        <p:txBody>
          <a:bodyPr>
            <a:normAutofit/>
          </a:bodyPr>
          <a:lstStyle/>
          <a:p>
            <a:r>
              <a:rPr 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E0017A-4957-4B34-A687-F20C12CCB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011" y="1197035"/>
            <a:ext cx="10447789" cy="3106518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 и математик Пифагор утверждал, что «всё есть число», «числа правят миром», так как через числа можно выразить все закономерности в мире.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Пифагор впервые разделил числа на чётные и нечётные, простые и составные.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Открытия Пифагора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Математика: Таблица сложения, Таблица умножения, Теорема Пифагора (Пифагоровы штаны на все стороны равны), Нумерология.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Музыка: Пифагорова гамма, Формула вычисления музыкальных интервалов.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много других интересных открытий.</a:t>
            </a:r>
          </a:p>
          <a:p>
            <a:pPr marL="0" indent="0" algn="just">
              <a:buNone/>
            </a:pP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сихоматрица Пифагора по дате рождения - онлайн расчет с подробной  расшифровкой">
            <a:extLst>
              <a:ext uri="{FF2B5EF4-FFF2-40B4-BE49-F238E27FC236}">
                <a16:creationId xmlns:a16="http://schemas.microsoft.com/office/drawing/2014/main" id="{C5C9E781-BAED-402A-B839-0869E004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84" y="4275501"/>
            <a:ext cx="2390220" cy="233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F64D91-0DC2-4008-878B-97E8A4FF5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793" y="4376462"/>
            <a:ext cx="2275345" cy="21547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92976F-79B2-48BB-B8BA-33578A8DB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163" y="3977619"/>
            <a:ext cx="3016322" cy="24064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119C74-462A-409A-BB57-A59B2A18F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4651" y="4217565"/>
            <a:ext cx="2275345" cy="22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11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33BCA-4E23-4765-8AB2-8BB90A69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Просмотрите видеоролик «Вот это да. Монстр в мире чисел».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основную мысль текста, приводя аргументы из текста.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Вот это да. Монстр в мире чисел">
            <a:hlinkClick r:id="" action="ppaction://media"/>
            <a:extLst>
              <a:ext uri="{FF2B5EF4-FFF2-40B4-BE49-F238E27FC236}">
                <a16:creationId xmlns:a16="http://schemas.microsoft.com/office/drawing/2014/main" id="{84F22812-CB2C-4852-B063-71694DEDD82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0186" y="1732633"/>
            <a:ext cx="6971627" cy="3921452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DC3D51-CEE7-4D8C-B558-C3EDA3E14C4F}"/>
              </a:ext>
            </a:extLst>
          </p:cNvPr>
          <p:cNvSpPr/>
          <p:nvPr/>
        </p:nvSpPr>
        <p:spPr>
          <a:xfrm>
            <a:off x="838200" y="6190655"/>
            <a:ext cx="4795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https://www.youtube.com/watch?v=6524Rv0szrY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21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87051-4067-44C1-B12E-81AB5DFB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30979" cy="917267"/>
          </a:xfrm>
        </p:spPr>
        <p:txBody>
          <a:bodyPr>
            <a:normAutofit/>
          </a:bodyPr>
          <a:lstStyle/>
          <a:p>
            <a:r>
              <a:rPr 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</a:t>
            </a:r>
            <a:endParaRPr lang="ru-RU" sz="2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E79425-A5D0-4BD3-A243-028F7B887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551"/>
            <a:ext cx="10515600" cy="4652412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мысль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прослушанного текста основывается на вероятности вычисления самого большого числа и возможности записать его, не применяя никаких знаков действия. Как же вычислить и записать самое большое число?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Готового результата нет по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трём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причинам: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Это число еще никем не было вычислено. Известен только приближённый результат.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Если написать это число на экране монитора, то длина его будет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тысяча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километров.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Если набрать это число на клавиатуре, то понадобится просидеть за компьютером без сна и отдыха не менее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 даже приблизительно вообразить громадность такого числа. Вот это да. Монстр в мире чисел.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55C705-133E-479F-8024-8A477BEB1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730" y="5195372"/>
            <a:ext cx="1688691" cy="115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98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01B25-3A68-416F-8891-D31C4F762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76" y="771787"/>
            <a:ext cx="10419126" cy="1194443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Просмотрите видеоролик «Хобби это… поговорим о происхождении слова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хобби»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вопрос: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Что такое хобби?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Определите основную мысль текста.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Какая информация для вас была новой?  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Может ли изучение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чисел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стать хобби? Почему?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645605-8ABA-4DC8-B53C-E3F5D4BED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</a:t>
            </a:r>
            <a:endParaRPr lang="ru-RU" dirty="0"/>
          </a:p>
        </p:txBody>
      </p:sp>
      <p:pic>
        <p:nvPicPr>
          <p:cNvPr id="8" name="Хобби это ... поговорим о происхождении слова">
            <a:hlinkClick r:id="" action="ppaction://media"/>
            <a:extLst>
              <a:ext uri="{FF2B5EF4-FFF2-40B4-BE49-F238E27FC236}">
                <a16:creationId xmlns:a16="http://schemas.microsoft.com/office/drawing/2014/main" id="{E438FE35-EFAC-4F1E-BA95-72096E133D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1701" y="2160597"/>
            <a:ext cx="6841689" cy="38484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850A17A-7DAC-4504-9C5F-FA9E49642A74}"/>
              </a:ext>
            </a:extLst>
          </p:cNvPr>
          <p:cNvSpPr/>
          <p:nvPr/>
        </p:nvSpPr>
        <p:spPr>
          <a:xfrm>
            <a:off x="433513" y="6362941"/>
            <a:ext cx="498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https://www.youtube.com/watch?v=rWUPdWegexs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57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2668</TotalTime>
  <Words>1069</Words>
  <Application>Microsoft Office PowerPoint</Application>
  <PresentationFormat>Широкоэкранный</PresentationFormat>
  <Paragraphs>151</Paragraphs>
  <Slides>19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Критерий  оценивания:</vt:lpstr>
      <vt:lpstr>Прочитайте эпиграф к уроку. Как вы понимаете высказывание древнегреческого философа?</vt:lpstr>
      <vt:lpstr>Интересные факты</vt:lpstr>
      <vt:lpstr>Задание Просмотрите видеоролик «Вот это да. Монстр в мире чисел». Определите основную мысль текста, приводя аргументы из текста.</vt:lpstr>
      <vt:lpstr>Проверим</vt:lpstr>
      <vt:lpstr>Просмотрите видеоролик «Хобби это… поговорим о происхождении слова хобби» Ответьте на вопрос: - Что такое хобби?  - Определите основную мысль текста. - Какая информация для вас была новой?     - Может ли изучение чисел стать хобби? Почему?  </vt:lpstr>
      <vt:lpstr>Проверим</vt:lpstr>
      <vt:lpstr>Задание</vt:lpstr>
      <vt:lpstr>Проверим</vt:lpstr>
      <vt:lpstr>Имя числительное (сан есім)  – это самостоятельная часть речи </vt:lpstr>
      <vt:lpstr>Задание Прочитайте сказку Ф. Кривина «Таблица умножения».  Назовите числительные, укажите их разряд, определите их по строению.</vt:lpstr>
      <vt:lpstr>Проверим</vt:lpstr>
      <vt:lpstr>Стратегия «Верные и неверные утверждения»  Укажите верные (В) или неверные (Н) утверждения: </vt:lpstr>
      <vt:lpstr>Проверим</vt:lpstr>
      <vt:lpstr>Предлагаю вам оценить урок и полученные знания, свою работу и работу учителя.</vt:lpstr>
      <vt:lpstr>Рекомендуемое учебное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Данагул</cp:lastModifiedBy>
  <cp:revision>219</cp:revision>
  <dcterms:created xsi:type="dcterms:W3CDTF">2020-10-13T17:57:23Z</dcterms:created>
  <dcterms:modified xsi:type="dcterms:W3CDTF">2024-12-11T14:56:32Z</dcterms:modified>
</cp:coreProperties>
</file>