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19" r:id="rId3"/>
    <p:sldId id="258" r:id="rId4"/>
    <p:sldId id="273" r:id="rId5"/>
    <p:sldId id="311" r:id="rId6"/>
    <p:sldId id="310" r:id="rId7"/>
    <p:sldId id="321" r:id="rId8"/>
    <p:sldId id="272" r:id="rId9"/>
    <p:sldId id="322" r:id="rId10"/>
    <p:sldId id="313" r:id="rId11"/>
    <p:sldId id="323" r:id="rId12"/>
    <p:sldId id="312" r:id="rId13"/>
    <p:sldId id="315" r:id="rId14"/>
    <p:sldId id="269" r:id="rId15"/>
    <p:sldId id="308" r:id="rId16"/>
    <p:sldId id="31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>
      <p:cViewPr varScale="1">
        <p:scale>
          <a:sx n="82" d="100"/>
          <a:sy n="82" d="100"/>
        </p:scale>
        <p:origin x="150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73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4339" name="Google Shape;74;p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71606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771606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457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945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150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12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76;p1"/>
          <p:cNvSpPr>
            <a:spLocks noChangeArrowheads="1"/>
          </p:cNvSpPr>
          <p:nvPr/>
        </p:nvSpPr>
        <p:spPr bwMode="auto">
          <a:xfrm>
            <a:off x="735755" y="3249739"/>
            <a:ext cx="7711857" cy="167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654" tIns="24815" rIns="49654" bIns="24815"/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ru-RU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Раздел: Традиции и празднование Нового года, </a:t>
            </a:r>
            <a:r>
              <a:rPr lang="ru-RU" sz="28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Наурыза</a:t>
            </a:r>
            <a:r>
              <a:rPr lang="ru-RU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и Рождества</a:t>
            </a:r>
          </a:p>
          <a:p>
            <a:pPr algn="ctr">
              <a:buClr>
                <a:srgbClr val="000000"/>
              </a:buClr>
            </a:pPr>
            <a:r>
              <a:rPr lang="ru-RU" sz="2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Тема: </a:t>
            </a:r>
            <a:r>
              <a:rPr lang="ru-RU" sz="28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Сравнивать можно всё</a:t>
            </a:r>
            <a:endParaRPr lang="ru-RU" sz="2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ru-RU" altLang="ru-RU" sz="2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Century Gothic" pitchFamily="34" charset="0"/>
            </a:endParaRPr>
          </a:p>
        </p:txBody>
      </p:sp>
      <p:cxnSp>
        <p:nvCxnSpPr>
          <p:cNvPr id="2051" name="Google Shape;77;p1"/>
          <p:cNvCxnSpPr>
            <a:cxnSpLocks noChangeShapeType="1"/>
          </p:cNvCxnSpPr>
          <p:nvPr/>
        </p:nvCxnSpPr>
        <p:spPr bwMode="auto">
          <a:xfrm>
            <a:off x="1058836" y="5189215"/>
            <a:ext cx="6939449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2" name="Google Shape;78;p1"/>
          <p:cNvCxnSpPr>
            <a:cxnSpLocks noChangeShapeType="1"/>
          </p:cNvCxnSpPr>
          <p:nvPr/>
        </p:nvCxnSpPr>
        <p:spPr bwMode="auto">
          <a:xfrm>
            <a:off x="1179653" y="5300084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2269" y="6007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1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0" y="-33116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10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434458" y="92867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4458" y="1844824"/>
            <a:ext cx="77565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728" y="1785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71411" y="378403"/>
            <a:ext cx="56894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Практическое задание №2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7472" y="1175593"/>
            <a:ext cx="7920880" cy="9694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Стратегия «Лови ошибку»</a:t>
            </a:r>
          </a:p>
          <a:p>
            <a:endParaRPr lang="ru-RU" sz="2400" dirty="0" smtClean="0"/>
          </a:p>
          <a:p>
            <a:r>
              <a:rPr lang="ru-RU" sz="2400" dirty="0" smtClean="0"/>
              <a:t>Упражнение 255. Прочитай. Правильно</a:t>
            </a:r>
          </a:p>
          <a:p>
            <a:r>
              <a:rPr lang="ru-RU" sz="2400" dirty="0" smtClean="0"/>
              <a:t> ли образована превосходная степень </a:t>
            </a:r>
          </a:p>
          <a:p>
            <a:r>
              <a:rPr lang="ru-RU" sz="2400" dirty="0" smtClean="0"/>
              <a:t>прилагательных. Найди ошибки.</a:t>
            </a:r>
          </a:p>
          <a:p>
            <a:endParaRPr lang="ru-RU" sz="2400" dirty="0"/>
          </a:p>
          <a:p>
            <a:r>
              <a:rPr lang="ru-RU" sz="2400" dirty="0" smtClean="0"/>
              <a:t>Строгий-</a:t>
            </a:r>
            <a:r>
              <a:rPr lang="ru-RU" sz="2400" dirty="0" err="1" smtClean="0"/>
              <a:t>строгайший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 добрый-добрейший,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тихий –тишайший,</a:t>
            </a:r>
          </a:p>
          <a:p>
            <a:r>
              <a:rPr lang="ru-RU" sz="2400" dirty="0" smtClean="0"/>
              <a:t>храбрый-храбрейший,</a:t>
            </a:r>
          </a:p>
          <a:p>
            <a:r>
              <a:rPr lang="ru-RU" sz="2400" dirty="0" smtClean="0"/>
              <a:t> глубокий-глубочайший,</a:t>
            </a:r>
          </a:p>
          <a:p>
            <a:r>
              <a:rPr lang="ru-RU" sz="2400" dirty="0"/>
              <a:t>б</a:t>
            </a:r>
            <a:r>
              <a:rPr lang="ru-RU" sz="2400" dirty="0" smtClean="0"/>
              <a:t>огатый-</a:t>
            </a:r>
            <a:r>
              <a:rPr lang="ru-RU" sz="2400" dirty="0" err="1" smtClean="0"/>
              <a:t>богачейший</a:t>
            </a:r>
            <a:r>
              <a:rPr lang="ru-RU" sz="2400" dirty="0" smtClean="0"/>
              <a:t>,</a:t>
            </a:r>
          </a:p>
          <a:p>
            <a:r>
              <a:rPr lang="ru-RU" sz="2400" dirty="0"/>
              <a:t>с</a:t>
            </a:r>
            <a:r>
              <a:rPr lang="ru-RU" sz="2400" dirty="0" smtClean="0"/>
              <a:t>кучный-скучнейший,</a:t>
            </a:r>
          </a:p>
          <a:p>
            <a:r>
              <a:rPr lang="ru-RU" sz="2400" dirty="0"/>
              <a:t>р</a:t>
            </a:r>
            <a:r>
              <a:rPr lang="ru-RU" sz="2400" dirty="0" smtClean="0"/>
              <a:t>едкий-</a:t>
            </a:r>
            <a:r>
              <a:rPr lang="ru-RU" sz="2400" dirty="0" err="1" smtClean="0"/>
              <a:t>редкейший</a:t>
            </a:r>
            <a:r>
              <a:rPr lang="ru-RU" sz="2400" dirty="0" smtClean="0"/>
              <a:t>.</a:t>
            </a:r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</p:txBody>
      </p:sp>
      <p:pic>
        <p:nvPicPr>
          <p:cNvPr id="3074" name="Picture 2" descr="Стикеры Telegram Незнайк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0" r="15477"/>
          <a:stretch/>
        </p:blipFill>
        <p:spPr bwMode="auto">
          <a:xfrm>
            <a:off x="4568319" y="2996952"/>
            <a:ext cx="1726365" cy="332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24915" y="1093429"/>
            <a:ext cx="28075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Критерий оценивания</a:t>
            </a:r>
          </a:p>
          <a:p>
            <a:pPr marL="342900" indent="-342900">
              <a:buFontTx/>
              <a:buChar char="-"/>
            </a:pPr>
            <a:endParaRPr lang="ru-RU" dirty="0"/>
          </a:p>
          <a:p>
            <a:pPr marL="342900" indent="-342900">
              <a:buFontTx/>
              <a:buChar char="-"/>
            </a:pPr>
            <a:r>
              <a:rPr lang="ru-RU" dirty="0" smtClean="0"/>
              <a:t>Выявляет </a:t>
            </a:r>
            <a:r>
              <a:rPr lang="ru-RU" dirty="0"/>
              <a:t>допущенные ошибки;</a:t>
            </a:r>
          </a:p>
          <a:p>
            <a:pPr marL="342900" indent="-342900">
              <a:buFontTx/>
              <a:buChar char="-"/>
            </a:pPr>
            <a:r>
              <a:rPr lang="ru-RU" dirty="0"/>
              <a:t>записывает правильный вариант; </a:t>
            </a:r>
          </a:p>
        </p:txBody>
      </p:sp>
      <p:pic>
        <p:nvPicPr>
          <p:cNvPr id="6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5165" y="5653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4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-33116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11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434458" y="92867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4458" y="1844824"/>
            <a:ext cx="77565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728" y="1785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71411" y="378403"/>
            <a:ext cx="56894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Проверь себя!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1340768"/>
            <a:ext cx="7920880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Стратегия «Лови ошибку»</a:t>
            </a:r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Упражнение 255. </a:t>
            </a:r>
          </a:p>
          <a:p>
            <a:endParaRPr lang="ru-RU" sz="2400" dirty="0"/>
          </a:p>
          <a:p>
            <a:r>
              <a:rPr lang="ru-RU" sz="2400" dirty="0" smtClean="0">
                <a:solidFill>
                  <a:srgbClr val="FF0000"/>
                </a:solidFill>
              </a:rPr>
              <a:t>Строгий-</a:t>
            </a:r>
            <a:r>
              <a:rPr lang="ru-RU" sz="2400" dirty="0" err="1" smtClean="0">
                <a:solidFill>
                  <a:srgbClr val="FF0000"/>
                </a:solidFill>
              </a:rPr>
              <a:t>строгайший</a:t>
            </a:r>
            <a:r>
              <a:rPr lang="ru-RU" sz="2400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sz="2400" dirty="0" smtClean="0"/>
              <a:t> добрый-добрейший,</a:t>
            </a:r>
          </a:p>
          <a:p>
            <a:r>
              <a:rPr lang="ru-RU" sz="2400" dirty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тихий –тишайший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храбрый-храбрейший,</a:t>
            </a:r>
          </a:p>
          <a:p>
            <a:r>
              <a:rPr lang="ru-RU" sz="2400" dirty="0" smtClean="0"/>
              <a:t> глубокий-глубочайший,</a:t>
            </a:r>
          </a:p>
          <a:p>
            <a:r>
              <a:rPr lang="ru-RU" sz="2400" dirty="0">
                <a:solidFill>
                  <a:srgbClr val="FF0000"/>
                </a:solidFill>
              </a:rPr>
              <a:t>б</a:t>
            </a:r>
            <a:r>
              <a:rPr lang="ru-RU" sz="2400" dirty="0" smtClean="0">
                <a:solidFill>
                  <a:srgbClr val="FF0000"/>
                </a:solidFill>
              </a:rPr>
              <a:t>огатый-</a:t>
            </a:r>
            <a:r>
              <a:rPr lang="ru-RU" sz="2400" dirty="0" err="1" smtClean="0">
                <a:solidFill>
                  <a:srgbClr val="FF0000"/>
                </a:solidFill>
              </a:rPr>
              <a:t>богачейший</a:t>
            </a:r>
            <a:r>
              <a:rPr lang="ru-RU" sz="2400" dirty="0" smtClean="0">
                <a:solidFill>
                  <a:srgbClr val="FF0000"/>
                </a:solidFill>
              </a:rPr>
              <a:t>,</a:t>
            </a:r>
          </a:p>
          <a:p>
            <a:r>
              <a:rPr lang="ru-RU" sz="2400" dirty="0"/>
              <a:t>с</a:t>
            </a:r>
            <a:r>
              <a:rPr lang="ru-RU" sz="2400" dirty="0" smtClean="0"/>
              <a:t>кучный-скучнейший,</a:t>
            </a:r>
          </a:p>
          <a:p>
            <a:r>
              <a:rPr lang="ru-RU" sz="2400" dirty="0">
                <a:solidFill>
                  <a:srgbClr val="FF0000"/>
                </a:solidFill>
              </a:rPr>
              <a:t>р</a:t>
            </a:r>
            <a:r>
              <a:rPr lang="ru-RU" sz="2400" dirty="0" smtClean="0">
                <a:solidFill>
                  <a:srgbClr val="FF0000"/>
                </a:solidFill>
              </a:rPr>
              <a:t>едкий-</a:t>
            </a:r>
            <a:r>
              <a:rPr lang="ru-RU" sz="2400" dirty="0" err="1" smtClean="0">
                <a:solidFill>
                  <a:srgbClr val="FF0000"/>
                </a:solidFill>
              </a:rPr>
              <a:t>редкейший</a:t>
            </a:r>
            <a:r>
              <a:rPr lang="ru-RU" sz="2400" dirty="0" smtClean="0">
                <a:solidFill>
                  <a:srgbClr val="FF0000"/>
                </a:solidFill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</p:txBody>
      </p:sp>
      <p:pic>
        <p:nvPicPr>
          <p:cNvPr id="3074" name="Picture 2" descr="Стикеры Telegram Незнай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490" y="115187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8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12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2012027" y="384104"/>
            <a:ext cx="5119948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prstClr val="white"/>
                </a:solidFill>
                <a:latin typeface="Century Gothic" pitchFamily="34" charset="0"/>
              </a:rPr>
              <a:t>Практическое задание №3</a:t>
            </a:r>
            <a:endParaRPr lang="ru-RU" altLang="ru-RU" sz="28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397520" y="1684110"/>
            <a:ext cx="8348957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endParaRPr lang="ru-RU" altLang="ru-RU" sz="3200" b="1" i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2780928"/>
            <a:ext cx="75074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«Свободное письмо» </a:t>
            </a:r>
          </a:p>
          <a:p>
            <a:pPr algn="ctr"/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kk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Написать сочинение-миниатюру </a:t>
            </a:r>
          </a:p>
          <a:p>
            <a:pPr algn="ctr"/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</a:t>
            </a:r>
            <a:r>
              <a:rPr lang="kk-KZ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«Новогодние традиции разных народов» </a:t>
            </a:r>
          </a:p>
          <a:p>
            <a:pPr algn="ctr"/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прилагательных в сравнительной степени.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30449" y="1268760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 оценивания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Аргументированное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    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нескольких минут учащиеся выражают собственное мысли по теме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09648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1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087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Ответь на тестовые вопросы на платформе </a:t>
            </a:r>
            <a:r>
              <a:rPr lang="en-US" dirty="0" smtClean="0"/>
              <a:t>Microsoft Forms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AutoShape 2" descr="7 класс. 44 -урок Сравнивать можно всё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 descr="C:\Users\acer\Downloads\7 класс. 44 -урок Сравнивать можно всё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6912"/>
            <a:ext cx="3501008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9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44118" y="1245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14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3626277" y="339090"/>
            <a:ext cx="2585215" cy="64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Итоги  урока</a:t>
            </a:r>
            <a:endParaRPr lang="ru-RU" alt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4075" y="2136339"/>
            <a:ext cx="8087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</a:t>
            </a:r>
          </a:p>
          <a:p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B1F0BF-462E-4C20-B53A-5918FC7D3BAC}"/>
              </a:ext>
            </a:extLst>
          </p:cNvPr>
          <p:cNvSpPr/>
          <p:nvPr/>
        </p:nvSpPr>
        <p:spPr>
          <a:xfrm>
            <a:off x="457472" y="1484786"/>
            <a:ext cx="825356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знали о степени сравнения имён прилагательных;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аучились образовывать и различать степени сравнения прилагательных;</a:t>
            </a:r>
          </a:p>
          <a:p>
            <a:pPr marL="457200" lvl="0" indent="-457200">
              <a:buFontTx/>
              <a:buChar char="-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–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использовали 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прилагательные в сравнительной и превосходной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степени в написаний сочинения-миниатюры.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Tx/>
              <a:buChar char="-"/>
            </a:pP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Tx/>
              <a:buChar char="-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5165" y="5998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7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15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1309108" y="384104"/>
            <a:ext cx="6525781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altLang="ru-RU" sz="2800" b="1" dirty="0" smtClean="0">
                <a:solidFill>
                  <a:prstClr val="white"/>
                </a:solidFill>
                <a:latin typeface="Century Gothic" pitchFamily="34" charset="0"/>
              </a:rPr>
              <a:t>Рекомендуемое учебное задание:</a:t>
            </a:r>
            <a:endParaRPr lang="ru-RU" altLang="ru-RU" sz="2800" dirty="0">
              <a:solidFill>
                <a:prstClr val="white"/>
              </a:solidFill>
              <a:latin typeface="Century Gothic" pitchFamily="34" charset="0"/>
            </a:endParaRPr>
          </a:p>
        </p:txBody>
      </p:sp>
      <p:sp>
        <p:nvSpPr>
          <p:cNvPr id="9" name="Прямоугольник 12"/>
          <p:cNvSpPr>
            <a:spLocks noChangeArrowheads="1"/>
          </p:cNvSpPr>
          <p:nvPr/>
        </p:nvSpPr>
        <p:spPr bwMode="auto">
          <a:xfrm>
            <a:off x="397520" y="1684110"/>
            <a:ext cx="8348957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endParaRPr lang="ru-RU" altLang="ru-RU" sz="3200" b="1" i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9752" y="1232132"/>
            <a:ext cx="54237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 Выполните дополнительные задания в </a:t>
            </a:r>
            <a:r>
              <a:rPr lang="ru-RU" dirty="0" err="1" smtClean="0"/>
              <a:t>Билимленд</a:t>
            </a:r>
            <a:endParaRPr lang="ru-RU" dirty="0" smtClean="0"/>
          </a:p>
          <a:p>
            <a:endParaRPr lang="ru-RU" dirty="0"/>
          </a:p>
          <a:p>
            <a:r>
              <a:rPr lang="ru-RU" smtClean="0"/>
              <a:t>2. Составьте </a:t>
            </a:r>
            <a:r>
              <a:rPr lang="ru-RU" dirty="0" err="1" smtClean="0"/>
              <a:t>синквейн</a:t>
            </a:r>
            <a:r>
              <a:rPr lang="ru-RU" dirty="0" smtClean="0"/>
              <a:t> к слову «Сравнение»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4889" y="5661248"/>
            <a:ext cx="609600" cy="609600"/>
          </a:xfrm>
          <a:prstGeom prst="rect">
            <a:avLst/>
          </a:prstGeom>
        </p:spPr>
      </p:pic>
      <p:pic>
        <p:nvPicPr>
          <p:cNvPr id="5122" name="Picture 2" descr="Полезные ссылки и материалы для учителя физики: Синквейн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5953499" cy="333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01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1357298"/>
            <a:ext cx="9144000" cy="55395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1229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821A6F7-481E-498F-84C7-CBF5D40C926D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16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1229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Google Shape;574;p91"/>
          <p:cNvSpPr txBox="1"/>
          <p:nvPr/>
        </p:nvSpPr>
        <p:spPr>
          <a:xfrm>
            <a:off x="66517" y="944541"/>
            <a:ext cx="3800950" cy="977658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Барша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ғ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а 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қ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олжетімді, сапалы білім!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sp>
        <p:nvSpPr>
          <p:cNvPr id="10" name="Google Shape;575;p91"/>
          <p:cNvSpPr txBox="1"/>
          <p:nvPr/>
        </p:nvSpPr>
        <p:spPr>
          <a:xfrm>
            <a:off x="4570643" y="5084106"/>
            <a:ext cx="4380595" cy="1052529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Качественное образование, </a:t>
            </a:r>
          </a:p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доступное всем!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grpSp>
        <p:nvGrpSpPr>
          <p:cNvPr id="12297" name="Группа 1"/>
          <p:cNvGrpSpPr>
            <a:grpSpLocks/>
          </p:cNvGrpSpPr>
          <p:nvPr/>
        </p:nvGrpSpPr>
        <p:grpSpPr bwMode="auto">
          <a:xfrm>
            <a:off x="1631694" y="1470086"/>
            <a:ext cx="5888758" cy="4398737"/>
            <a:chOff x="1037227" y="1115985"/>
            <a:chExt cx="7369006" cy="5190811"/>
          </a:xfrm>
        </p:grpSpPr>
        <p:sp>
          <p:nvSpPr>
            <p:cNvPr id="12298" name="Freeform 39"/>
            <p:cNvSpPr>
              <a:spLocks/>
            </p:cNvSpPr>
            <p:nvPr/>
          </p:nvSpPr>
          <p:spPr bwMode="auto">
            <a:xfrm>
              <a:off x="2896244" y="2393834"/>
              <a:ext cx="3609482" cy="3912962"/>
            </a:xfrm>
            <a:custGeom>
              <a:avLst/>
              <a:gdLst>
                <a:gd name="T0" fmla="*/ 129202 w 4437063"/>
                <a:gd name="T1" fmla="*/ 14352 h 4810125"/>
                <a:gd name="T2" fmla="*/ 281174 w 4437063"/>
                <a:gd name="T3" fmla="*/ 26388 h 4810125"/>
                <a:gd name="T4" fmla="*/ 264200 w 4437063"/>
                <a:gd name="T5" fmla="*/ 122473 h 4810125"/>
                <a:gd name="T6" fmla="*/ 227076 w 4437063"/>
                <a:gd name="T7" fmla="*/ 220773 h 4810125"/>
                <a:gd name="T8" fmla="*/ 254830 w 4437063"/>
                <a:gd name="T9" fmla="*/ 284527 h 4810125"/>
                <a:gd name="T10" fmla="*/ 286817 w 4437063"/>
                <a:gd name="T11" fmla="*/ 265189 h 4810125"/>
                <a:gd name="T12" fmla="*/ 331697 w 4437063"/>
                <a:gd name="T13" fmla="*/ 166587 h 4810125"/>
                <a:gd name="T14" fmla="*/ 409975 w 4437063"/>
                <a:gd name="T15" fmla="*/ 107465 h 4810125"/>
                <a:gd name="T16" fmla="*/ 431030 w 4437063"/>
                <a:gd name="T17" fmla="*/ 29309 h 4810125"/>
                <a:gd name="T18" fmla="*/ 409925 w 4437063"/>
                <a:gd name="T19" fmla="*/ 119200 h 4810125"/>
                <a:gd name="T20" fmla="*/ 335878 w 4437063"/>
                <a:gd name="T21" fmla="*/ 178270 h 4810125"/>
                <a:gd name="T22" fmla="*/ 299712 w 4437063"/>
                <a:gd name="T23" fmla="*/ 271534 h 4810125"/>
                <a:gd name="T24" fmla="*/ 279361 w 4437063"/>
                <a:gd name="T25" fmla="*/ 328138 h 4810125"/>
                <a:gd name="T26" fmla="*/ 349125 w 4437063"/>
                <a:gd name="T27" fmla="*/ 222133 h 4810125"/>
                <a:gd name="T28" fmla="*/ 471429 w 4437063"/>
                <a:gd name="T29" fmla="*/ 205816 h 4810125"/>
                <a:gd name="T30" fmla="*/ 541747 w 4437063"/>
                <a:gd name="T31" fmla="*/ 146041 h 4810125"/>
                <a:gd name="T32" fmla="*/ 526081 w 4437063"/>
                <a:gd name="T33" fmla="*/ 174141 h 4810125"/>
                <a:gd name="T34" fmla="*/ 448711 w 4437063"/>
                <a:gd name="T35" fmla="*/ 222434 h 4810125"/>
                <a:gd name="T36" fmla="*/ 356178 w 4437063"/>
                <a:gd name="T37" fmla="*/ 239103 h 4810125"/>
                <a:gd name="T38" fmla="*/ 310643 w 4437063"/>
                <a:gd name="T39" fmla="*/ 345964 h 4810125"/>
                <a:gd name="T40" fmla="*/ 402772 w 4437063"/>
                <a:gd name="T41" fmla="*/ 301398 h 4810125"/>
                <a:gd name="T42" fmla="*/ 460397 w 4437063"/>
                <a:gd name="T43" fmla="*/ 267354 h 4810125"/>
                <a:gd name="T44" fmla="*/ 441910 w 4437063"/>
                <a:gd name="T45" fmla="*/ 275210 h 4810125"/>
                <a:gd name="T46" fmla="*/ 390885 w 4437063"/>
                <a:gd name="T47" fmla="*/ 322850 h 4810125"/>
                <a:gd name="T48" fmla="*/ 403945 w 4437063"/>
                <a:gd name="T49" fmla="*/ 349196 h 4810125"/>
                <a:gd name="T50" fmla="*/ 486597 w 4437063"/>
                <a:gd name="T51" fmla="*/ 348792 h 4810125"/>
                <a:gd name="T52" fmla="*/ 483525 w 4437063"/>
                <a:gd name="T53" fmla="*/ 349094 h 4810125"/>
                <a:gd name="T54" fmla="*/ 400269 w 4437063"/>
                <a:gd name="T55" fmla="*/ 354685 h 4810125"/>
                <a:gd name="T56" fmla="*/ 338699 w 4437063"/>
                <a:gd name="T57" fmla="*/ 351151 h 4810125"/>
                <a:gd name="T58" fmla="*/ 292357 w 4437063"/>
                <a:gd name="T59" fmla="*/ 415359 h 4810125"/>
                <a:gd name="T60" fmla="*/ 236848 w 4437063"/>
                <a:gd name="T61" fmla="*/ 535313 h 4810125"/>
                <a:gd name="T62" fmla="*/ 226219 w 4437063"/>
                <a:gd name="T63" fmla="*/ 399647 h 4810125"/>
                <a:gd name="T64" fmla="*/ 124317 w 4437063"/>
                <a:gd name="T65" fmla="*/ 323051 h 4810125"/>
                <a:gd name="T66" fmla="*/ 32087 w 4437063"/>
                <a:gd name="T67" fmla="*/ 306484 h 4810125"/>
                <a:gd name="T68" fmla="*/ 6246 w 4437063"/>
                <a:gd name="T69" fmla="*/ 263628 h 4810125"/>
                <a:gd name="T70" fmla="*/ 51430 w 4437063"/>
                <a:gd name="T71" fmla="*/ 303764 h 4810125"/>
                <a:gd name="T72" fmla="*/ 169148 w 4437063"/>
                <a:gd name="T73" fmla="*/ 328893 h 4810125"/>
                <a:gd name="T74" fmla="*/ 204660 w 4437063"/>
                <a:gd name="T75" fmla="*/ 335037 h 4810125"/>
                <a:gd name="T76" fmla="*/ 97771 w 4437063"/>
                <a:gd name="T77" fmla="*/ 272240 h 4810125"/>
                <a:gd name="T78" fmla="*/ 13702 w 4437063"/>
                <a:gd name="T79" fmla="*/ 252750 h 4810125"/>
                <a:gd name="T80" fmla="*/ 35311 w 4437063"/>
                <a:gd name="T81" fmla="*/ 260405 h 4810125"/>
                <a:gd name="T82" fmla="*/ 147085 w 4437063"/>
                <a:gd name="T83" fmla="*/ 273751 h 4810125"/>
                <a:gd name="T84" fmla="*/ 231055 w 4437063"/>
                <a:gd name="T85" fmla="*/ 314944 h 4810125"/>
                <a:gd name="T86" fmla="*/ 157260 w 4437063"/>
                <a:gd name="T87" fmla="*/ 233815 h 4810125"/>
                <a:gd name="T88" fmla="*/ 53445 w 4437063"/>
                <a:gd name="T89" fmla="*/ 215284 h 4810125"/>
                <a:gd name="T90" fmla="*/ 67347 w 4437063"/>
                <a:gd name="T91" fmla="*/ 204558 h 4810125"/>
                <a:gd name="T92" fmla="*/ 152828 w 4437063"/>
                <a:gd name="T93" fmla="*/ 213320 h 4810125"/>
                <a:gd name="T94" fmla="*/ 149503 w 4437063"/>
                <a:gd name="T95" fmla="*/ 160443 h 4810125"/>
                <a:gd name="T96" fmla="*/ 116812 w 4437063"/>
                <a:gd name="T97" fmla="*/ 92106 h 4810125"/>
                <a:gd name="T98" fmla="*/ 98225 w 4437063"/>
                <a:gd name="T99" fmla="*/ 53531 h 4810125"/>
                <a:gd name="T100" fmla="*/ 150360 w 4437063"/>
                <a:gd name="T101" fmla="*/ 118947 h 4810125"/>
                <a:gd name="T102" fmla="*/ 178467 w 4437063"/>
                <a:gd name="T103" fmla="*/ 218306 h 4810125"/>
                <a:gd name="T104" fmla="*/ 204459 w 4437063"/>
                <a:gd name="T105" fmla="*/ 214578 h 4810125"/>
                <a:gd name="T106" fmla="*/ 204559 w 4437063"/>
                <a:gd name="T107" fmla="*/ 112955 h 4810125"/>
                <a:gd name="T108" fmla="*/ 181086 w 4437063"/>
                <a:gd name="T109" fmla="*/ 39984 h 4810125"/>
                <a:gd name="T110" fmla="*/ 147538 w 4437063"/>
                <a:gd name="T111" fmla="*/ 16467 h 4810125"/>
                <a:gd name="T112" fmla="*/ 209194 w 4437063"/>
                <a:gd name="T113" fmla="*/ 65215 h 4810125"/>
                <a:gd name="T114" fmla="*/ 208388 w 4437063"/>
                <a:gd name="T115" fmla="*/ 143270 h 4810125"/>
                <a:gd name="T116" fmla="*/ 215642 w 4437063"/>
                <a:gd name="T117" fmla="*/ 185975 h 4810125"/>
                <a:gd name="T118" fmla="*/ 253318 w 4437063"/>
                <a:gd name="T119" fmla="*/ 117840 h 4810125"/>
                <a:gd name="T120" fmla="*/ 291048 w 4437063"/>
                <a:gd name="T121" fmla="*/ 10525 h 48101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37063"/>
                <a:gd name="T184" fmla="*/ 0 h 4810125"/>
                <a:gd name="T185" fmla="*/ 4437063 w 4437063"/>
                <a:gd name="T186" fmla="*/ 4810125 h 48101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299" name="Group 4"/>
            <p:cNvGrpSpPr>
              <a:grpSpLocks/>
            </p:cNvGrpSpPr>
            <p:nvPr/>
          </p:nvGrpSpPr>
          <p:grpSpPr bwMode="auto">
            <a:xfrm>
              <a:off x="1037227" y="3549476"/>
              <a:ext cx="2266898" cy="2266813"/>
              <a:chOff x="628650" y="3772478"/>
              <a:chExt cx="2266898" cy="2266813"/>
            </a:xfrm>
          </p:grpSpPr>
          <p:sp>
            <p:nvSpPr>
              <p:cNvPr id="64" name="Oval 1"/>
              <p:cNvSpPr/>
              <p:nvPr/>
            </p:nvSpPr>
            <p:spPr>
              <a:xfrm>
                <a:off x="628650" y="3772478"/>
                <a:ext cx="2266898" cy="2266813"/>
              </a:xfrm>
              <a:prstGeom prst="ellipse">
                <a:avLst/>
              </a:prstGeom>
              <a:solidFill>
                <a:srgbClr val="2B9DA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Oval 40"/>
              <p:cNvSpPr/>
              <p:nvPr/>
            </p:nvSpPr>
            <p:spPr>
              <a:xfrm>
                <a:off x="885488" y="4047098"/>
                <a:ext cx="1775224" cy="171757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Заманауи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технология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0" name="Group 43"/>
            <p:cNvGrpSpPr>
              <a:grpSpLocks/>
            </p:cNvGrpSpPr>
            <p:nvPr/>
          </p:nvGrpSpPr>
          <p:grpSpPr bwMode="auto">
            <a:xfrm>
              <a:off x="6293318" y="3100241"/>
              <a:ext cx="2087515" cy="2087437"/>
              <a:chOff x="628933" y="3772481"/>
              <a:chExt cx="2267091" cy="2267006"/>
            </a:xfrm>
          </p:grpSpPr>
          <p:sp>
            <p:nvSpPr>
              <p:cNvPr id="62" name="Oval 44"/>
              <p:cNvSpPr/>
              <p:nvPr/>
            </p:nvSpPr>
            <p:spPr>
              <a:xfrm>
                <a:off x="628933" y="3772481"/>
                <a:ext cx="2267091" cy="2267006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3" name="Oval 45"/>
              <p:cNvSpPr/>
              <p:nvPr/>
            </p:nvSpPr>
            <p:spPr>
              <a:xfrm>
                <a:off x="903055" y="4046591"/>
                <a:ext cx="1696564" cy="1718786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Білімді</a:t>
                </a:r>
                <a:r>
                  <a:rPr lang="ru-RU" sz="16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бағалау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1" name="Group 46"/>
            <p:cNvGrpSpPr>
              <a:grpSpLocks/>
            </p:cNvGrpSpPr>
            <p:nvPr/>
          </p:nvGrpSpPr>
          <p:grpSpPr bwMode="auto">
            <a:xfrm>
              <a:off x="1742061" y="1787457"/>
              <a:ext cx="1750972" cy="1749319"/>
              <a:chOff x="837334" y="3772728"/>
              <a:chExt cx="2269035" cy="2266893"/>
            </a:xfrm>
          </p:grpSpPr>
          <p:sp>
            <p:nvSpPr>
              <p:cNvPr id="60" name="Oval 47"/>
              <p:cNvSpPr/>
              <p:nvPr/>
            </p:nvSpPr>
            <p:spPr>
              <a:xfrm>
                <a:off x="837334" y="3772728"/>
                <a:ext cx="2269035" cy="2266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1" name="Oval 48"/>
              <p:cNvSpPr/>
              <p:nvPr/>
            </p:nvSpPr>
            <p:spPr>
              <a:xfrm>
                <a:off x="1129449" y="4046318"/>
                <a:ext cx="1719777" cy="1719713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Қол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жетімді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2" name="Group 49"/>
            <p:cNvGrpSpPr>
              <a:grpSpLocks/>
            </p:cNvGrpSpPr>
            <p:nvPr/>
          </p:nvGrpSpPr>
          <p:grpSpPr bwMode="auto">
            <a:xfrm>
              <a:off x="4892841" y="1247817"/>
              <a:ext cx="1749860" cy="1749860"/>
              <a:chOff x="628650" y="3771900"/>
              <a:chExt cx="2267594" cy="2267594"/>
            </a:xfrm>
          </p:grpSpPr>
          <p:sp>
            <p:nvSpPr>
              <p:cNvPr id="58" name="Oval 50"/>
              <p:cNvSpPr/>
              <p:nvPr/>
            </p:nvSpPr>
            <p:spPr>
              <a:xfrm>
                <a:off x="629084" y="3771800"/>
                <a:ext cx="2266978" cy="2266893"/>
              </a:xfrm>
              <a:prstGeom prst="ellipse">
                <a:avLst/>
              </a:prstGeom>
              <a:solidFill>
                <a:srgbClr val="20768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9" name="Oval 62"/>
              <p:cNvSpPr/>
              <p:nvPr/>
            </p:nvSpPr>
            <p:spPr>
              <a:xfrm>
                <a:off x="902686" y="4045390"/>
                <a:ext cx="1719777" cy="17197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Цифрлы</a:t>
                </a:r>
                <a:r>
                  <a:rPr lang="ru-RU" sz="11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аза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стан</a:t>
                </a:r>
                <a:endParaRPr lang="ru-RU" sz="16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3" name="Group 63"/>
            <p:cNvGrpSpPr>
              <a:grpSpLocks/>
            </p:cNvGrpSpPr>
            <p:nvPr/>
          </p:nvGrpSpPr>
          <p:grpSpPr bwMode="auto">
            <a:xfrm>
              <a:off x="6749511" y="1772278"/>
              <a:ext cx="1656722" cy="1656722"/>
              <a:chOff x="628650" y="3771900"/>
              <a:chExt cx="2267594" cy="2267594"/>
            </a:xfrm>
          </p:grpSpPr>
          <p:sp>
            <p:nvSpPr>
              <p:cNvPr id="56" name="Oval 64"/>
              <p:cNvSpPr/>
              <p:nvPr/>
            </p:nvSpPr>
            <p:spPr>
              <a:xfrm>
                <a:off x="627842" y="3770949"/>
                <a:ext cx="2268402" cy="2268317"/>
              </a:xfrm>
              <a:prstGeom prst="ellipse">
                <a:avLst/>
              </a:prstGeom>
              <a:solidFill>
                <a:srgbClr val="AB282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7" name="Oval 65"/>
              <p:cNvSpPr/>
              <p:nvPr/>
            </p:nvSpPr>
            <p:spPr>
              <a:xfrm>
                <a:off x="901615" y="4044711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Дербес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оқыту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4" name="Group 66"/>
            <p:cNvGrpSpPr>
              <a:grpSpLocks/>
            </p:cNvGrpSpPr>
            <p:nvPr/>
          </p:nvGrpSpPr>
          <p:grpSpPr bwMode="auto">
            <a:xfrm>
              <a:off x="3636322" y="1565473"/>
              <a:ext cx="1656722" cy="1656722"/>
              <a:chOff x="628650" y="3771900"/>
              <a:chExt cx="2267594" cy="2267594"/>
            </a:xfrm>
          </p:grpSpPr>
          <p:sp>
            <p:nvSpPr>
              <p:cNvPr id="54" name="Oval 67"/>
              <p:cNvSpPr/>
              <p:nvPr/>
            </p:nvSpPr>
            <p:spPr>
              <a:xfrm>
                <a:off x="628078" y="3771555"/>
                <a:ext cx="2268402" cy="2268317"/>
              </a:xfrm>
              <a:prstGeom prst="ellipse">
                <a:avLst/>
              </a:prstGeom>
              <a:solidFill>
                <a:srgbClr val="B2550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5" name="Oval 68"/>
              <p:cNvSpPr/>
              <p:nvPr/>
            </p:nvSpPr>
            <p:spPr>
              <a:xfrm>
                <a:off x="901850" y="4045317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Н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ә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тижелі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5" name="Group 69"/>
            <p:cNvGrpSpPr>
              <a:grpSpLocks/>
            </p:cNvGrpSpPr>
            <p:nvPr/>
          </p:nvGrpSpPr>
          <p:grpSpPr bwMode="auto">
            <a:xfrm>
              <a:off x="5493194" y="3048282"/>
              <a:ext cx="1388120" cy="1388120"/>
              <a:chOff x="628650" y="3771900"/>
              <a:chExt cx="2267594" cy="2267594"/>
            </a:xfrm>
          </p:grpSpPr>
          <p:sp>
            <p:nvSpPr>
              <p:cNvPr id="52" name="Oval 70"/>
              <p:cNvSpPr/>
              <p:nvPr/>
            </p:nvSpPr>
            <p:spPr>
              <a:xfrm>
                <a:off x="628720" y="3771204"/>
                <a:ext cx="2266488" cy="2268996"/>
              </a:xfrm>
              <a:prstGeom prst="ellipse">
                <a:avLst/>
              </a:prstGeom>
              <a:solidFill>
                <a:srgbClr val="AECA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Oval 71"/>
              <p:cNvSpPr/>
              <p:nvPr/>
            </p:nvSpPr>
            <p:spPr>
              <a:xfrm>
                <a:off x="903603" y="4046077"/>
                <a:ext cx="1716722" cy="171925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Тиімді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6" name="Group 72"/>
            <p:cNvGrpSpPr>
              <a:grpSpLocks/>
            </p:cNvGrpSpPr>
            <p:nvPr/>
          </p:nvGrpSpPr>
          <p:grpSpPr bwMode="auto">
            <a:xfrm>
              <a:off x="2546358" y="1115985"/>
              <a:ext cx="1216571" cy="1216571"/>
              <a:chOff x="979546" y="3771900"/>
              <a:chExt cx="2267594" cy="2267594"/>
            </a:xfrm>
          </p:grpSpPr>
          <p:sp>
            <p:nvSpPr>
              <p:cNvPr id="50" name="Oval 73"/>
              <p:cNvSpPr/>
              <p:nvPr/>
            </p:nvSpPr>
            <p:spPr>
              <a:xfrm>
                <a:off x="980564" y="3771900"/>
                <a:ext cx="2266524" cy="2266438"/>
              </a:xfrm>
              <a:prstGeom prst="ellipse">
                <a:avLst/>
              </a:prstGeom>
              <a:solidFill>
                <a:srgbClr val="E4363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Oval 74"/>
              <p:cNvSpPr/>
              <p:nvPr/>
            </p:nvSpPr>
            <p:spPr>
              <a:xfrm>
                <a:off x="1255743" y="4047069"/>
                <a:ext cx="1716167" cy="171610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Үш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тілді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658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-15474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2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179512" y="384104"/>
            <a:ext cx="8011536" cy="51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kk-KZ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«Стартер  «Две правды, одна ложь»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2C421A-8442-43CB-ABA1-6EE327C420D1}"/>
              </a:ext>
            </a:extLst>
          </p:cNvPr>
          <p:cNvSpPr/>
          <p:nvPr/>
        </p:nvSpPr>
        <p:spPr>
          <a:xfrm>
            <a:off x="300004" y="1071545"/>
            <a:ext cx="8304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endParaRPr lang="ru-RU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151879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kk-KZ" dirty="0"/>
          </a:p>
          <a:p>
            <a:r>
              <a:rPr lang="kk-KZ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2351" y="1720840"/>
            <a:ext cx="664996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Подумайте, и ответьте, что здесь является правдой, а что ложью?</a:t>
            </a:r>
          </a:p>
          <a:p>
            <a:endParaRPr lang="ru-RU" b="1" dirty="0" smtClean="0"/>
          </a:p>
          <a:p>
            <a:r>
              <a:rPr lang="ru-RU" b="1" dirty="0" smtClean="0"/>
              <a:t>Только </a:t>
            </a:r>
            <a:r>
              <a:rPr lang="ru-RU" b="1" dirty="0"/>
              <a:t>качественные имена прилагательные имеют степени </a:t>
            </a:r>
            <a:r>
              <a:rPr lang="ru-RU" b="1" dirty="0" smtClean="0"/>
              <a:t>сравнения</a:t>
            </a:r>
          </a:p>
          <a:p>
            <a:endParaRPr lang="ru-RU" dirty="0"/>
          </a:p>
          <a:p>
            <a:r>
              <a:rPr lang="ru-RU" b="1" dirty="0"/>
              <a:t>Праздник Нового года празднуют только 31 </a:t>
            </a:r>
            <a:r>
              <a:rPr lang="ru-RU" b="1" dirty="0" smtClean="0"/>
              <a:t>декабря</a:t>
            </a:r>
          </a:p>
          <a:p>
            <a:endParaRPr lang="ru-RU" dirty="0"/>
          </a:p>
          <a:p>
            <a:r>
              <a:rPr lang="ru-RU" b="1" dirty="0"/>
              <a:t>Существуют сравнительная простая и составная, превосходная простая и составная степени сравнения прилагательных</a:t>
            </a:r>
            <a:r>
              <a:rPr lang="ru-RU" b="1" dirty="0" smtClean="0"/>
              <a:t>.</a:t>
            </a:r>
          </a:p>
          <a:p>
            <a:endParaRPr lang="ru-RU" dirty="0"/>
          </a:p>
          <a:p>
            <a:r>
              <a:rPr lang="ru-RU" b="1" dirty="0"/>
              <a:t>Как вы думаете, о чем мы сегодня на уроке будем говорить, какова будет тема, цели нашего урока?</a:t>
            </a:r>
            <a:endParaRPr lang="ru-RU" dirty="0"/>
          </a:p>
        </p:txBody>
      </p:sp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1048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4958CA-D0C9-4467-8992-D5A6CA47CC9E}"/>
              </a:ext>
            </a:extLst>
          </p:cNvPr>
          <p:cNvSpPr/>
          <p:nvPr/>
        </p:nvSpPr>
        <p:spPr>
          <a:xfrm>
            <a:off x="827584" y="692697"/>
            <a:ext cx="74888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урока:</a:t>
            </a:r>
          </a:p>
          <a:p>
            <a:pPr>
              <a:spcAft>
                <a:spcPts val="0"/>
              </a:spcAf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7.2.1.1 – владеть словарным запасом, включающим термины</a:t>
            </a:r>
          </a:p>
          <a:p>
            <a:pPr>
              <a:spcAft>
                <a:spcPts val="0"/>
              </a:spcAf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7.4.5.1 – писать сочинение-миниатюру с использованием прилагательных в разных степенях сравнения</a:t>
            </a:r>
          </a:p>
          <a:p>
            <a:pPr>
              <a:spcAft>
                <a:spcPts val="0"/>
              </a:spcAf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7.5.1.1 – использовать  прилагательные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сравнительной и превосходной степени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6069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6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472" y="-56251"/>
            <a:ext cx="8229600" cy="1143000"/>
          </a:xfrm>
        </p:spPr>
        <p:txBody>
          <a:bodyPr/>
          <a:lstStyle/>
          <a:p>
            <a:r>
              <a:rPr lang="ru-RU" dirty="0" smtClean="0"/>
              <a:t>Сравнивать можно все</a:t>
            </a: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44">
            <a:extLst>
              <a:ext uri="{FF2B5EF4-FFF2-40B4-BE49-F238E27FC236}">
                <a16:creationId xmlns:a16="http://schemas.microsoft.com/office/drawing/2014/main" id="{CD91E988-7A18-4398-B6F1-77F363DEF83B}"/>
              </a:ext>
            </a:extLst>
          </p:cNvPr>
          <p:cNvSpPr/>
          <p:nvPr/>
        </p:nvSpPr>
        <p:spPr>
          <a:xfrm>
            <a:off x="-68086" y="2506198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ID" sz="28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utoShape 2" descr="Сравнение предметов — урок. Математика, 1 клас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равнение предметов — урок. Математика, 1 класс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ris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61" y="2586169"/>
            <a:ext cx="2975074" cy="169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001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ykl-res.azureedge.net/7264069b-b9b7-438f-b8d0-c865bdf6b345/001.sv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ris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87" y="2804871"/>
            <a:ext cx="3067122" cy="131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4" descr="https://ykl-res.azureedge.net/81a508d7-c26e-4c68-be61-4b78afa3caf8/002.sv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Сравнение предметов — Заюш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4509120"/>
            <a:ext cx="3481678" cy="174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33024"/>
            <a:ext cx="3220309" cy="209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97" y="2767808"/>
            <a:ext cx="2522530" cy="164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Кутянина Ольга | Сравнение предметов | Журнал «Начальная школа» № 20/200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853620"/>
            <a:ext cx="2643590" cy="185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Конспект занятия по ФЭМП в средней группе «Сравнение предметов по высоте» |  Методическая разработка по математике (средняя группа) на тему: |  Образовательная социальная сеть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564" y="770354"/>
            <a:ext cx="2769324" cy="209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35581" y="5827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4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81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0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717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911B8CC8-BCC4-420D-87EE-02BC376945E1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5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717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204842" y="1141315"/>
            <a:ext cx="87350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126876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Послушайте стихотворение М. Дудина. Как вы думаете, отличаются ли по смыслу выделенные прилагательные от слов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чистый, белый, лёгкий?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27584" y="2564905"/>
            <a:ext cx="61024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Чистейшего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снега, 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Белейшего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снега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Зима отряхнула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рощу с разбега.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И, пухом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легчайшим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солнце блистая,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Пустила гулять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лесам горностая.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i="1" dirty="0" smtClean="0"/>
          </a:p>
          <a:p>
            <a:endParaRPr lang="ru-RU" sz="2400" i="1" dirty="0" smtClean="0"/>
          </a:p>
          <a:p>
            <a:endParaRPr lang="ru-RU" sz="2400" dirty="0" smtClean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B7827B-9739-4C97-B45A-91766E272844}"/>
              </a:ext>
            </a:extLst>
          </p:cNvPr>
          <p:cNvSpPr/>
          <p:nvPr/>
        </p:nvSpPr>
        <p:spPr>
          <a:xfrm>
            <a:off x="372082" y="371024"/>
            <a:ext cx="7818966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Стратегия «Мозговой штурм»</a:t>
            </a:r>
            <a:endParaRPr lang="ru-RU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6856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7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-17674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6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1507012" y="384104"/>
            <a:ext cx="6129976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kk-K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Теоретический </a:t>
            </a:r>
            <a:r>
              <a:rPr lang="kk-K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2C421A-8442-43CB-ABA1-6EE327C420D1}"/>
              </a:ext>
            </a:extLst>
          </p:cNvPr>
          <p:cNvSpPr/>
          <p:nvPr/>
        </p:nvSpPr>
        <p:spPr>
          <a:xfrm>
            <a:off x="300004" y="1071545"/>
            <a:ext cx="8304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endParaRPr lang="ru-RU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Три яблока в ряд на черном фоне | Премиум Фот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34837"/>
            <a:ext cx="3096344" cy="528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0953" y="1691516"/>
            <a:ext cx="193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Самое маленькое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4048" y="3003545"/>
            <a:ext cx="300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Меньше чем нижнее яблоко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923928" y="4898777"/>
            <a:ext cx="4468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Степень сравнения – </a:t>
            </a:r>
            <a:r>
              <a:rPr lang="ru-RU" dirty="0" smtClean="0"/>
              <a:t>обозначает  признак, </a:t>
            </a:r>
          </a:p>
          <a:p>
            <a:r>
              <a:rPr lang="ru-RU" dirty="0" smtClean="0"/>
              <a:t>который проявляется в большей или</a:t>
            </a:r>
          </a:p>
          <a:p>
            <a:r>
              <a:rPr lang="ru-RU" dirty="0" smtClean="0"/>
              <a:t> меньшей степени</a:t>
            </a:r>
            <a:endParaRPr lang="ru-RU" b="1" dirty="0"/>
          </a:p>
        </p:txBody>
      </p:sp>
      <p:pic>
        <p:nvPicPr>
          <p:cNvPr id="9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9648" y="5710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4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-17674" y="0"/>
            <a:ext cx="9144000" cy="67298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921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7C1ECFF6-D241-47FC-844B-9111A9D1D52A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7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9220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3" name="Прямоугольник 9"/>
          <p:cNvSpPr>
            <a:spLocks noChangeArrowheads="1"/>
          </p:cNvSpPr>
          <p:nvPr/>
        </p:nvSpPr>
        <p:spPr bwMode="auto">
          <a:xfrm>
            <a:off x="1507012" y="384104"/>
            <a:ext cx="6129976" cy="57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2050" algn="l"/>
                <a:tab pos="1744663" algn="l"/>
                <a:tab pos="2325688" algn="l"/>
                <a:tab pos="2908300" algn="l"/>
                <a:tab pos="3489325" algn="l"/>
                <a:tab pos="4070350" algn="l"/>
                <a:tab pos="4652963" algn="l"/>
                <a:tab pos="5233988" algn="l"/>
                <a:tab pos="5816600" algn="l"/>
                <a:tab pos="6397625" algn="l"/>
                <a:tab pos="6978650" algn="l"/>
                <a:tab pos="7561263" algn="l"/>
                <a:tab pos="8142288" algn="l"/>
                <a:tab pos="8724900" algn="l"/>
                <a:tab pos="9305925" algn="l"/>
              </a:tabLs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kk-K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Теоретический </a:t>
            </a:r>
            <a:r>
              <a:rPr lang="kk-K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2C421A-8442-43CB-ABA1-6EE327C420D1}"/>
              </a:ext>
            </a:extLst>
          </p:cNvPr>
          <p:cNvSpPr/>
          <p:nvPr/>
        </p:nvSpPr>
        <p:spPr>
          <a:xfrm>
            <a:off x="300004" y="1071545"/>
            <a:ext cx="8304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endParaRPr lang="ru-RU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Степени сравнения качественных прилагательных (6 класс,  видеоурок-презентация) -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4"/>
          <a:stretch/>
        </p:blipFill>
        <p:spPr bwMode="auto">
          <a:xfrm>
            <a:off x="305489" y="1594764"/>
            <a:ext cx="8591693" cy="327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472" y="5528457"/>
            <a:ext cx="837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Добрый+ЕЕ</a:t>
            </a:r>
            <a:r>
              <a:rPr lang="ru-RU" dirty="0" smtClean="0"/>
              <a:t>     </a:t>
            </a:r>
            <a:r>
              <a:rPr lang="ru-RU" dirty="0" err="1" smtClean="0"/>
              <a:t>ДобрЕЕ</a:t>
            </a:r>
            <a:r>
              <a:rPr lang="ru-RU" dirty="0" smtClean="0"/>
              <a:t>          Более +добрый               добрейший           самый добрый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907704" y="4689030"/>
            <a:ext cx="216024" cy="8394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419872" y="4664361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940152" y="4941168"/>
            <a:ext cx="72008" cy="587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308304" y="4869255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37245" y="4865480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е</a:t>
            </a:r>
            <a:r>
              <a:rPr lang="ru-RU" dirty="0" err="1" smtClean="0"/>
              <a:t>йш</a:t>
            </a:r>
            <a:r>
              <a:rPr lang="ru-RU" dirty="0" smtClean="0"/>
              <a:t>/</a:t>
            </a:r>
            <a:r>
              <a:rPr lang="ru-RU" dirty="0" err="1" smtClean="0"/>
              <a:t>айш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758026" y="4726980"/>
            <a:ext cx="1385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Самый,</a:t>
            </a:r>
          </a:p>
          <a:p>
            <a:r>
              <a:rPr lang="ru-RU" dirty="0" smtClean="0"/>
              <a:t>наиболее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843808" y="1076941"/>
            <a:ext cx="3855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Положительная форма –</a:t>
            </a:r>
            <a:r>
              <a:rPr lang="ru-RU" dirty="0" err="1" smtClean="0"/>
              <a:t>жай</a:t>
            </a:r>
            <a:r>
              <a:rPr lang="ru-RU" dirty="0" smtClean="0"/>
              <a:t> </a:t>
            </a:r>
            <a:r>
              <a:rPr lang="ru-RU" dirty="0" err="1" smtClean="0"/>
              <a:t>шырай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-81670" y="2862877"/>
            <a:ext cx="1689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Салыстырмалы</a:t>
            </a:r>
            <a:endParaRPr lang="ru-RU" dirty="0" smtClean="0"/>
          </a:p>
          <a:p>
            <a:r>
              <a:rPr lang="ru-RU" dirty="0" err="1" smtClean="0"/>
              <a:t>шырай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770422" y="2724377"/>
            <a:ext cx="1279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Асырмалы</a:t>
            </a:r>
            <a:r>
              <a:rPr lang="ru-RU" dirty="0" smtClean="0"/>
              <a:t> </a:t>
            </a:r>
          </a:p>
          <a:p>
            <a:r>
              <a:rPr lang="ru-RU" dirty="0" err="1" smtClean="0"/>
              <a:t>шырай</a:t>
            </a:r>
            <a:endParaRPr lang="ru-RU" dirty="0"/>
          </a:p>
        </p:txBody>
      </p:sp>
      <p:pic>
        <p:nvPicPr>
          <p:cNvPr id="21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86248" y="5897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6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17951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8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179511" y="1154341"/>
            <a:ext cx="8595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0" y="1628507"/>
            <a:ext cx="878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472" y="1154342"/>
            <a:ext cx="8507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B7827B-9739-4C97-B45A-91766E272844}"/>
              </a:ext>
            </a:extLst>
          </p:cNvPr>
          <p:cNvSpPr/>
          <p:nvPr/>
        </p:nvSpPr>
        <p:spPr>
          <a:xfrm>
            <a:off x="372082" y="371024"/>
            <a:ext cx="8771918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Практическое задание №1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Стратегия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«Забей мяч» -</a:t>
            </a:r>
            <a:endParaRPr lang="kk-KZ" sz="2400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kk-KZ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2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Упражнение 246. Образуйте сравнительную и превосходную степени имён прилагательных.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b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Сравнительная степень			 Превосходная степень</a:t>
            </a:r>
            <a:endParaRPr lang="ru-RU" sz="2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074" name="Picture 2" descr="Баскетбольная Корзина Стоковые фотографии - FreeImages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78056"/>
            <a:ext cx="989180" cy="123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Баскетбольная Корзина Стоковые фотографии - FreeImages.c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435" y="3578056"/>
            <a:ext cx="1066329" cy="133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5998" y="482571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Критерий оценивания</a:t>
            </a:r>
          </a:p>
          <a:p>
            <a:pPr marL="285750" indent="-285750">
              <a:buFontTx/>
              <a:buChar char="-"/>
            </a:pPr>
            <a:endParaRPr lang="kk-KZ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kk-KZ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Образует </a:t>
            </a: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</a:rPr>
              <a:t>сравнительную степень</a:t>
            </a:r>
          </a:p>
          <a:p>
            <a:pPr marL="285750" indent="-285750">
              <a:buFontTx/>
              <a:buChar char="-"/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</a:rPr>
              <a:t>Образует превосходную степень имени прилагательного</a:t>
            </a:r>
          </a:p>
          <a:p>
            <a:pPr marL="285750" indent="-285750">
              <a:buFontTx/>
              <a:buChar char="-"/>
            </a:pPr>
            <a:r>
              <a:rPr lang="kk-KZ" dirty="0">
                <a:latin typeface="Times New Roman" panose="02020603050405020304" pitchFamily="18" charset="0"/>
              </a:rPr>
              <a:t>Правильно распределяет их по  корзинам</a:t>
            </a:r>
            <a:endParaRPr lang="ru-RU" dirty="0"/>
          </a:p>
        </p:txBody>
      </p:sp>
      <p:pic>
        <p:nvPicPr>
          <p:cNvPr id="4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4887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7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372082" y="-33116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9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179511" y="1154341"/>
            <a:ext cx="8595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0" y="1628507"/>
            <a:ext cx="8784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472" y="1154342"/>
            <a:ext cx="8507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3B7827B-9739-4C97-B45A-91766E272844}"/>
              </a:ext>
            </a:extLst>
          </p:cNvPr>
          <p:cNvSpPr/>
          <p:nvPr/>
        </p:nvSpPr>
        <p:spPr>
          <a:xfrm>
            <a:off x="372082" y="371024"/>
            <a:ext cx="8771918" cy="1932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Проверь себя!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kk-KZ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Стратегия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«Забей мяч» -</a:t>
            </a:r>
            <a:endParaRPr lang="kk-KZ" sz="2400" b="1" dirty="0" smtClean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b="1" dirty="0" smtClean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Сравнительная степень			 Превосходная степень</a:t>
            </a:r>
            <a:endParaRPr lang="ru-RU" sz="2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074" name="Picture 2" descr="Баскетбольная Корзина Стоковые фотографии - FreeImage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52325"/>
            <a:ext cx="989180" cy="123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Баскетбольная Корзина Стоковые фотографии - FreeImages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244385"/>
            <a:ext cx="872160" cy="109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2326" y="3676381"/>
            <a:ext cx="13580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Прекраснее</a:t>
            </a:r>
          </a:p>
          <a:p>
            <a:r>
              <a:rPr lang="ru-RU" dirty="0" smtClean="0"/>
              <a:t>Свободнее</a:t>
            </a:r>
          </a:p>
          <a:p>
            <a:r>
              <a:rPr lang="ru-RU" dirty="0" smtClean="0"/>
              <a:t>Спокойнее</a:t>
            </a:r>
          </a:p>
          <a:p>
            <a:r>
              <a:rPr lang="ru-RU" dirty="0" smtClean="0"/>
              <a:t>Удобнее</a:t>
            </a:r>
          </a:p>
          <a:p>
            <a:r>
              <a:rPr lang="ru-RU" dirty="0" smtClean="0"/>
              <a:t>Приятнее</a:t>
            </a:r>
          </a:p>
          <a:p>
            <a:r>
              <a:rPr lang="ru-RU" dirty="0" smtClean="0"/>
              <a:t>Счастливее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89603" y="3676382"/>
            <a:ext cx="17860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Прекраснейший</a:t>
            </a:r>
          </a:p>
          <a:p>
            <a:r>
              <a:rPr lang="ru-RU" dirty="0" smtClean="0"/>
              <a:t>Свободнейший</a:t>
            </a:r>
          </a:p>
          <a:p>
            <a:r>
              <a:rPr lang="ru-RU" dirty="0" smtClean="0"/>
              <a:t>Спокойнейший</a:t>
            </a:r>
          </a:p>
          <a:p>
            <a:r>
              <a:rPr lang="ru-RU" dirty="0" smtClean="0"/>
              <a:t>Удобнейший</a:t>
            </a:r>
          </a:p>
          <a:p>
            <a:r>
              <a:rPr lang="ru-RU" dirty="0" smtClean="0"/>
              <a:t>Приятнейший</a:t>
            </a:r>
          </a:p>
          <a:p>
            <a:r>
              <a:rPr lang="ru-RU" dirty="0" smtClean="0"/>
              <a:t>счастливейший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69624" y="3442186"/>
            <a:ext cx="96674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Богаче</a:t>
            </a:r>
          </a:p>
          <a:p>
            <a:r>
              <a:rPr lang="ru-RU" dirty="0" smtClean="0"/>
              <a:t>Громче</a:t>
            </a:r>
          </a:p>
          <a:p>
            <a:r>
              <a:rPr lang="ru-RU" dirty="0" smtClean="0"/>
              <a:t>Легче</a:t>
            </a:r>
          </a:p>
          <a:p>
            <a:r>
              <a:rPr lang="ru-RU" dirty="0" smtClean="0"/>
              <a:t>Мягче</a:t>
            </a:r>
          </a:p>
          <a:p>
            <a:r>
              <a:rPr lang="ru-RU" dirty="0" smtClean="0"/>
              <a:t>Дороже</a:t>
            </a:r>
          </a:p>
          <a:p>
            <a:r>
              <a:rPr lang="ru-RU" dirty="0" smtClean="0"/>
              <a:t>Тверже</a:t>
            </a:r>
          </a:p>
          <a:p>
            <a:r>
              <a:rPr lang="ru-RU" dirty="0" smtClean="0"/>
              <a:t>Гуще</a:t>
            </a:r>
          </a:p>
          <a:p>
            <a:r>
              <a:rPr lang="ru-RU" dirty="0" smtClean="0"/>
              <a:t>Толще</a:t>
            </a:r>
          </a:p>
          <a:p>
            <a:r>
              <a:rPr lang="ru-RU" dirty="0" smtClean="0"/>
              <a:t>Чище</a:t>
            </a:r>
          </a:p>
          <a:p>
            <a:r>
              <a:rPr lang="ru-RU" dirty="0" smtClean="0"/>
              <a:t>Слаще</a:t>
            </a:r>
          </a:p>
          <a:p>
            <a:r>
              <a:rPr lang="ru-RU" dirty="0" smtClean="0"/>
              <a:t>Проще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609607" y="3676382"/>
            <a:ext cx="9592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Раньше</a:t>
            </a:r>
          </a:p>
          <a:p>
            <a:r>
              <a:rPr lang="ru-RU" dirty="0" smtClean="0"/>
              <a:t>Старше</a:t>
            </a:r>
          </a:p>
          <a:p>
            <a:r>
              <a:rPr lang="ru-RU" dirty="0" smtClean="0"/>
              <a:t>Тоньше</a:t>
            </a:r>
          </a:p>
          <a:p>
            <a:r>
              <a:rPr lang="ru-RU" dirty="0" smtClean="0"/>
              <a:t>Дальше</a:t>
            </a:r>
          </a:p>
          <a:p>
            <a:r>
              <a:rPr lang="ru-RU" dirty="0" smtClean="0"/>
              <a:t>Дольше</a:t>
            </a:r>
          </a:p>
          <a:p>
            <a:r>
              <a:rPr lang="ru-RU" dirty="0" smtClean="0"/>
              <a:t>Хуже</a:t>
            </a:r>
          </a:p>
          <a:p>
            <a:r>
              <a:rPr lang="ru-RU" dirty="0" err="1" smtClean="0"/>
              <a:t>меьше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10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2238</TotalTime>
  <Words>531</Words>
  <Application>Microsoft Office PowerPoint</Application>
  <PresentationFormat>Экран (4:3)</PresentationFormat>
  <Paragraphs>201</Paragraphs>
  <Slides>16</Slides>
  <Notes>15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 Gothic</vt:lpstr>
      <vt:lpstr>Comfortaa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Сравнивать можно все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148</cp:revision>
  <dcterms:created xsi:type="dcterms:W3CDTF">2020-07-18T05:19:20Z</dcterms:created>
  <dcterms:modified xsi:type="dcterms:W3CDTF">2024-12-11T14:38:04Z</dcterms:modified>
</cp:coreProperties>
</file>