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7" r:id="rId3"/>
    <p:sldId id="268" r:id="rId4"/>
    <p:sldId id="274" r:id="rId5"/>
    <p:sldId id="281" r:id="rId6"/>
    <p:sldId id="265" r:id="rId7"/>
    <p:sldId id="266" r:id="rId8"/>
    <p:sldId id="284" r:id="rId9"/>
    <p:sldId id="285" r:id="rId10"/>
    <p:sldId id="286" r:id="rId11"/>
    <p:sldId id="262" r:id="rId12"/>
    <p:sldId id="280" r:id="rId13"/>
    <p:sldId id="264" r:id="rId14"/>
    <p:sldId id="257" r:id="rId15"/>
    <p:sldId id="258" r:id="rId16"/>
    <p:sldId id="260" r:id="rId17"/>
    <p:sldId id="283" r:id="rId18"/>
    <p:sldId id="282" r:id="rId19"/>
    <p:sldId id="271" r:id="rId20"/>
    <p:sldId id="272" r:id="rId21"/>
    <p:sldId id="28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04D3-24AA-4EF9-82EE-6290256FC8B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90-3609-40A0-B0AB-AD06035C0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04D3-24AA-4EF9-82EE-6290256FC8B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90-3609-40A0-B0AB-AD06035C0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2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04D3-24AA-4EF9-82EE-6290256FC8B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90-3609-40A0-B0AB-AD06035C0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59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04D3-24AA-4EF9-82EE-6290256FC8B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90-3609-40A0-B0AB-AD06035C0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04D3-24AA-4EF9-82EE-6290256FC8B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90-3609-40A0-B0AB-AD06035C0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04D3-24AA-4EF9-82EE-6290256FC8B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90-3609-40A0-B0AB-AD06035C0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1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04D3-24AA-4EF9-82EE-6290256FC8B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90-3609-40A0-B0AB-AD06035C0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6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04D3-24AA-4EF9-82EE-6290256FC8B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90-3609-40A0-B0AB-AD06035C0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9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04D3-24AA-4EF9-82EE-6290256FC8B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90-3609-40A0-B0AB-AD06035C0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4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04D3-24AA-4EF9-82EE-6290256FC8B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90-3609-40A0-B0AB-AD06035C0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04D3-24AA-4EF9-82EE-6290256FC8B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90-3609-40A0-B0AB-AD06035C0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7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E04D3-24AA-4EF9-82EE-6290256FC8B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43990-3609-40A0-B0AB-AD06035C0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5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8232" y="2968979"/>
            <a:ext cx="7723057" cy="1986844"/>
          </a:xfrm>
        </p:spPr>
        <p:txBody>
          <a:bodyPr>
            <a:noAutofit/>
          </a:bodyPr>
          <a:lstStyle/>
          <a:p>
            <a:pPr algn="ctr">
              <a:buClr>
                <a:srgbClr val="000000"/>
              </a:buClr>
            </a:pPr>
            <a:r>
              <a:rPr lang="kk-KZ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 </a:t>
            </a:r>
          </a:p>
          <a:p>
            <a:pPr algn="ctr">
              <a:buClr>
                <a:srgbClr val="000000"/>
              </a:buClr>
            </a:pPr>
            <a:r>
              <a:rPr lang="kk-KZ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34</a:t>
            </a:r>
          </a:p>
          <a:p>
            <a:pPr algn="ctr">
              <a:buClr>
                <a:srgbClr val="000000"/>
              </a:buClr>
            </a:pP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Знаменитости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спорт. </a:t>
            </a:r>
            <a:endParaRPr lang="kk-KZ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</a:pPr>
            <a:r>
              <a:rPr lang="ru-RU" altLang="ru-RU" sz="20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0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литература. 7</a:t>
            </a:r>
            <a:r>
              <a:rPr lang="ru-RU" altLang="ru-RU" sz="20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 </a:t>
            </a:r>
            <a:r>
              <a:rPr lang="ru-RU" altLang="ru-RU" sz="20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  <a:endParaRPr lang="ru-RU" altLang="ru-RU" sz="20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78" y="274638"/>
            <a:ext cx="11153422" cy="86554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022" y="1140177"/>
            <a:ext cx="10995377" cy="4985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Обращение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Уважаемый Владимир Михайлович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Приветствие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Поздравляем Вас с достойной победой на Олимпиаде!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Эмоциональный посыл</a:t>
            </a:r>
            <a:endParaRPr lang="ru-RU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гордимся… </a:t>
            </a:r>
          </a:p>
          <a:p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проявили лучшие качества спортсмена</a:t>
            </a:r>
          </a:p>
          <a:p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верили в Вас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2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237025"/>
              </p:ext>
            </p:extLst>
          </p:nvPr>
        </p:nvGraphicFramePr>
        <p:xfrm>
          <a:off x="1083732" y="368710"/>
          <a:ext cx="9324623" cy="556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4623">
                  <a:extLst>
                    <a:ext uri="{9D8B030D-6E8A-4147-A177-3AD203B41FA5}">
                      <a16:colId xmlns:a16="http://schemas.microsoft.com/office/drawing/2014/main" val="3301017193"/>
                    </a:ext>
                  </a:extLst>
                </a:gridCol>
              </a:tblGrid>
              <a:tr h="556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Укажите </a:t>
                      </a:r>
                      <a:r>
                        <a:rPr lang="ru-RU" sz="28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верные 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(В) </a:t>
                      </a:r>
                      <a:r>
                        <a:rPr lang="ru-RU" sz="28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неверные 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(Н) </a:t>
                      </a:r>
                      <a:r>
                        <a:rPr lang="ru-RU" sz="2800" b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</a:t>
                      </a:r>
                      <a:endParaRPr lang="ru-RU" sz="28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64206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5187" y="1828800"/>
            <a:ext cx="786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072609"/>
              </p:ext>
            </p:extLst>
          </p:nvPr>
        </p:nvGraphicFramePr>
        <p:xfrm>
          <a:off x="1343378" y="1501423"/>
          <a:ext cx="9471378" cy="3636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7034">
                  <a:extLst>
                    <a:ext uri="{9D8B030D-6E8A-4147-A177-3AD203B41FA5}">
                      <a16:colId xmlns:a16="http://schemas.microsoft.com/office/drawing/2014/main" val="2339425510"/>
                    </a:ext>
                  </a:extLst>
                </a:gridCol>
                <a:gridCol w="1544344">
                  <a:extLst>
                    <a:ext uri="{9D8B030D-6E8A-4147-A177-3AD203B41FA5}">
                      <a16:colId xmlns:a16="http://schemas.microsoft.com/office/drawing/2014/main" val="187893210"/>
                    </a:ext>
                  </a:extLst>
                </a:gridCol>
              </a:tblGrid>
              <a:tr h="790221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Однородные члены предложения</a:t>
                      </a:r>
                      <a:r>
                        <a:rPr lang="ru-RU" sz="2000" b="0" i="0" kern="12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1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соединяются между собой подчинительными союзами.</a:t>
                      </a:r>
                      <a:endParaRPr lang="ru-RU" sz="2000" b="0" i="0" kern="12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770954"/>
                  </a:ext>
                </a:extLst>
              </a:tr>
              <a:tr h="732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Однородные члены предложения</a:t>
                      </a:r>
                      <a:r>
                        <a:rPr lang="ru-RU" sz="2000" b="0" i="0" kern="12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1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отвечают на один и тот же вопрос и относятся к одному и тому же слову.</a:t>
                      </a:r>
                      <a:endParaRPr lang="ru-RU" sz="2000" b="0" i="0" kern="1200" dirty="0" smtClean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079887"/>
                  </a:ext>
                </a:extLst>
              </a:tr>
              <a:tr h="547697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Однородные члены </a:t>
                      </a:r>
                      <a:r>
                        <a:rPr lang="ru-RU" sz="2000" b="0" i="1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всегда разделяются запятой</a:t>
                      </a:r>
                      <a:r>
                        <a:rPr lang="ru-RU" sz="2000" b="0" i="0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48848"/>
                  </a:ext>
                </a:extLst>
              </a:tr>
              <a:tr h="815258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Однородными членами </a:t>
                      </a:r>
                      <a:r>
                        <a:rPr lang="ru-RU" sz="2000" b="0" i="1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могут быть и главные, и второстепенные члены предложения.</a:t>
                      </a:r>
                      <a:endParaRPr lang="ru-RU" sz="2000" i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662686"/>
                  </a:ext>
                </a:extLst>
              </a:tr>
              <a:tr h="75104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предложении </a:t>
                      </a:r>
                      <a:r>
                        <a:rPr lang="ru-RU" sz="2000" b="0" i="1" u="sng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Зимой и весной нужно есть больше витаминов</a:t>
                      </a:r>
                      <a:r>
                        <a:rPr lang="ru-RU" sz="2000" b="0" i="1" u="sng" kern="12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000" b="0" i="0" u="none" kern="12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однородные обстоятельства.</a:t>
                      </a:r>
                      <a:endParaRPr lang="ru-RU" sz="2000" i="0" u="none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1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62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083732" y="368710"/>
          <a:ext cx="9324623" cy="556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4623">
                  <a:extLst>
                    <a:ext uri="{9D8B030D-6E8A-4147-A177-3AD203B41FA5}">
                      <a16:colId xmlns:a16="http://schemas.microsoft.com/office/drawing/2014/main" val="3301017193"/>
                    </a:ext>
                  </a:extLst>
                </a:gridCol>
              </a:tblGrid>
              <a:tr h="556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Укажите </a:t>
                      </a:r>
                      <a:r>
                        <a:rPr lang="ru-RU" sz="28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верные 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(В) </a:t>
                      </a:r>
                      <a:r>
                        <a:rPr lang="ru-RU" sz="28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неверные 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(Н) </a:t>
                      </a:r>
                      <a:r>
                        <a:rPr lang="ru-RU" sz="2800" b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</a:t>
                      </a:r>
                      <a:endParaRPr lang="ru-RU" sz="28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64206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5187" y="1828800"/>
            <a:ext cx="786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635028"/>
              </p:ext>
            </p:extLst>
          </p:nvPr>
        </p:nvGraphicFramePr>
        <p:xfrm>
          <a:off x="1343378" y="1501423"/>
          <a:ext cx="9471378" cy="3593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7034">
                  <a:extLst>
                    <a:ext uri="{9D8B030D-6E8A-4147-A177-3AD203B41FA5}">
                      <a16:colId xmlns:a16="http://schemas.microsoft.com/office/drawing/2014/main" val="2339425510"/>
                    </a:ext>
                  </a:extLst>
                </a:gridCol>
                <a:gridCol w="1544344">
                  <a:extLst>
                    <a:ext uri="{9D8B030D-6E8A-4147-A177-3AD203B41FA5}">
                      <a16:colId xmlns:a16="http://schemas.microsoft.com/office/drawing/2014/main" val="187893210"/>
                    </a:ext>
                  </a:extLst>
                </a:gridCol>
              </a:tblGrid>
              <a:tr h="778933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Однородные члены предложения</a:t>
                      </a:r>
                      <a:r>
                        <a:rPr lang="ru-RU" sz="2000" b="0" i="0" kern="12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1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соединяются между собой подчинительными союзами.</a:t>
                      </a:r>
                      <a:endParaRPr lang="ru-RU" sz="2000" b="0" i="0" kern="12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770954"/>
                  </a:ext>
                </a:extLst>
              </a:tr>
              <a:tr h="756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Однородные члены предложения</a:t>
                      </a:r>
                      <a:r>
                        <a:rPr lang="ru-RU" sz="2000" b="0" i="0" kern="12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1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отвечают на один и тот же вопрос и относятся к одному и тому же слову</a:t>
                      </a:r>
                      <a:r>
                        <a:rPr lang="ru-RU" sz="2000" b="0" i="0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079887"/>
                  </a:ext>
                </a:extLst>
              </a:tr>
              <a:tr h="492381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Однородные члены </a:t>
                      </a:r>
                      <a:r>
                        <a:rPr lang="ru-RU" sz="2000" b="0" i="1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всегда разделяются запятой</a:t>
                      </a:r>
                      <a:r>
                        <a:rPr lang="ru-RU" sz="2000" b="0" i="0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48848"/>
                  </a:ext>
                </a:extLst>
              </a:tr>
              <a:tr h="815258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Однородными членами </a:t>
                      </a:r>
                      <a:r>
                        <a:rPr lang="ru-RU" sz="2000" b="0" i="1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могут быть и главные, и второстепенные члены предложения.</a:t>
                      </a:r>
                      <a:endParaRPr lang="ru-RU" sz="2000" i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662686"/>
                  </a:ext>
                </a:extLst>
              </a:tr>
              <a:tr h="75104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предложении </a:t>
                      </a:r>
                      <a:r>
                        <a:rPr lang="ru-RU" sz="2000" b="0" i="1" u="sng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Зимой и весной нужно есть больше витаминов</a:t>
                      </a:r>
                      <a:r>
                        <a:rPr lang="ru-RU" sz="2000" b="0" i="1" u="sng" kern="12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000" b="0" i="0" u="none" kern="12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однородные обстоятельства.</a:t>
                      </a:r>
                      <a:endParaRPr lang="ru-RU" sz="2000" i="0" u="none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1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35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060862"/>
              </p:ext>
            </p:extLst>
          </p:nvPr>
        </p:nvGraphicFramePr>
        <p:xfrm>
          <a:off x="1194619" y="386409"/>
          <a:ext cx="9409471" cy="2164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9471">
                  <a:extLst>
                    <a:ext uri="{9D8B030D-6E8A-4147-A177-3AD203B41FA5}">
                      <a16:colId xmlns:a16="http://schemas.microsoft.com/office/drawing/2014/main" val="793871998"/>
                    </a:ext>
                  </a:extLst>
                </a:gridCol>
              </a:tblGrid>
              <a:tr h="1577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</a:t>
                      </a:r>
                      <a:r>
                        <a:rPr lang="ru-RU" sz="24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текстом. </a:t>
                      </a:r>
                      <a:endParaRPr lang="ru-RU" sz="2400" b="1" dirty="0" smtClean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i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Прочитайте </a:t>
                      </a:r>
                      <a:r>
                        <a:rPr lang="ru-RU" sz="1800" i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озаглавьте текст. </a:t>
                      </a:r>
                      <a:endParaRPr lang="ru-RU" sz="1800" i="1" dirty="0" smtClean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i="1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чём вы узнали? </a:t>
                      </a:r>
                      <a:r>
                        <a:rPr lang="ru-RU" sz="1800" i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Объясните </a:t>
                      </a:r>
                      <a:r>
                        <a:rPr lang="ru-RU" sz="1800" i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слова </a:t>
                      </a:r>
                      <a:r>
                        <a:rPr lang="ru-RU" sz="18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="1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моржевали</a:t>
                      </a:r>
                      <a:r>
                        <a:rPr lang="ru-RU" sz="18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 </a:t>
                      </a:r>
                      <a:endParaRPr lang="ru-RU" sz="1800" b="1" i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i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i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800" i="1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Выпишите</a:t>
                      </a:r>
                      <a:r>
                        <a:rPr lang="ru-RU" sz="1800" i="1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предложения с однородными членами.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Подчеркните однородные члены предложения в соответствии с тем, каким членом предложения они являются.</a:t>
                      </a:r>
                      <a:endParaRPr lang="ru-RU" sz="1800" i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40934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0021" y="2976348"/>
            <a:ext cx="106526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Закаливание, как обязательный компонент здорового образа жизни, используется во многих учебных заведениях зарубежных стран. В некоторых частных английских школах до сих пор нет горячей воды. Британских, датских, норвежских детей можно зимой увидеть в лёгких свитерах и шортах рядом с родителями в тёплых пальто.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Александр Сергеевич Пушкин зимой по утрам принимал ванну со льдом, а потом ещё бегал купаться на речку. «</a:t>
            </a:r>
            <a:r>
              <a:rPr lang="ru-RU" sz="2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Моржевали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полководец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лександр Суворов, баснописец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 Крылов, художник Илья Репин.</a:t>
            </a:r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297105"/>
              </p:ext>
            </p:extLst>
          </p:nvPr>
        </p:nvGraphicFramePr>
        <p:xfrm>
          <a:off x="666045" y="530578"/>
          <a:ext cx="10080978" cy="3139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0978">
                  <a:extLst>
                    <a:ext uri="{9D8B030D-6E8A-4147-A177-3AD203B41FA5}">
                      <a16:colId xmlns:a16="http://schemas.microsoft.com/office/drawing/2014/main" val="1244991704"/>
                    </a:ext>
                  </a:extLst>
                </a:gridCol>
              </a:tblGrid>
              <a:tr h="3093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Проверим</a:t>
                      </a:r>
                      <a:endParaRPr lang="kk-KZ" sz="2400" b="0" dirty="0" smtClean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1.Закаливание</a:t>
                      </a:r>
                      <a:endParaRPr lang="ru-RU" sz="1800" b="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800" kern="12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Узнали, как закаливание используется в учебных заведениях зарубежных стран и как моржевали великие люди.</a:t>
                      </a:r>
                      <a:endParaRPr lang="ru-RU" sz="1800" kern="1200" dirty="0" smtClean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kk-KZ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Моржевали </a:t>
                      </a:r>
                      <a:r>
                        <a:rPr lang="kk-KZ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80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купание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 ледяной воде 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</a:t>
                      </a:r>
                      <a:r>
                        <a:rPr lang="ru-RU" sz="1800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закаливания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организма, как </a:t>
                      </a:r>
                      <a:r>
                        <a:rPr lang="ru-RU" sz="1800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</a:t>
                      </a:r>
                      <a:r>
                        <a:rPr lang="ru-RU" sz="180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800" b="1" i="1" u="sng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Британских, датских, норвежских 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можно зимой увидеть в лёгких </a:t>
                      </a:r>
                      <a:r>
                        <a:rPr lang="ru-RU" sz="1800" b="1" i="1" u="sng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свитерах и шортах 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рядом с родителями в тёплых пальто.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 Сергеевич Пушкин зимой по утрам </a:t>
                      </a:r>
                      <a:r>
                        <a:rPr lang="ru-RU" sz="1800" b="1" i="1" u="sng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принимал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ванну со льдом, а потом ещё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бегал купаться 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речку. «</a:t>
                      </a:r>
                      <a:r>
                        <a:rPr lang="ru-RU" sz="180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Моржевали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и </a:t>
                      </a:r>
                      <a:r>
                        <a:rPr lang="ru-RU" sz="1800" b="1" i="1" u="sng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полководец Александр Суворов, баснописец Иван Крылов, художник Илья Репин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284800"/>
                  </a:ext>
                </a:extLst>
              </a:tr>
            </a:tbl>
          </a:graphicData>
        </a:graphic>
      </p:graphicFrame>
      <p:pic>
        <p:nvPicPr>
          <p:cNvPr id="4" name="Picture 4" descr="Лечебный эффект морже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92" y="3966134"/>
            <a:ext cx="3461639" cy="249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Что нужно знать, прежде чем стать «моржом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70" y="3966133"/>
            <a:ext cx="3733905" cy="249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7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103335"/>
              </p:ext>
            </p:extLst>
          </p:nvPr>
        </p:nvGraphicFramePr>
        <p:xfrm>
          <a:off x="899651" y="349956"/>
          <a:ext cx="9291483" cy="699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91483">
                  <a:extLst>
                    <a:ext uri="{9D8B030D-6E8A-4147-A177-3AD203B41FA5}">
                      <a16:colId xmlns:a16="http://schemas.microsoft.com/office/drawing/2014/main" val="2199288182"/>
                    </a:ext>
                  </a:extLst>
                </a:gridCol>
              </a:tblGrid>
              <a:tr h="699911">
                <a:tc>
                  <a:txBody>
                    <a:bodyPr/>
                    <a:lstStyle/>
                    <a:p>
                      <a:pPr algn="ctr">
                        <a:spcAft>
                          <a:spcPts val="225"/>
                        </a:spcAft>
                      </a:pPr>
                      <a:r>
                        <a:rPr lang="ru-RU" sz="3200" b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</a:t>
                      </a:r>
                      <a:r>
                        <a:rPr lang="ru-RU" sz="32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спорта в жизни русских </a:t>
                      </a:r>
                      <a:r>
                        <a:rPr lang="ru-RU" sz="3200" b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писателей</a:t>
                      </a:r>
                      <a:endParaRPr lang="ru-RU" sz="32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05407"/>
                  </a:ext>
                </a:extLst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144589"/>
              </p:ext>
            </p:extLst>
          </p:nvPr>
        </p:nvGraphicFramePr>
        <p:xfrm>
          <a:off x="485422" y="4244621"/>
          <a:ext cx="5407378" cy="2122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7378">
                  <a:extLst>
                    <a:ext uri="{9D8B030D-6E8A-4147-A177-3AD203B41FA5}">
                      <a16:colId xmlns:a16="http://schemas.microsoft.com/office/drawing/2014/main" val="3106168048"/>
                    </a:ext>
                  </a:extLst>
                </a:gridCol>
              </a:tblGrid>
              <a:tr h="212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 Сергеевич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Пушкин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детства любил физические упражнения, игры, борьбу, проявление силы, ловкости, находчивости</a:t>
                      </a: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увлекался гимнастикой, очень любил пешие прогулки, искусно играл в шахматы, занимался боксом и плаванием.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39990"/>
                  </a:ext>
                </a:extLst>
              </a:tr>
            </a:tbl>
          </a:graphicData>
        </a:graphic>
      </p:graphicFrame>
      <p:pic>
        <p:nvPicPr>
          <p:cNvPr id="9" name="Picture 4" descr="https://cf2.ppt-online.org/files2/slide/w/W1jMXaVdOKnZTJx28PHwqmNL9DfR7Ctpy5Iz0i/slide-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" r="7310" b="5068"/>
          <a:stretch/>
        </p:blipFill>
        <p:spPr bwMode="auto">
          <a:xfrm>
            <a:off x="737583" y="970845"/>
            <a:ext cx="4556906" cy="31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layer.myshared.ru/9/930309/slides/slide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02" y="3141221"/>
            <a:ext cx="4586749" cy="344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413409"/>
              </p:ext>
            </p:extLst>
          </p:nvPr>
        </p:nvGraphicFramePr>
        <p:xfrm>
          <a:off x="5545392" y="1168436"/>
          <a:ext cx="5607300" cy="1938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7300">
                  <a:extLst>
                    <a:ext uri="{9D8B030D-6E8A-4147-A177-3AD203B41FA5}">
                      <a16:colId xmlns:a16="http://schemas.microsoft.com/office/drawing/2014/main" val="3796698831"/>
                    </a:ext>
                  </a:extLst>
                </a:gridCol>
              </a:tblGrid>
              <a:tr h="19382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Николаевич Толстой 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20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глубокой старости систематически занимался гимнастикой и верховой ездой. Уже в глубокой старости он совершал прогулки пешком, но и на велосипеде, очень любил теннис, русские народные игры.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798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0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154298"/>
              </p:ext>
            </p:extLst>
          </p:nvPr>
        </p:nvGraphicFramePr>
        <p:xfrm>
          <a:off x="891823" y="3838222"/>
          <a:ext cx="4439004" cy="2223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9004">
                  <a:extLst>
                    <a:ext uri="{9D8B030D-6E8A-4147-A177-3AD203B41FA5}">
                      <a16:colId xmlns:a16="http://schemas.microsoft.com/office/drawing/2014/main" val="2650444204"/>
                    </a:ext>
                  </a:extLst>
                </a:gridCol>
              </a:tblGrid>
              <a:tr h="22239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Алексей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Максимович Горький 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обладал </a:t>
                      </a:r>
                      <a:r>
                        <a:rPr lang="ru-RU" sz="20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незаурядной силой, выносливостью, приобретенной за годы тяжелого физического труда</a:t>
                      </a: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любил греблю, плавание, игру в городки; зимой охотно ходил на лыжах, катался на коньках.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708567"/>
                  </a:ext>
                </a:extLst>
              </a:tr>
            </a:tbl>
          </a:graphicData>
        </a:graphic>
      </p:graphicFrame>
      <p:pic>
        <p:nvPicPr>
          <p:cNvPr id="4102" name="Picture 6" descr="Буклеты, указатели - Центральная библиотека им. А. Ахма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1" y="371587"/>
            <a:ext cx="4785136" cy="329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А.П.Чех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05" y="2323238"/>
            <a:ext cx="4998042" cy="373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12659" y="619432"/>
            <a:ext cx="55215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 Павлович Чехов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одним из основателей Московского гимнастического общества, положившего начало организованным занятиям гимнастикой в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2517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7293" y="1923802"/>
            <a:ext cx="372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искусно играл в шахматы, занимался боксом и плаванием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98908" y="2769320"/>
            <a:ext cx="2965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любил теннис, русские народные игры.</a:t>
            </a:r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98908" y="3784983"/>
            <a:ext cx="2895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обладал незаурядной силой, выносливостью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98908" y="4804006"/>
            <a:ext cx="34899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одним из основателей Московского гимнастического общества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512599" y="20325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0583" y="287704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599" y="49189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12599" y="39388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63439" y="195407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9219" y="2798608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7235" y="4833294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7235" y="386043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6716" y="1923802"/>
            <a:ext cx="2787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Л.Н.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01615" y="3846583"/>
            <a:ext cx="268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А.М.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Горький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01615" y="2798608"/>
            <a:ext cx="255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Чехов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01615" y="4878508"/>
            <a:ext cx="268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70156" y="350781"/>
            <a:ext cx="8790038" cy="10921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бъект 2"/>
          <p:cNvSpPr>
            <a:spLocks noGrp="1"/>
          </p:cNvSpPr>
          <p:nvPr>
            <p:ph idx="1"/>
          </p:nvPr>
        </p:nvSpPr>
        <p:spPr>
          <a:xfrm>
            <a:off x="5178034" y="732311"/>
            <a:ext cx="5153499" cy="4789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соответствие: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294" y="540982"/>
            <a:ext cx="7506926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ПРОВЕРИМ 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7293" y="1923802"/>
            <a:ext cx="372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искусно играл в шахматы, занимался боксом и плаванием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98908" y="2769320"/>
            <a:ext cx="2965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любил теннис, русские народные игры.</a:t>
            </a:r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98908" y="3784983"/>
            <a:ext cx="2895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обладал незаурядной силой, выносливостью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98908" y="4804006"/>
            <a:ext cx="34899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одним из основателей Московского гимнастического общества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512599" y="20325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0583" y="287704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599" y="49189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12599" y="39388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63439" y="195407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9219" y="2798608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7235" y="4833294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7235" y="386043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6716" y="1923802"/>
            <a:ext cx="2787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Л.Н.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01615" y="3846583"/>
            <a:ext cx="268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А.М.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Горький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01615" y="2798608"/>
            <a:ext cx="255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Чехов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01615" y="4878508"/>
            <a:ext cx="268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486400" y="2494172"/>
            <a:ext cx="1510835" cy="2424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794594" y="2263339"/>
            <a:ext cx="2069344" cy="844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678878" y="4138926"/>
            <a:ext cx="21850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486400" y="3107873"/>
            <a:ext cx="1377538" cy="1970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29266" y="4815583"/>
            <a:ext cx="7441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1-Г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2-А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3-В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4-Б</a:t>
            </a:r>
          </a:p>
        </p:txBody>
      </p:sp>
    </p:spTree>
    <p:extLst>
      <p:ext uri="{BB962C8B-B14F-4D97-AF65-F5344CB8AC3E}">
        <p14:creationId xmlns:p14="http://schemas.microsoft.com/office/powerpoint/2010/main" val="12326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ложение и вычитание. Скобки. Урок № 3 - презентация для начальной шко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08" y="94279"/>
            <a:ext cx="8642280" cy="648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5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067" y="508000"/>
            <a:ext cx="9889066" cy="31044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уроке: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узнаете о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спорта в жизни великих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людей; 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сможете: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официальное поздравление;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находить вводные слова и однородные члены предложения в тексте;</a:t>
            </a:r>
          </a:p>
          <a:p>
            <a:pPr marL="0" indent="0">
              <a:buNone/>
            </a:pPr>
            <a:r>
              <a:rPr lang="kk-KZ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простые осложнённые вводными конструкциями,  однородными членами предложения.</a:t>
            </a:r>
          </a:p>
        </p:txBody>
      </p:sp>
      <p:pic>
        <p:nvPicPr>
          <p:cNvPr id="5124" name="Picture 4" descr="ᐈ Спорт картинки векторные, рисунки спорт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70" y="4046648"/>
            <a:ext cx="4177240" cy="258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822" y="474132"/>
            <a:ext cx="7563556" cy="5080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Рекомендуемое задание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185564"/>
              </p:ext>
            </p:extLst>
          </p:nvPr>
        </p:nvGraphicFramePr>
        <p:xfrm>
          <a:off x="1365956" y="1550035"/>
          <a:ext cx="9282379" cy="957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82379">
                  <a:extLst>
                    <a:ext uri="{9D8B030D-6E8A-4147-A177-3AD203B41FA5}">
                      <a16:colId xmlns:a16="http://schemas.microsoft.com/office/drawing/2014/main" val="2760253991"/>
                    </a:ext>
                  </a:extLst>
                </a:gridCol>
              </a:tblGrid>
              <a:tr h="957191">
                <a:tc>
                  <a:txBody>
                    <a:bodyPr/>
                    <a:lstStyle/>
                    <a:p>
                      <a:pPr marL="64135" indent="-1079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Напишите официальное поздравление одному из победителей Олимпиады. </a:t>
                      </a:r>
                      <a:endParaRPr lang="ru-RU" sz="2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511" marR="8751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454189"/>
                  </a:ext>
                </a:extLst>
              </a:tr>
            </a:tbl>
          </a:graphicData>
        </a:graphic>
      </p:graphicFrame>
      <p:pic>
        <p:nvPicPr>
          <p:cNvPr id="3074" name="Picture 2" descr="Рефлексия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30190" r="4903" b="4696"/>
          <a:stretch/>
        </p:blipFill>
        <p:spPr bwMode="auto">
          <a:xfrm>
            <a:off x="3875548" y="3409302"/>
            <a:ext cx="3657600" cy="20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9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534" y="857956"/>
            <a:ext cx="10397066" cy="4278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роли спорта в жизни великих людей; </a:t>
            </a:r>
          </a:p>
          <a:p>
            <a:pPr marL="0" indent="0">
              <a:buNone/>
            </a:pPr>
            <a:endParaRPr lang="kk-KZ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научились: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официальное поздравление;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находить вводные слова и однородные члены предложения в тексте;</a:t>
            </a:r>
          </a:p>
          <a:p>
            <a:pPr marL="0" indent="0">
              <a:buNone/>
            </a:pPr>
            <a:r>
              <a:rPr lang="kk-KZ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простые осложнённые вводными конструкциями,  однородными членами предложения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2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126646"/>
              </p:ext>
            </p:extLst>
          </p:nvPr>
        </p:nvGraphicFramePr>
        <p:xfrm>
          <a:off x="6439945" y="1615483"/>
          <a:ext cx="5260622" cy="3651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0622">
                  <a:extLst>
                    <a:ext uri="{9D8B030D-6E8A-4147-A177-3AD203B41FA5}">
                      <a16:colId xmlns:a16="http://schemas.microsoft.com/office/drawing/2014/main" val="1559519181"/>
                    </a:ext>
                  </a:extLst>
                </a:gridCol>
              </a:tblGrid>
              <a:tr h="36510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Заниматься 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спортом и физкультурой – гарантия здорового образа жизни. Только здоровый человек может достичь успехов 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быть 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счастливым. 90% счастья заключается 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богатстве и деньгах, а в 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здоровье.</a:t>
                      </a:r>
                      <a:endParaRPr lang="ru-RU" sz="20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Н.А.Назарбаев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083324"/>
                  </a:ext>
                </a:extLst>
              </a:tr>
            </a:tbl>
          </a:graphicData>
        </a:graphic>
      </p:graphicFrame>
      <p:pic>
        <p:nvPicPr>
          <p:cNvPr id="11266" name="Picture 2" descr="https://obk.kz/images/stories/flexicontent/item_126985_field_15/l_papapap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93" y="1423572"/>
            <a:ext cx="4947968" cy="3842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2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Назарбаев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7338" y="954616"/>
            <a:ext cx="5408613" cy="3973070"/>
          </a:xfrm>
        </p:spPr>
      </p:pic>
      <p:sp>
        <p:nvSpPr>
          <p:cNvPr id="2" name="Прямоугольник 1"/>
          <p:cNvSpPr/>
          <p:nvPr/>
        </p:nvSpPr>
        <p:spPr>
          <a:xfrm>
            <a:off x="2460979" y="361244"/>
            <a:ext cx="7281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Просмотр видеофильма о Первом Президенте страны.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3733" y="5571067"/>
            <a:ext cx="1056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Видеофрагмент взят с канала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ссылке: </a:t>
            </a:r>
            <a:r>
              <a:rPr lang="en-US" b="1" dirty="0" smtClean="0"/>
              <a:t>https</a:t>
            </a:r>
            <a:r>
              <a:rPr lang="en-US" b="1" dirty="0"/>
              <a:t>://www.youtube.com/embed/ImN1UxhD4k0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9455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734" y="666044"/>
            <a:ext cx="9245600" cy="1238956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Елбасы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личным примером активно пропагандирует здоровый образ жизни и занятия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4043" y="2190045"/>
            <a:ext cx="9695136" cy="5757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cap="all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ВИДАМИ СПОРТА </a:t>
            </a:r>
            <a:r>
              <a:rPr lang="ru-RU" sz="2400" b="1" cap="all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ЗАНИМАЕТСЯ </a:t>
            </a:r>
            <a:r>
              <a:rPr lang="ru-RU" sz="2400" b="1" cap="all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Елбасы</a:t>
            </a:r>
            <a:r>
              <a:rPr lang="ru-RU" sz="2400" b="1" cap="all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cap="all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thumb.tildacdn.com/tild3961-3839-4938-a562-656262656165/-/resize/960x/-/format/webp/6192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33" y="2952028"/>
            <a:ext cx="6015233" cy="35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534" y="361243"/>
            <a:ext cx="5350934" cy="99373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любимых им видов спорта —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теннис.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s://elbasy.kz/sites/default/files/styles/news_thumb/public/pages/2019-07/elbasykz-fbc91fa4f0e095d4ff15f4b43d5f458d.jpg?itok=Gz5fPzr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54" y="1570751"/>
            <a:ext cx="4410925" cy="31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17155" y="5115806"/>
            <a:ext cx="6252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одно серьезное увлечение Первого Президента —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гольф.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s://obk.kz/images/AAAA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51" y="1468452"/>
            <a:ext cx="4965891" cy="331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67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7626" y="1592826"/>
            <a:ext cx="5014451" cy="3392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Президент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встал на горные лыжи в возрасте 55 лет. С тех пор Нурсултана Назарбаева можно часто увидеть на склоне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Шымбулака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 других горнолыжных курортах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4" name="Picture 4" descr="https://elbasy.kz/sites/default/files/styles/news_thumb/public/pages/2019-07/elbasykz-3145115f47cfb8578e4ce70d09f37a60.jpg?itok=wJUdal-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78" y="428251"/>
            <a:ext cx="4205757" cy="574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15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932" y="609601"/>
            <a:ext cx="10803467" cy="5516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официальное поздравление.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Официальное поздравление состоит из следующих блоков: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Обращение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Официальное:  «Уважаемый ..»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Неофициальное: «Дорогие друзья!»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Приветствие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«Примите поздравления со…», «Поздравляем Вас…»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Эмоциональный посыл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Эмоциональная часть поздравления: заслуги адресата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Пожелания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Подпись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5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 поздравительной телеграммы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Н.А.Назарбаева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в нём признаки жанра – официальное поздравление.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«Уважаемый Владимир Михайлович! Поздравляем Вас с достойной победой на Олимпиаде!</a:t>
            </a:r>
          </a:p>
          <a:p>
            <a:pPr marL="0" indent="0">
              <a:buNone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Этот успех имеет особое значение для нашей республики, команда которой впервые представляет на Олимпиаде Казахстан как самостоятельное суверенное государство. Мы гордимся спортивным подвигом земляка, ставшим замечательным примером для казахстанских спортсменов и всей молодежи 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50-километровой дистанции под занавес Олимпиады Вы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проявили лучшие качества спортсмена — высочайшее мастерство и волю к победе. Мы верили в Вас, и Вы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оправдали наши надежды. Эта победа — заслуженный венец Ваших спортивных достижений. Вы впервые стали олимпийским чемпионом, и это олимпийское золото — первое в истории национальной сборной Казахстана».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0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</TotalTime>
  <Words>814</Words>
  <Application>Microsoft Office PowerPoint</Application>
  <PresentationFormat>Широкоэкранный</PresentationFormat>
  <Paragraphs>130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Елбасы личным примером активно пропагандирует здоровый образ жизни и занятия спортом.</vt:lpstr>
      <vt:lpstr>Один из любимых им видов спорта — теннис. </vt:lpstr>
      <vt:lpstr>Презентация PowerPoint</vt:lpstr>
      <vt:lpstr>Презентация PowerPoint</vt:lpstr>
      <vt:lpstr>Задание Прочитайте текст поздравительной телеграммы Н.А.Назарбаева  Найдите в нём признаки жанра – официальное поздравление. </vt:lpstr>
      <vt:lpstr>Проверим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ПРОВЕРИМ </vt:lpstr>
      <vt:lpstr>Презентация PowerPoint</vt:lpstr>
      <vt:lpstr>Рекомендуемое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Данагул</cp:lastModifiedBy>
  <cp:revision>72</cp:revision>
  <dcterms:created xsi:type="dcterms:W3CDTF">2020-10-15T16:22:50Z</dcterms:created>
  <dcterms:modified xsi:type="dcterms:W3CDTF">2024-12-11T14:30:07Z</dcterms:modified>
</cp:coreProperties>
</file>