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82" r:id="rId3"/>
    <p:sldId id="288" r:id="rId4"/>
    <p:sldId id="267" r:id="rId5"/>
    <p:sldId id="284" r:id="rId6"/>
    <p:sldId id="257" r:id="rId7"/>
    <p:sldId id="294" r:id="rId8"/>
    <p:sldId id="295" r:id="rId9"/>
    <p:sldId id="293" r:id="rId10"/>
    <p:sldId id="275" r:id="rId11"/>
    <p:sldId id="283" r:id="rId12"/>
    <p:sldId id="289" r:id="rId13"/>
    <p:sldId id="290" r:id="rId14"/>
    <p:sldId id="280" r:id="rId15"/>
    <p:sldId id="281" r:id="rId16"/>
    <p:sldId id="29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FFFF"/>
    <a:srgbClr val="CCECFF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Олимпиад 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1994</c:v>
                </c:pt>
                <c:pt idx="1">
                  <c:v>1996</c:v>
                </c:pt>
                <c:pt idx="2">
                  <c:v>2000</c:v>
                </c:pt>
                <c:pt idx="3">
                  <c:v>2004</c:v>
                </c:pt>
                <c:pt idx="4">
                  <c:v>2008</c:v>
                </c:pt>
                <c:pt idx="5">
                  <c:v>2014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</c:v>
                </c:pt>
                <c:pt idx="1">
                  <c:v>11</c:v>
                </c:pt>
                <c:pt idx="2">
                  <c:v>7</c:v>
                </c:pt>
                <c:pt idx="3">
                  <c:v>8</c:v>
                </c:pt>
                <c:pt idx="4">
                  <c:v>13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7A-48F8-B1D3-76344B060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885568"/>
        <c:axId val="113887104"/>
        <c:axId val="0"/>
      </c:bar3DChart>
      <c:catAx>
        <c:axId val="113885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3887104"/>
        <c:crosses val="autoZero"/>
        <c:auto val="1"/>
        <c:lblAlgn val="ctr"/>
        <c:lblOffset val="100"/>
        <c:noMultiLvlLbl val="0"/>
      </c:catAx>
      <c:valAx>
        <c:axId val="113887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885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9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47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350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65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9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13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61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4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67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03C87-0AF2-4D20-9AA3-C7DBE992418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80397-C674-415D-B323-F6D54652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45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21087" y="3391080"/>
            <a:ext cx="66941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Раздел 4</a:t>
            </a:r>
          </a:p>
          <a:p>
            <a:pPr algn="ctr">
              <a:buClr>
                <a:srgbClr val="000000"/>
              </a:buClr>
            </a:pPr>
            <a:r>
              <a:rPr lang="ru-RU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Урок 39</a:t>
            </a:r>
          </a:p>
          <a:p>
            <a:pPr algn="ctr">
              <a:buClr>
                <a:srgbClr val="000000"/>
              </a:buClr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Здоровый образ жизни: спорт и еда</a:t>
            </a:r>
          </a:p>
          <a:p>
            <a:pPr algn="ctr">
              <a:buClr>
                <a:srgbClr val="000000"/>
              </a:buClr>
            </a:pPr>
            <a:endParaRPr lang="ru-RU" alt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>
              <a:buClr>
                <a:srgbClr val="000000"/>
              </a:buClr>
            </a:pPr>
            <a:r>
              <a:rPr lang="ru-RU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</a:t>
            </a:r>
            <a:r>
              <a:rPr lang="ru-RU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язык и литература. 7</a:t>
            </a:r>
            <a:r>
              <a:rPr lang="ru-RU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 </a:t>
            </a:r>
            <a:r>
              <a:rPr lang="ru-RU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класс</a:t>
            </a:r>
            <a:endParaRPr lang="ru-RU" altLang="ru-RU" sz="20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1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8384" y="413359"/>
            <a:ext cx="7786549" cy="783675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kk-KZ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2171109"/>
              </p:ext>
            </p:extLst>
          </p:nvPr>
        </p:nvGraphicFramePr>
        <p:xfrm>
          <a:off x="1275645" y="857956"/>
          <a:ext cx="8771466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71466">
                  <a:extLst>
                    <a:ext uri="{9D8B030D-6E8A-4147-A177-3AD203B41FA5}">
                      <a16:colId xmlns:a16="http://schemas.microsoft.com/office/drawing/2014/main" val="3100460463"/>
                    </a:ext>
                  </a:extLst>
                </a:gridCol>
              </a:tblGrid>
              <a:tr h="880534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k-KZ" sz="2000" b="1" i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1.Прочитайте текст. 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k-KZ" sz="2000" b="1" i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kk-KZ" sz="2000" b="1" i="1" baseline="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Определите тип и стиль текста.</a:t>
                      </a:r>
                      <a:endParaRPr lang="kk-KZ" sz="2000" b="1" i="1" dirty="0" smtClean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k-KZ" sz="2000" b="1" i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3.Выпишите</a:t>
                      </a:r>
                      <a:r>
                        <a:rPr lang="kk-KZ" sz="2000" b="1" i="1" baseline="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предложения с вводными словами и с однородными членами.</a:t>
                      </a:r>
                      <a:endParaRPr lang="ru-RU" sz="2000" b="1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073854"/>
                  </a:ext>
                </a:extLst>
              </a:tr>
            </a:tbl>
          </a:graphicData>
        </a:graphic>
      </p:graphicFrame>
      <p:pic>
        <p:nvPicPr>
          <p:cNvPr id="10242" name="Picture 2" descr="ᐈ Человечек для презентации фото, рисунки 3d человечки | скачать на  Depositphotos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360" y="4613301"/>
            <a:ext cx="1293240" cy="189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9867" y="2246489"/>
            <a:ext cx="96124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боевыми искусствами прекрасно развивает у ребенка гибкость, координацию и точность движений, дисциплинированность. При этом обучаться ему могут и девочки,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главное,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они были в этом заинтересованы. </a:t>
            </a:r>
            <a:endParaRPr lang="ru-RU" sz="24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Определенные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борьбы явно не подойдут для юных спортсменов. К примеру, в 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боксе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нередки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сотрясения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Гораздо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безопасными являются занятия каратэ, 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дзюдо,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айкидо или 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ушу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в принципе, ребенок может прийти в секцию даже в пять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  <a:endParaRPr lang="ru-RU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1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9423" y="173302"/>
            <a:ext cx="3849510" cy="75267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себя!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атэ векторные изображения, графика и иллюстрации - 123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7" y="1330456"/>
            <a:ext cx="1147420" cy="170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Студенты БГУФК стали призерами чемпионата Беларуси по дзюдо - Учреждение  образования Белорусский государственный университет физической культу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42" y="4419612"/>
            <a:ext cx="3129658" cy="207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айкидо Сток-фотографии, графику и векторные иллюстрации | Stockfre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795" y="1352931"/>
            <a:ext cx="2892941" cy="192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ushu master training with sword, martial arts. Man in black cloth Stock  Photo - Ala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795" y="4236363"/>
            <a:ext cx="2913868" cy="21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4713" y="3050726"/>
            <a:ext cx="1392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каратэ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223824" y="3259165"/>
            <a:ext cx="1682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айкидо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16800" y="5663716"/>
            <a:ext cx="1659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ушу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98000" y="5756049"/>
            <a:ext cx="11424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дзюдо 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17501" y="925973"/>
            <a:ext cx="650720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боевыми искусствами прекрасно развивает у ребенка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гибкость, координацию и точность движений,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дисциплинированность.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обучаться ему могут и девочки,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главное, 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они были в этом заинтересованы. </a:t>
            </a:r>
            <a:endParaRPr lang="ru-RU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примеру, 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боксе нередки сотрясения. </a:t>
            </a:r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Гораздо 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безопасными являются </a:t>
            </a:r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каратэ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дзюдо, айкидо или ушу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принципе,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ребенок может прийти в секцию даже в пять лет</a:t>
            </a:r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текста: повествование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Стиль текста: публицистический /статья/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900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255" y="365125"/>
            <a:ext cx="9826597" cy="16484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Дайте </a:t>
            </a: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развернутый </a:t>
            </a:r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на вопрос, </a:t>
            </a: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ПОПС </a:t>
            </a:r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формулу:  </a:t>
            </a:r>
            <a:b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«Чем </a:t>
            </a: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полезен спорт</a:t>
            </a:r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?».  </a:t>
            </a:r>
            <a:r>
              <a:rPr lang="ru-RU" dirty="0"/>
              <a:t/>
            </a:r>
            <a:br>
              <a:rPr lang="ru-RU" dirty="0"/>
            </a:br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резентация на тему: Моделирование на уроках в начальной школ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26" y="2442333"/>
            <a:ext cx="5737123" cy="430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297953"/>
              </p:ext>
            </p:extLst>
          </p:nvPr>
        </p:nvGraphicFramePr>
        <p:xfrm>
          <a:off x="1828799" y="1637071"/>
          <a:ext cx="9100181" cy="5751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00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51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Используйте в речи однородные члены предложения и вводные слова.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81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578" y="365125"/>
            <a:ext cx="10823222" cy="77505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Проверим!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889" y="1264356"/>
            <a:ext cx="10600267" cy="4391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Я считаю, что спорт для человека очень полезен.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Потому что он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укрепляет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здоровье,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воспитывает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характер,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делает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сильным и выносливым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закаляет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организм.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Я сам занимаюсь спортом, чтобы быть намного лучше, чем я есть сейчас.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Люблю играть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футбол,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плавать и бегать.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это помогает мне быть здоровым. Зимой я практически не болею. Спорт дает тебе новые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знакомства и общение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людьми, он поднимает настроение. Когда я занимаюсь  спортом, я делаю все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 и быстро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почти не устаю.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для человека очень полезен. Спортом должны заниматься все, чтобы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здоровыми и сильными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 </a:t>
            </a:r>
            <a:r>
              <a:rPr lang="ru-RU" dirty="0" smtClean="0"/>
              <a:t>  </a:t>
            </a:r>
          </a:p>
        </p:txBody>
      </p:sp>
    </p:spTree>
    <p:extLst>
      <p:ext uri="{BB962C8B-B14F-4D97-AF65-F5344CB8AC3E}">
        <p14:creationId xmlns:p14="http://schemas.microsoft.com/office/powerpoint/2010/main" val="3028960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6067" y="388308"/>
            <a:ext cx="8705588" cy="137786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Оцени себя на уроке»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400304"/>
              </p:ext>
            </p:extLst>
          </p:nvPr>
        </p:nvGraphicFramePr>
        <p:xfrm>
          <a:off x="3381177" y="2257778"/>
          <a:ext cx="7721602" cy="29180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9090">
                  <a:extLst>
                    <a:ext uri="{9D8B030D-6E8A-4147-A177-3AD203B41FA5}">
                      <a16:colId xmlns:a16="http://schemas.microsoft.com/office/drawing/2014/main" val="381546398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398398116"/>
                    </a:ext>
                  </a:extLst>
                </a:gridCol>
                <a:gridCol w="3144112">
                  <a:extLst>
                    <a:ext uri="{9D8B030D-6E8A-4147-A177-3AD203B41FA5}">
                      <a16:colId xmlns:a16="http://schemas.microsoft.com/office/drawing/2014/main" val="3210057179"/>
                    </a:ext>
                  </a:extLst>
                </a:gridCol>
              </a:tblGrid>
              <a:tr h="6441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на уроке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47199"/>
                  </a:ext>
                </a:extLst>
              </a:tr>
              <a:tr h="54118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интересно </a:t>
                      </a:r>
                      <a:endParaRPr lang="ru-RU" sz="2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работал(а) </a:t>
                      </a:r>
                      <a:endParaRPr lang="ru-RU" sz="2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понял(а) материал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258768"/>
                  </a:ext>
                </a:extLst>
              </a:tr>
              <a:tr h="813244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скучно </a:t>
                      </a:r>
                      <a:endParaRPr lang="ru-RU" sz="2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отдыхал(а)</a:t>
                      </a:r>
                      <a:endParaRPr lang="ru-RU" sz="2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узнал(а)  больше, чем знал(а)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799712"/>
                  </a:ext>
                </a:extLst>
              </a:tr>
              <a:tr h="90979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безразлично </a:t>
                      </a:r>
                      <a:endParaRPr lang="ru-RU" sz="2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помогал(а) другим </a:t>
                      </a:r>
                      <a:endParaRPr lang="ru-RU" sz="2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не понял (а)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769385"/>
                  </a:ext>
                </a:extLst>
              </a:tr>
            </a:tbl>
          </a:graphicData>
        </a:graphic>
      </p:graphicFrame>
      <p:pic>
        <p:nvPicPr>
          <p:cNvPr id="3074" name="Picture 2" descr="Мастер –класс «Рефлексия как этап современного урока в условиях ФГОС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8" t="25032" r="1978" b="18452"/>
          <a:stretch/>
        </p:blipFill>
        <p:spPr bwMode="auto">
          <a:xfrm>
            <a:off x="603279" y="2726415"/>
            <a:ext cx="2586820" cy="198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77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014" y="501042"/>
            <a:ext cx="8617907" cy="68470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учебное задание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6898" y="1506836"/>
            <a:ext cx="10639043" cy="11730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интернете информацию об спортсменах Казахстана, которые участвовали в Олимпийских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играх и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этих спортсменах.</a:t>
            </a:r>
            <a:endParaRPr 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Рабочие тетради - Сайт психолога Хисматулиной Марины Юрьев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97" y="3433741"/>
            <a:ext cx="3017963" cy="205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5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6161" y="1265129"/>
            <a:ext cx="10099376" cy="4153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вы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узнали: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 знаменитых спортсменах Казахстана;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 простых предложениях,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осложнённые вводными конструкциями,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однородными членами.</a:t>
            </a:r>
            <a:endParaRPr lang="kk-KZ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научились: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информацию в виде диаграммы;</a:t>
            </a:r>
            <a:endParaRPr lang="ru-RU" sz="24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вводные слова и однородные члены предложения в тексте;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использовать в речи простые предложения с вводными конструкциями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однородными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членами.</a:t>
            </a:r>
            <a:endParaRPr lang="ru-RU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порт в Казахстан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194" y="179916"/>
            <a:ext cx="6902273" cy="5177068"/>
          </a:xfrm>
        </p:spPr>
      </p:pic>
      <p:sp>
        <p:nvSpPr>
          <p:cNvPr id="2" name="Прямоугольник 1"/>
          <p:cNvSpPr/>
          <p:nvPr/>
        </p:nvSpPr>
        <p:spPr>
          <a:xfrm>
            <a:off x="869244" y="5960533"/>
            <a:ext cx="10555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Видеофрагмент взят с канала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ссылке: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://www.youtube.com/embed/dA-XQYHw_zg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5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8582" y="1283110"/>
            <a:ext cx="88932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altLang="ru-RU" sz="36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Раздел 4</a:t>
            </a:r>
          </a:p>
          <a:p>
            <a:pPr algn="ctr">
              <a:buClr>
                <a:srgbClr val="000000"/>
              </a:buClr>
            </a:pPr>
            <a:r>
              <a:rPr lang="ru-RU" altLang="ru-RU" sz="36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язык и литература. 7 </a:t>
            </a:r>
            <a:r>
              <a:rPr lang="ru-RU" altLang="ru-RU" sz="36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класс</a:t>
            </a:r>
          </a:p>
          <a:p>
            <a:pPr algn="ctr">
              <a:buClr>
                <a:srgbClr val="000000"/>
              </a:buClr>
            </a:pPr>
            <a:r>
              <a:rPr lang="ru-RU" altLang="ru-RU" sz="36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Здоровый </a:t>
            </a:r>
            <a:r>
              <a:rPr lang="ru-RU" altLang="ru-RU" sz="36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образ жизни: спорт и еда</a:t>
            </a:r>
          </a:p>
          <a:p>
            <a:pPr algn="ctr">
              <a:buClr>
                <a:srgbClr val="000000"/>
              </a:buClr>
            </a:pPr>
            <a:r>
              <a:rPr lang="ru-RU" alt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Тема: </a:t>
            </a:r>
            <a:r>
              <a:rPr lang="ru-RU" alt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Знаменитости и спорт</a:t>
            </a:r>
          </a:p>
          <a:p>
            <a:pPr algn="ctr">
              <a:buClr>
                <a:srgbClr val="000000"/>
              </a:buClr>
            </a:pPr>
            <a:endParaRPr lang="ru-RU" altLang="ru-RU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</p:txBody>
      </p:sp>
      <p:pic>
        <p:nvPicPr>
          <p:cNvPr id="5122" name="Picture 2" descr="Девушка и человек детальных людей завальцовки силуэтов иллюстрации вектора  сильных установленная резвятся Powerlifti разминки бод Иллюстрация вектора  - иллюстрации насчитывающей здорово, вакханические: 115536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381" y="3750446"/>
            <a:ext cx="4224697" cy="234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58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6161" y="1265129"/>
            <a:ext cx="10099376" cy="4153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вы узнаете: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 знаменитых спортсменах Казахстана;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 простых предложениях,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осложнённые вводными конструкциями,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однородными членами.</a:t>
            </a:r>
            <a:endParaRPr lang="kk-KZ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научитесь: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информацию в виде диаграммы;</a:t>
            </a:r>
            <a:endParaRPr lang="ru-RU" sz="24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вводные слова и однородные члены предложения в тексте;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использовать в речи простые предложения с вводными конструкциями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однородными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членами.</a:t>
            </a:r>
            <a:endParaRPr lang="ru-RU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3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8425" y="187109"/>
            <a:ext cx="4291782" cy="8725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Ассоциативный куст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648200" y="2590363"/>
            <a:ext cx="3291804" cy="1638892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Знаменитые спортсмены Казахстана</a:t>
            </a:r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-облако 12"/>
          <p:cNvSpPr/>
          <p:nvPr/>
        </p:nvSpPr>
        <p:spPr>
          <a:xfrm rot="1397098">
            <a:off x="8230848" y="1545808"/>
            <a:ext cx="1386581" cy="1397480"/>
          </a:xfrm>
          <a:prstGeom prst="cloudCallout">
            <a:avLst>
              <a:gd name="adj1" fmla="val -36139"/>
              <a:gd name="adj2" fmla="val 86828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носка-облако 13"/>
          <p:cNvSpPr/>
          <p:nvPr/>
        </p:nvSpPr>
        <p:spPr>
          <a:xfrm rot="5679620">
            <a:off x="8230846" y="3839267"/>
            <a:ext cx="1386581" cy="1320202"/>
          </a:xfrm>
          <a:prstGeom prst="cloudCallout">
            <a:avLst>
              <a:gd name="adj1" fmla="val -36139"/>
              <a:gd name="adj2" fmla="val 86828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-облако 14"/>
          <p:cNvSpPr/>
          <p:nvPr/>
        </p:nvSpPr>
        <p:spPr>
          <a:xfrm rot="20382930">
            <a:off x="5816467" y="534911"/>
            <a:ext cx="1386581" cy="1324244"/>
          </a:xfrm>
          <a:prstGeom prst="cloudCallout">
            <a:avLst>
              <a:gd name="adj1" fmla="val -36139"/>
              <a:gd name="adj2" fmla="val 86828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носка-облако 15"/>
          <p:cNvSpPr/>
          <p:nvPr/>
        </p:nvSpPr>
        <p:spPr>
          <a:xfrm rot="17529638">
            <a:off x="3112056" y="1333976"/>
            <a:ext cx="1506020" cy="1358671"/>
          </a:xfrm>
          <a:prstGeom prst="cloudCallout">
            <a:avLst>
              <a:gd name="adj1" fmla="val -36139"/>
              <a:gd name="adj2" fmla="val 86828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ыноска-облако 16"/>
          <p:cNvSpPr/>
          <p:nvPr/>
        </p:nvSpPr>
        <p:spPr>
          <a:xfrm rot="12071233">
            <a:off x="3279856" y="4142675"/>
            <a:ext cx="1386581" cy="1354599"/>
          </a:xfrm>
          <a:prstGeom prst="cloudCallout">
            <a:avLst>
              <a:gd name="adj1" fmla="val -36139"/>
              <a:gd name="adj2" fmla="val 86828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ыноска-облако 17"/>
          <p:cNvSpPr/>
          <p:nvPr/>
        </p:nvSpPr>
        <p:spPr>
          <a:xfrm rot="9522719">
            <a:off x="5656840" y="4928997"/>
            <a:ext cx="1431183" cy="1323987"/>
          </a:xfrm>
          <a:prstGeom prst="cloudCallout">
            <a:avLst>
              <a:gd name="adj1" fmla="val -36139"/>
              <a:gd name="adj2" fmla="val 86828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08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10517" y="1047136"/>
            <a:ext cx="1474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Алекса́ндр</a:t>
            </a:r>
            <a:r>
              <a:rPr lang="ru-RU" sz="2000" b="1" i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Виноку́ров</a:t>
            </a:r>
            <a:endParaRPr lang="ru-RU" sz="2000" b="0" i="0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12 cards in the collection &quot;Велогонщик Александр Винокуров&quot; of the user  Елена Г. in Yandex.Colle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63" y="320419"/>
            <a:ext cx="1698304" cy="190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Ольга Рыпакова, рекордсменка по числу наград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73" y="553182"/>
            <a:ext cx="2732266" cy="15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7227" y="2103305"/>
            <a:ext cx="2636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</a:t>
            </a:r>
            <a:r>
              <a:rPr lang="ru-RU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Рыпакова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363771" y="2303360"/>
            <a:ext cx="3010410" cy="1834514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Знаменитые спортсмены Казахстана</a:t>
            </a:r>
          </a:p>
        </p:txBody>
      </p:sp>
      <p:pic>
        <p:nvPicPr>
          <p:cNvPr id="8" name="Picture 2" descr="Серик Сапиев запустил проект по развитию массового спорта » Vesti.k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72" y="2764040"/>
            <a:ext cx="3052781" cy="15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71600" y="4451582"/>
            <a:ext cx="18877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Сери́к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Сапи́ев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4" descr="Как допинг-скандал отразится на казахстанском спорте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608" y="1917660"/>
            <a:ext cx="3386557" cy="190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H="1">
            <a:off x="8008374" y="3928744"/>
            <a:ext cx="29710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Илья́ 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Ильи́н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2" descr="Штангистка Майя Манеза завоевала Казахстану третью золотую медал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39" y="4352330"/>
            <a:ext cx="2488715" cy="159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876751" y="5989889"/>
            <a:ext cx="1960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Ма́йя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Мане́за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4" descr="Тен, Денис Юрьевич — Википед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20" y="3986804"/>
            <a:ext cx="1849116" cy="25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 flipH="1">
            <a:off x="9027763" y="5879078"/>
            <a:ext cx="1539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Денис </a:t>
            </a:r>
            <a:r>
              <a:rPr lang="ru-RU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667" y="191730"/>
            <a:ext cx="11015132" cy="107663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текст.</a:t>
            </a:r>
            <a:br>
              <a:rPr lang="ru-RU" sz="1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Выпишите данные для составления диаграммы.</a:t>
            </a:r>
            <a:br>
              <a:rPr lang="ru-RU" sz="1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Выделите признаки публицистического стиля</a:t>
            </a:r>
            <a:r>
              <a:rPr lang="ru-RU" sz="4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477364"/>
              </p:ext>
            </p:extLst>
          </p:nvPr>
        </p:nvGraphicFramePr>
        <p:xfrm>
          <a:off x="338667" y="1460090"/>
          <a:ext cx="11607527" cy="518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07527">
                  <a:extLst>
                    <a:ext uri="{9D8B030D-6E8A-4147-A177-3AD203B41FA5}">
                      <a16:colId xmlns:a16="http://schemas.microsoft.com/office/drawing/2014/main" val="1623331223"/>
                    </a:ext>
                  </a:extLst>
                </a:gridCol>
              </a:tblGrid>
              <a:tr h="50439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За недолгую историю независимости РК казахстанские спортсмены участвовали в летних и зимних Олимпийских играх.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Каждая из них независимо от вида спорта имеет большую ценность для молодого суверенного государства. Победители и призеры Олимпиад, защищая честь Родины, высоко поднимают голубой флаг Казахстана на мировой арене. За это они заслуживают безграничное уважение со стороны казахстанского народа.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Первую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олимпийскую медаль в 1994 году в копилку независимого Казахстана принес лыжник Владимир Смирнов, завоевавший сразу три награды, в том числе «золото» и два «серебра».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Через два года, в 1996 году в Атланте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казахстанцы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завоевали 11 медалей, три из которых были золотые, четыре серебряные и четыре бронзовые.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Чемпионами XXVI летних Олимпийских игр стали боксер Василий Жиров, пятиборец Александр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Парыгин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борец греко-римского стиля Юрий Мельниченко.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Со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следующей летней Олимпиады, которая прошла в Сиднее- 2000г., национальная сборная РК привезла семь медалей. Благодаря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Бекзату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Саттарханову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Ермахану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Ибраимову и Ольге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Шишигиной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главных стартах четырехлетия трижды прозвучал Государственный гимн РК.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В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 году в Афинах из восьми завоеванных наград единственным победителем Олимпийских игр от Казахстана стал боксер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Бахтяр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Артаев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Кстати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одну из серебряных медалей взял тогда всеобщий любимец Геннадий Головкин, который сегодня является чемпионом мира в среднем весе и восходящей звездой профессионального бокса.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 год в Пекине стал одним из самых урожайных за историю участия Казахстана в Олимпийских играх. Целых 13 медалей, среди которых два «золота». 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зимней Олимпиады, которая прошла в 2014 году в Сочи, единственную медаль привез фигурист Денис </a:t>
                      </a:r>
                      <a:r>
                        <a:rPr lang="ru-RU" sz="1800" kern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Тен</a:t>
                      </a: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причем эта медаль стала первой в истории казахстанского фигурного катания.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477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579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171190"/>
              </p:ext>
            </p:extLst>
          </p:nvPr>
        </p:nvGraphicFramePr>
        <p:xfrm>
          <a:off x="486697" y="398206"/>
          <a:ext cx="6592530" cy="7079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92530">
                  <a:extLst>
                    <a:ext uri="{9D8B030D-6E8A-4147-A177-3AD203B41FA5}">
                      <a16:colId xmlns:a16="http://schemas.microsoft.com/office/drawing/2014/main" val="114367491"/>
                    </a:ext>
                  </a:extLst>
                </a:gridCol>
              </a:tblGrid>
              <a:tr h="707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Проверим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051667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316222"/>
              </p:ext>
            </p:extLst>
          </p:nvPr>
        </p:nvGraphicFramePr>
        <p:xfrm>
          <a:off x="361244" y="925690"/>
          <a:ext cx="11413067" cy="2523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13067">
                  <a:extLst>
                    <a:ext uri="{9D8B030D-6E8A-4147-A177-3AD203B41FA5}">
                      <a16:colId xmlns:a16="http://schemas.microsoft.com/office/drawing/2014/main" val="451945865"/>
                    </a:ext>
                  </a:extLst>
                </a:gridCol>
              </a:tblGrid>
              <a:tr h="24835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составления  диаграммы достаточно выписать данные: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проведения Олимпиады и количество завоеванных медалей</a:t>
                      </a:r>
                      <a:r>
                        <a:rPr lang="ru-RU" sz="1600" i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 составление и других диаграмм, если параметрами служат количество золотых наград среди полученных медалей или количество медалей отдельно на зимней и летней Олимпиадах.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Признаки публицистического стиля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написания- 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информативная и воздействующая. Автор желает познакомить с итогами Олимпиад и высказывает безграничное уважение к спортсменам. Ориентировано на широкую аудиторию.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Жанр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заметка 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Признаки: </a:t>
                      </a: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информативность- место, время, что и где и как произошло.</a:t>
                      </a:r>
                      <a:endParaRPr lang="ru-RU" sz="16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91704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8598570"/>
              </p:ext>
            </p:extLst>
          </p:nvPr>
        </p:nvGraphicFramePr>
        <p:xfrm>
          <a:off x="3059289" y="3409244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5388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717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648929"/>
            <a:ext cx="10279625" cy="55599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Однородными членами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называют те члены предложения, которые отвечают на один и тот же вопрос и относятся к одному и тому же члену предложения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Однородными могут быть как главные, так и второстепенные члены предложения.</a:t>
            </a:r>
          </a:p>
          <a:p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Однородные 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 не зависят друг от друга, они произносятся с интонацией перечисления.</a:t>
            </a:r>
          </a:p>
          <a:p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Однородные 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предложения могут быть связаны между собой не только интонацией, но и союзами</a:t>
            </a:r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а, но, да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значении </a:t>
            </a:r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 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(в значении </a:t>
            </a:r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</a:p>
          <a:p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Сосны, берёзы, лиственницы </a:t>
            </a:r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обступали поляну»</a:t>
            </a:r>
          </a:p>
          <a:p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однородные подлежащие, связаны только интонацией.</a:t>
            </a:r>
          </a:p>
          <a:p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ждали 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Петю и Вову</a:t>
            </a:r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во дворе»</a:t>
            </a:r>
          </a:p>
          <a:p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однородные дополнения, связаны интонацией и союзом 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3693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</TotalTime>
  <Words>856</Words>
  <Application>Microsoft Office PowerPoint</Application>
  <PresentationFormat>Широкоэкранный</PresentationFormat>
  <Paragraphs>102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Ассоциативный куст</vt:lpstr>
      <vt:lpstr>Презентация PowerPoint</vt:lpstr>
      <vt:lpstr>                                                                          Задание Прочитайте текст. Выпишите данные для составления диаграммы. Выделите признаки публицистического стиля </vt:lpstr>
      <vt:lpstr>Презентация PowerPoint</vt:lpstr>
      <vt:lpstr>         </vt:lpstr>
      <vt:lpstr> Задание 1  </vt:lpstr>
      <vt:lpstr>Проверьте себя!</vt:lpstr>
      <vt:lpstr> Задание 2 Дайте развернутый ответ на вопрос, используя ПОПС формулу:   «Чем полезен спорт?».   </vt:lpstr>
      <vt:lpstr>Проверим!</vt:lpstr>
      <vt:lpstr>Рефлексия « Оцени себя на уроке»</vt:lpstr>
      <vt:lpstr>Рекомендуемое учебное задание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Данагул</cp:lastModifiedBy>
  <cp:revision>103</cp:revision>
  <dcterms:created xsi:type="dcterms:W3CDTF">2020-10-13T17:57:23Z</dcterms:created>
  <dcterms:modified xsi:type="dcterms:W3CDTF">2024-12-11T14:28:55Z</dcterms:modified>
</cp:coreProperties>
</file>