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75" r:id="rId4"/>
    <p:sldId id="276" r:id="rId5"/>
    <p:sldId id="277" r:id="rId6"/>
    <p:sldId id="284" r:id="rId7"/>
    <p:sldId id="285" r:id="rId8"/>
    <p:sldId id="292" r:id="rId9"/>
    <p:sldId id="286" r:id="rId10"/>
    <p:sldId id="287" r:id="rId11"/>
    <p:sldId id="279" r:id="rId12"/>
    <p:sldId id="288" r:id="rId13"/>
    <p:sldId id="280" r:id="rId14"/>
    <p:sldId id="297" r:id="rId15"/>
    <p:sldId id="289" r:id="rId16"/>
    <p:sldId id="293" r:id="rId17"/>
    <p:sldId id="290" r:id="rId18"/>
    <p:sldId id="294" r:id="rId19"/>
    <p:sldId id="281" r:id="rId20"/>
    <p:sldId id="282" r:id="rId21"/>
    <p:sldId id="29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2" d="100"/>
          <a:sy n="82" d="100"/>
        </p:scale>
        <p:origin x="147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55F07-9B93-4A33-9D17-25598FABCBF4}" type="datetimeFigureOut">
              <a:rPr lang="ru-RU" smtClean="0"/>
              <a:pPr/>
              <a:t>11.12.2024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8B5E5-E8E0-4B36-833C-7BA223E126A3}" type="slidenum">
              <a:rPr lang="ru-RU" smtClean="0"/>
              <a:pPr/>
              <a:t>‹#›</a:t>
            </a:fld>
            <a:endParaRPr lang="ru-RU"/>
          </a:p>
        </p:txBody>
      </p:sp>
    </p:spTree>
    <p:extLst>
      <p:ext uri="{BB962C8B-B14F-4D97-AF65-F5344CB8AC3E}">
        <p14:creationId xmlns:p14="http://schemas.microsoft.com/office/powerpoint/2010/main" val="363387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73;p1:notes"/>
          <p:cNvSpPr txBox="1">
            <a:spLocks noGrp="1"/>
          </p:cNvSpPr>
          <p:nvPr>
            <p:ph type="body" idx="1"/>
          </p:nvPr>
        </p:nvSpPr>
        <p:spPr>
          <a:ln/>
        </p:spPr>
        <p:txBody>
          <a:bodyPr/>
          <a:lstStyle/>
          <a:p>
            <a:pPr marL="0" indent="0" eaLnBrk="1" hangingPunct="1">
              <a:buSzPts val="1400"/>
            </a:pPr>
            <a:endParaRPr lang="ru-RU" altLang="ru-RU" sz="1200" dirty="0" smtClean="0">
              <a:latin typeface="Calibri" pitchFamily="34" charset="0"/>
              <a:cs typeface="Arial" pitchFamily="34" charset="0"/>
              <a:sym typeface="Calibri" pitchFamily="34" charset="0"/>
            </a:endParaRPr>
          </a:p>
        </p:txBody>
      </p:sp>
      <p:sp>
        <p:nvSpPr>
          <p:cNvPr id="14339" name="Google Shape;74;p1: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2871349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20;p4:notes"/>
          <p:cNvSpPr txBox="1">
            <a:spLocks noGrp="1"/>
          </p:cNvSpPr>
          <p:nvPr>
            <p:ph type="body" idx="1"/>
          </p:nvPr>
        </p:nvSpPr>
        <p:spPr>
          <a:ln/>
        </p:spPr>
        <p:txBody>
          <a:bodyPr/>
          <a:lstStyle/>
          <a:p>
            <a:pPr marL="0" indent="0" eaLnBrk="1" hangingPunct="1">
              <a:buSzPts val="1400"/>
            </a:pPr>
            <a:endParaRPr lang="ru-RU" altLang="ru-RU" sz="1200" smtClean="0">
              <a:latin typeface="Calibri" pitchFamily="34" charset="0"/>
              <a:cs typeface="Arial" pitchFamily="34" charset="0"/>
              <a:sym typeface="Calibri" pitchFamily="34" charset="0"/>
            </a:endParaRPr>
          </a:p>
        </p:txBody>
      </p:sp>
      <p:sp>
        <p:nvSpPr>
          <p:cNvPr id="15363"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189074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88B5E5-E8E0-4B36-833C-7BA223E126A3}" type="slidenum">
              <a:rPr lang="ru-RU" smtClean="0"/>
              <a:pPr/>
              <a:t>3</a:t>
            </a:fld>
            <a:endParaRPr lang="ru-RU"/>
          </a:p>
        </p:txBody>
      </p:sp>
    </p:spTree>
    <p:extLst>
      <p:ext uri="{BB962C8B-B14F-4D97-AF65-F5344CB8AC3E}">
        <p14:creationId xmlns:p14="http://schemas.microsoft.com/office/powerpoint/2010/main" val="410163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88B5E5-E8E0-4B36-833C-7BA223E126A3}" type="slidenum">
              <a:rPr lang="ru-RU" smtClean="0"/>
              <a:pPr/>
              <a:t>5</a:t>
            </a:fld>
            <a:endParaRPr lang="ru-RU"/>
          </a:p>
        </p:txBody>
      </p:sp>
    </p:spTree>
    <p:extLst>
      <p:ext uri="{BB962C8B-B14F-4D97-AF65-F5344CB8AC3E}">
        <p14:creationId xmlns:p14="http://schemas.microsoft.com/office/powerpoint/2010/main" val="163453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11.12.2024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u.wikipedia.org/wiki/%D0%9F%D1%80%D0%B8%D0%B3%D0%BE%D1%82%D0%BE%D0%B2%D0%BB%D0%B5%D0%BD%D0%B8%D0%B5_%D0%BF%D0%B8%D1%89%D0%B8" TargetMode="External"/><Relationship Id="rId2" Type="http://schemas.openxmlformats.org/officeDocument/2006/relationships/hyperlink" Target="https://ru.wikipedia.org/wiki/%D0%9F%D0%B8%D1%89%D0%B5%D0%B2%D0%BE%D0%B9_%D0%BF%D1%80%D0%BE%D0%B4%D1%83%D0%BA%D1%8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u.wikipedia.org/wiki/%D0%9F%D1%80%D0%B8%D0%B3%D0%BE%D1%82%D0%BE%D0%B2%D0%BB%D0%B5%D0%BD%D0%B8%D0%B5_%D0%BF%D0%B8%D1%89%D0%B8" TargetMode="External"/><Relationship Id="rId2" Type="http://schemas.openxmlformats.org/officeDocument/2006/relationships/hyperlink" Target="https://ru.wikipedia.org/wiki/%D0%9F%D0%B8%D1%89%D0%B5%D0%B2%D0%BE%D0%B9_%D0%BF%D1%80%D0%BE%D0%B4%D1%83%D0%BA%D1%8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a:spLocks noChangeArrowheads="1"/>
          </p:cNvSpPr>
          <p:nvPr/>
        </p:nvSpPr>
        <p:spPr bwMode="auto">
          <a:xfrm>
            <a:off x="735755" y="3249739"/>
            <a:ext cx="7711857" cy="167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654" tIns="24815" rIns="49654" bIns="24815"/>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eaLnBrk="1" hangingPunct="1">
              <a:buClr>
                <a:srgbClr val="000000"/>
              </a:buClr>
              <a:buFont typeface="Arial" pitchFamily="34" charset="0"/>
              <a:buNone/>
            </a:pPr>
            <a:endParaRPr lang="kk-KZ" altLang="ru-RU" sz="2500" b="1" dirty="0">
              <a:solidFill>
                <a:schemeClr val="accent4"/>
              </a:solidFill>
              <a:latin typeface="Times New Roman" pitchFamily="18" charset="0"/>
              <a:cs typeface="Times New Roman" pitchFamily="18" charset="0"/>
            </a:endParaRPr>
          </a:p>
          <a:p>
            <a:pPr algn="ctr" eaLnBrk="1" hangingPunct="1">
              <a:buClr>
                <a:srgbClr val="000000"/>
              </a:buClr>
              <a:buFont typeface="Arial" pitchFamily="34" charset="0"/>
              <a:buNone/>
            </a:pPr>
            <a:r>
              <a:rPr lang="ru-RU" altLang="ru-RU" sz="2500" b="1" dirty="0">
                <a:solidFill>
                  <a:srgbClr val="090F78"/>
                </a:solidFill>
                <a:latin typeface="Times New Roman" panose="02020603050405020304" pitchFamily="18" charset="0"/>
                <a:cs typeface="Times New Roman" panose="02020603050405020304" pitchFamily="18" charset="0"/>
                <a:sym typeface="Open Sans" pitchFamily="34" charset="0"/>
              </a:rPr>
              <a:t>Русский язык и </a:t>
            </a:r>
            <a:r>
              <a:rPr lang="ru-RU" altLang="ru-RU" sz="2500" b="1" dirty="0" smtClean="0">
                <a:solidFill>
                  <a:srgbClr val="090F78"/>
                </a:solidFill>
                <a:latin typeface="Times New Roman" panose="02020603050405020304" pitchFamily="18" charset="0"/>
                <a:cs typeface="Times New Roman" panose="02020603050405020304" pitchFamily="18" charset="0"/>
                <a:sym typeface="Open Sans" pitchFamily="34" charset="0"/>
              </a:rPr>
              <a:t>литература  </a:t>
            </a:r>
            <a:r>
              <a:rPr lang="ru-RU" altLang="ru-RU" sz="2500" b="1" dirty="0">
                <a:solidFill>
                  <a:srgbClr val="090F78"/>
                </a:solidFill>
                <a:latin typeface="Times New Roman" panose="02020603050405020304" pitchFamily="18" charset="0"/>
                <a:cs typeface="Times New Roman" panose="02020603050405020304" pitchFamily="18" charset="0"/>
                <a:sym typeface="Open Sans" pitchFamily="34" charset="0"/>
              </a:rPr>
              <a:t>7</a:t>
            </a:r>
            <a:r>
              <a:rPr lang="ru-RU" altLang="ru-RU" sz="2500" b="1" dirty="0" smtClean="0">
                <a:solidFill>
                  <a:srgbClr val="090F78"/>
                </a:solidFill>
                <a:latin typeface="Times New Roman" panose="02020603050405020304" pitchFamily="18" charset="0"/>
                <a:cs typeface="Times New Roman" panose="02020603050405020304" pitchFamily="18" charset="0"/>
                <a:sym typeface="Open Sans" pitchFamily="34" charset="0"/>
              </a:rPr>
              <a:t> </a:t>
            </a:r>
            <a:r>
              <a:rPr lang="ru-RU" altLang="ru-RU" sz="2500" b="1" dirty="0">
                <a:solidFill>
                  <a:srgbClr val="090F78"/>
                </a:solidFill>
                <a:latin typeface="Times New Roman" panose="02020603050405020304" pitchFamily="18" charset="0"/>
                <a:cs typeface="Times New Roman" panose="02020603050405020304" pitchFamily="18" charset="0"/>
                <a:sym typeface="Open Sans" pitchFamily="34" charset="0"/>
              </a:rPr>
              <a:t>класс</a:t>
            </a:r>
          </a:p>
          <a:p>
            <a:pPr algn="ctr" eaLnBrk="1" hangingPunct="1">
              <a:buClr>
                <a:srgbClr val="000000"/>
              </a:buClr>
              <a:buFont typeface="Arial" pitchFamily="34" charset="0"/>
              <a:buNone/>
            </a:pPr>
            <a:endParaRPr lang="ru-RU" altLang="ru-RU" sz="2500" i="1" dirty="0">
              <a:solidFill>
                <a:srgbClr val="090F78"/>
              </a:solidFill>
              <a:latin typeface="Times New Roman" pitchFamily="18" charset="0"/>
              <a:cs typeface="Times New Roman" pitchFamily="18" charset="0"/>
              <a:sym typeface="Century Gothic" pitchFamily="34" charset="0"/>
            </a:endParaRPr>
          </a:p>
        </p:txBody>
      </p:sp>
      <p:cxnSp>
        <p:nvCxnSpPr>
          <p:cNvPr id="2051" name="Google Shape;77;p1"/>
          <p:cNvCxnSpPr>
            <a:cxnSpLocks noChangeShapeType="1"/>
          </p:cNvCxnSpPr>
          <p:nvPr/>
        </p:nvCxnSpPr>
        <p:spPr bwMode="auto">
          <a:xfrm>
            <a:off x="1058836" y="5189215"/>
            <a:ext cx="6939449"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052" name="Google Shape;78;p1"/>
          <p:cNvCxnSpPr>
            <a:cxnSpLocks noChangeShapeType="1"/>
          </p:cNvCxnSpPr>
          <p:nvPr/>
        </p:nvCxnSpPr>
        <p:spPr bwMode="auto">
          <a:xfrm>
            <a:off x="1179653" y="5300084"/>
            <a:ext cx="6712749"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0" name="Прямоугольник 9"/>
          <p:cNvSpPr/>
          <p:nvPr/>
        </p:nvSpPr>
        <p:spPr>
          <a:xfrm>
            <a:off x="1179653" y="3244334"/>
            <a:ext cx="7208771" cy="400110"/>
          </a:xfrm>
          <a:prstGeom prst="rect">
            <a:avLst/>
          </a:prstGeom>
        </p:spPr>
        <p:txBody>
          <a:bodyPr wrap="square">
            <a:spAutoFit/>
          </a:bodyPr>
          <a:lstStyle/>
          <a:p>
            <a:r>
              <a:rPr lang="ru-RU" sz="2000" b="1" dirty="0">
                <a:solidFill>
                  <a:schemeClr val="tx2">
                    <a:lumMod val="75000"/>
                  </a:schemeClr>
                </a:solidFill>
                <a:latin typeface="Times New Roman" panose="02020603050405020304" pitchFamily="18" charset="0"/>
                <a:cs typeface="Times New Roman" panose="02020603050405020304" pitchFamily="18" charset="0"/>
              </a:rPr>
              <a:t>Питание школьников. Как правильно питаться </a:t>
            </a:r>
            <a:r>
              <a:rPr lang="ru-RU" sz="2000" b="1" dirty="0" smtClean="0">
                <a:solidFill>
                  <a:schemeClr val="tx2">
                    <a:lumMod val="75000"/>
                  </a:schemeClr>
                </a:solidFill>
                <a:latin typeface="Times New Roman" panose="02020603050405020304" pitchFamily="18" charset="0"/>
                <a:cs typeface="Times New Roman" panose="02020603050405020304" pitchFamily="18" charset="0"/>
              </a:rPr>
              <a:t>школьнику</a:t>
            </a:r>
            <a:endParaRPr lang="ru-RU" sz="20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212731"/>
      </p:ext>
    </p:extLst>
  </p:cSld>
  <p:clrMapOvr>
    <a:masterClrMapping/>
  </p:clrMapOvr>
  <p:transition spd="med" advTm="25407">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75000"/>
            </a:schemeClr>
          </a:solidFill>
        </p:spPr>
        <p:txBody>
          <a:bodyPr>
            <a:normAutofit/>
          </a:bodyPr>
          <a:lstStyle/>
          <a:p>
            <a:r>
              <a:rPr lang="ru-RU" sz="2800" b="1" dirty="0">
                <a:solidFill>
                  <a:schemeClr val="bg1"/>
                </a:solidFill>
                <a:latin typeface="Times New Roman" panose="02020603050405020304" pitchFamily="18" charset="0"/>
                <a:cs typeface="Times New Roman" panose="02020603050405020304" pitchFamily="18" charset="0"/>
              </a:rPr>
              <a:t>ПАМЯТКА «Как создается репортаж»</a:t>
            </a:r>
            <a:endParaRPr lang="ru-RU" sz="2800" dirty="0">
              <a:solidFill>
                <a:schemeClr val="bg1"/>
              </a:solidFill>
              <a:latin typeface="Arial Narrow" pitchFamily="34" charset="0"/>
            </a:endParaRPr>
          </a:p>
        </p:txBody>
      </p:sp>
      <p:sp>
        <p:nvSpPr>
          <p:cNvPr id="3" name="Содержимое 2"/>
          <p:cNvSpPr>
            <a:spLocks noGrp="1"/>
          </p:cNvSpPr>
          <p:nvPr>
            <p:ph idx="1"/>
          </p:nvPr>
        </p:nvSpPr>
        <p:spPr/>
        <p:txBody>
          <a:bodyPr>
            <a:normAutofit fontScale="92500"/>
          </a:bodyPr>
          <a:lstStyle/>
          <a:p>
            <a:pPr marL="457200" lvl="1" indent="0">
              <a:buNone/>
            </a:pPr>
            <a:r>
              <a:rPr lang="ru-RU" sz="2400" i="1" dirty="0">
                <a:solidFill>
                  <a:schemeClr val="tx2">
                    <a:lumMod val="50000"/>
                  </a:schemeClr>
                </a:solidFill>
                <a:latin typeface="Arial Narrow" pitchFamily="34" charset="0"/>
              </a:rPr>
              <a:t>1.	Повествование в репортаже ведётся так, чтобы читатель наглядно представил событие в его движении и развитии. </a:t>
            </a:r>
          </a:p>
          <a:p>
            <a:pPr marL="457200" lvl="1" indent="0">
              <a:buNone/>
            </a:pPr>
            <a:r>
              <a:rPr lang="ru-RU" sz="2400" i="1" dirty="0">
                <a:solidFill>
                  <a:schemeClr val="tx2">
                    <a:lumMod val="50000"/>
                  </a:schemeClr>
                </a:solidFill>
                <a:latin typeface="Arial Narrow" pitchFamily="34" charset="0"/>
              </a:rPr>
              <a:t>2.	В репортаже обычно даётся оценка события, содержится публицистическое сообщение, авторское раздумье.</a:t>
            </a:r>
          </a:p>
          <a:p>
            <a:pPr marL="457200" lvl="1" indent="0">
              <a:buNone/>
            </a:pPr>
            <a:r>
              <a:rPr lang="ru-RU" sz="2400" i="1" dirty="0">
                <a:solidFill>
                  <a:schemeClr val="tx2">
                    <a:lumMod val="50000"/>
                  </a:schemeClr>
                </a:solidFill>
                <a:latin typeface="Arial Narrow" pitchFamily="34" charset="0"/>
              </a:rPr>
              <a:t>3.	Присутствие автора может выражаться отчётливо через использование местоимений «я», «мы», а может быть и скрытым. Используется «эффект присутствия».</a:t>
            </a:r>
          </a:p>
          <a:p>
            <a:pPr marL="457200" lvl="1" indent="0">
              <a:buNone/>
            </a:pPr>
            <a:r>
              <a:rPr lang="ru-RU" sz="2400" i="1" dirty="0">
                <a:solidFill>
                  <a:schemeClr val="tx2">
                    <a:lumMod val="50000"/>
                  </a:schemeClr>
                </a:solidFill>
                <a:latin typeface="Arial Narrow" pitchFamily="34" charset="0"/>
              </a:rPr>
              <a:t>4.	Обычно последовательность рассказа соответствует последовательности событий. Но иногда, с целью повышения интереса читателя к событию, автор может начать повествование с конца, с какого-либо разговора о событии, включая диалоги.</a:t>
            </a:r>
          </a:p>
        </p:txBody>
      </p:sp>
    </p:spTree>
    <p:custDataLst>
      <p:tags r:id="rId1"/>
    </p:custDataLst>
    <p:extLst>
      <p:ext uri="{BB962C8B-B14F-4D97-AF65-F5344CB8AC3E}">
        <p14:creationId xmlns:p14="http://schemas.microsoft.com/office/powerpoint/2010/main" val="2392606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198" y="116632"/>
            <a:ext cx="8712968" cy="1080120"/>
          </a:xfrm>
          <a:solidFill>
            <a:srgbClr val="002060"/>
          </a:solidFill>
        </p:spPr>
        <p:txBody>
          <a:bodyPr>
            <a:normAutofit/>
          </a:bodyPr>
          <a:lstStyle/>
          <a:p>
            <a:r>
              <a:rPr lang="ru-RU" sz="2400" b="1" dirty="0" smtClean="0">
                <a:solidFill>
                  <a:schemeClr val="bg1"/>
                </a:solidFill>
                <a:latin typeface="Times New Roman" panose="02020603050405020304" pitchFamily="18" charset="0"/>
                <a:cs typeface="Times New Roman" panose="02020603050405020304" pitchFamily="18" charset="0"/>
              </a:rPr>
              <a:t>Закрепление материала</a:t>
            </a:r>
            <a:br>
              <a:rPr lang="ru-RU" sz="2400" b="1" dirty="0" smtClean="0">
                <a:solidFill>
                  <a:schemeClr val="bg1"/>
                </a:solidFill>
                <a:latin typeface="Times New Roman" panose="02020603050405020304" pitchFamily="18" charset="0"/>
                <a:cs typeface="Times New Roman" panose="02020603050405020304" pitchFamily="18" charset="0"/>
              </a:rPr>
            </a:br>
            <a:r>
              <a:rPr lang="kk-KZ" sz="2400" b="1" dirty="0" smtClean="0">
                <a:solidFill>
                  <a:schemeClr val="bg1"/>
                </a:solidFill>
                <a:latin typeface="Times New Roman" panose="02020603050405020304" pitchFamily="18" charset="0"/>
                <a:cs typeface="Times New Roman" panose="02020603050405020304" pitchFamily="18" charset="0"/>
              </a:rPr>
              <a:t>Работа с текстом</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79512" y="1268760"/>
            <a:ext cx="8784976" cy="5589240"/>
          </a:xfrm>
        </p:spPr>
        <p:txBody>
          <a:bodyPr>
            <a:noAutofit/>
          </a:bodyPr>
          <a:lstStyle/>
          <a:p>
            <a:pPr marL="0" indent="0" algn="ctr">
              <a:buNone/>
            </a:pPr>
            <a:r>
              <a:rPr lang="ru-RU" sz="1200" b="1" dirty="0" smtClean="0">
                <a:solidFill>
                  <a:schemeClr val="tx2">
                    <a:lumMod val="50000"/>
                  </a:schemeClr>
                </a:solidFill>
                <a:latin typeface="Times New Roman" panose="02020603050405020304" pitchFamily="18" charset="0"/>
                <a:cs typeface="Times New Roman" panose="02020603050405020304" pitchFamily="18" charset="0"/>
              </a:rPr>
              <a:t>  </a:t>
            </a:r>
            <a:r>
              <a:rPr lang="ru-RU" sz="1400" b="1" dirty="0">
                <a:solidFill>
                  <a:schemeClr val="tx2">
                    <a:lumMod val="50000"/>
                  </a:schemeClr>
                </a:solidFill>
                <a:latin typeface="Times New Roman" panose="02020603050405020304" pitchFamily="18" charset="0"/>
                <a:cs typeface="Times New Roman" panose="02020603050405020304" pitchFamily="18" charset="0"/>
              </a:rPr>
              <a:t>Все о правильном питании</a:t>
            </a:r>
          </a:p>
          <a:p>
            <a:pPr marL="0" indent="0">
              <a:buNone/>
            </a:pPr>
            <a:r>
              <a:rPr lang="ru-RU" sz="1200" b="1" dirty="0" smtClean="0">
                <a:solidFill>
                  <a:schemeClr val="tx2">
                    <a:lumMod val="50000"/>
                  </a:schemeClr>
                </a:solidFill>
                <a:latin typeface="Times New Roman" panose="02020603050405020304" pitchFamily="18" charset="0"/>
                <a:cs typeface="Times New Roman" panose="02020603050405020304" pitchFamily="18" charset="0"/>
              </a:rPr>
              <a:t>      Правильное </a:t>
            </a:r>
            <a:r>
              <a:rPr lang="ru-RU" sz="1200" b="1" dirty="0">
                <a:solidFill>
                  <a:schemeClr val="tx2">
                    <a:lumMod val="50000"/>
                  </a:schemeClr>
                </a:solidFill>
                <a:latin typeface="Times New Roman" panose="02020603050405020304" pitchFamily="18" charset="0"/>
                <a:cs typeface="Times New Roman" panose="02020603050405020304" pitchFamily="18" charset="0"/>
              </a:rPr>
              <a:t>питание — основа для хорошего самочувствия и здорового образа жизни. То, что человек ест, влияет на его внешний вид, энергию и настроение. Какие главные принципы правильного питания, как начать питаться правильно, как рассчитать калорийность, как соблюдать баланс питательных веществ, список запрещенных продуктов и примерное меню на </a:t>
            </a:r>
            <a:r>
              <a:rPr lang="ru-RU" sz="1200" b="1" dirty="0" smtClean="0">
                <a:solidFill>
                  <a:schemeClr val="tx2">
                    <a:lumMod val="50000"/>
                  </a:schemeClr>
                </a:solidFill>
                <a:latin typeface="Times New Roman" panose="02020603050405020304" pitchFamily="18" charset="0"/>
                <a:cs typeface="Times New Roman" panose="02020603050405020304" pitchFamily="18" charset="0"/>
              </a:rPr>
              <a:t>каждый </a:t>
            </a:r>
            <a:r>
              <a:rPr lang="ru-RU" sz="1200" b="1" dirty="0">
                <a:solidFill>
                  <a:schemeClr val="tx2">
                    <a:lumMod val="50000"/>
                  </a:schemeClr>
                </a:solidFill>
                <a:latin typeface="Times New Roman" panose="02020603050405020304" pitchFamily="18" charset="0"/>
                <a:cs typeface="Times New Roman" panose="02020603050405020304" pitchFamily="18" charset="0"/>
              </a:rPr>
              <a:t>день — в этой статье.</a:t>
            </a:r>
          </a:p>
          <a:p>
            <a:pPr marL="0" indent="0">
              <a:buNone/>
            </a:pPr>
            <a:r>
              <a:rPr lang="ru-RU" sz="1200" b="1" dirty="0" smtClean="0">
                <a:solidFill>
                  <a:schemeClr val="tx2">
                    <a:lumMod val="50000"/>
                  </a:schemeClr>
                </a:solidFill>
                <a:latin typeface="Times New Roman" panose="02020603050405020304" pitchFamily="18" charset="0"/>
                <a:cs typeface="Times New Roman" panose="02020603050405020304" pitchFamily="18" charset="0"/>
              </a:rPr>
              <a:t>     Принципы </a:t>
            </a:r>
            <a:r>
              <a:rPr lang="ru-RU" sz="1200" b="1" dirty="0">
                <a:solidFill>
                  <a:schemeClr val="tx2">
                    <a:lumMod val="50000"/>
                  </a:schemeClr>
                </a:solidFill>
                <a:latin typeface="Times New Roman" panose="02020603050405020304" pitchFamily="18" charset="0"/>
                <a:cs typeface="Times New Roman" panose="02020603050405020304" pitchFamily="18" charset="0"/>
              </a:rPr>
              <a:t>правильного питания</a:t>
            </a:r>
          </a:p>
          <a:p>
            <a:pPr marL="0" indent="0">
              <a:buNone/>
            </a:pPr>
            <a:r>
              <a:rPr lang="ru-RU" sz="1200" b="1" dirty="0" smtClean="0">
                <a:solidFill>
                  <a:schemeClr val="tx2">
                    <a:lumMod val="50000"/>
                  </a:schemeClr>
                </a:solidFill>
                <a:latin typeface="Times New Roman" panose="02020603050405020304" pitchFamily="18" charset="0"/>
                <a:cs typeface="Times New Roman" panose="02020603050405020304" pitchFamily="18" charset="0"/>
              </a:rPr>
              <a:t>     С </a:t>
            </a:r>
            <a:r>
              <a:rPr lang="ru-RU" sz="1200" b="1" dirty="0">
                <a:solidFill>
                  <a:schemeClr val="tx2">
                    <a:lumMod val="50000"/>
                  </a:schemeClr>
                </a:solidFill>
                <a:latin typeface="Times New Roman" panose="02020603050405020304" pitchFamily="18" charset="0"/>
                <a:cs typeface="Times New Roman" panose="02020603050405020304" pitchFamily="18" charset="0"/>
              </a:rPr>
              <a:t>чего же начать? Прежде всего, с твердого решения питаться правильно. Вот несколько несложных правил, на которые опирается современная диетология и которые помогут быстро освоить принципы здорового питания.</a:t>
            </a:r>
          </a:p>
          <a:p>
            <a:pPr marL="0" indent="0">
              <a:buNone/>
            </a:pPr>
            <a:r>
              <a:rPr lang="ru-RU" sz="1200" b="1" dirty="0" smtClean="0">
                <a:solidFill>
                  <a:schemeClr val="tx2">
                    <a:lumMod val="50000"/>
                  </a:schemeClr>
                </a:solidFill>
                <a:latin typeface="Times New Roman" panose="02020603050405020304" pitchFamily="18" charset="0"/>
                <a:cs typeface="Times New Roman" panose="02020603050405020304" pitchFamily="18" charset="0"/>
              </a:rPr>
              <a:t>    Правило </a:t>
            </a:r>
            <a:r>
              <a:rPr lang="ru-RU" sz="1200" b="1" dirty="0">
                <a:solidFill>
                  <a:schemeClr val="tx2">
                    <a:lumMod val="50000"/>
                  </a:schemeClr>
                </a:solidFill>
                <a:latin typeface="Times New Roman" panose="02020603050405020304" pitchFamily="18" charset="0"/>
                <a:cs typeface="Times New Roman" panose="02020603050405020304" pitchFamily="18" charset="0"/>
              </a:rPr>
              <a:t>№ 1.</a:t>
            </a:r>
          </a:p>
          <a:p>
            <a:pPr marL="0" indent="0">
              <a:buNone/>
            </a:pPr>
            <a:r>
              <a:rPr lang="ru-RU" sz="1200" b="1" dirty="0">
                <a:solidFill>
                  <a:schemeClr val="tx2">
                    <a:lumMod val="50000"/>
                  </a:schemeClr>
                </a:solidFill>
                <a:latin typeface="Times New Roman" panose="02020603050405020304" pitchFamily="18" charset="0"/>
                <a:cs typeface="Times New Roman" panose="02020603050405020304" pitchFamily="18" charset="0"/>
              </a:rPr>
              <a:t>Не ешьте </a:t>
            </a:r>
            <a:r>
              <a:rPr lang="ru-RU" sz="1200" b="1" dirty="0" err="1">
                <a:solidFill>
                  <a:schemeClr val="tx2">
                    <a:lumMod val="50000"/>
                  </a:schemeClr>
                </a:solidFill>
                <a:latin typeface="Times New Roman" panose="02020603050405020304" pitchFamily="18" charset="0"/>
                <a:cs typeface="Times New Roman" panose="02020603050405020304" pitchFamily="18" charset="0"/>
              </a:rPr>
              <a:t>фастфуд</a:t>
            </a:r>
            <a:r>
              <a:rPr lang="ru-RU" sz="1200" b="1" dirty="0">
                <a:solidFill>
                  <a:schemeClr val="tx2">
                    <a:lumMod val="50000"/>
                  </a:schemeClr>
                </a:solidFill>
                <a:latin typeface="Times New Roman" panose="02020603050405020304" pitchFamily="18" charset="0"/>
                <a:cs typeface="Times New Roman" panose="02020603050405020304" pitchFamily="18" charset="0"/>
              </a:rPr>
              <a:t>.</a:t>
            </a:r>
          </a:p>
          <a:p>
            <a:pPr marL="0" indent="0">
              <a:buNone/>
            </a:pPr>
            <a:r>
              <a:rPr lang="ru-RU" sz="1200" b="1" dirty="0" smtClean="0">
                <a:solidFill>
                  <a:schemeClr val="tx2">
                    <a:lumMod val="50000"/>
                  </a:schemeClr>
                </a:solidFill>
                <a:latin typeface="Times New Roman" panose="02020603050405020304" pitchFamily="18" charset="0"/>
                <a:cs typeface="Times New Roman" panose="02020603050405020304" pitchFamily="18" charset="0"/>
              </a:rPr>
              <a:t>    Правило </a:t>
            </a:r>
            <a:r>
              <a:rPr lang="ru-RU" sz="1200" b="1" dirty="0">
                <a:solidFill>
                  <a:schemeClr val="tx2">
                    <a:lumMod val="50000"/>
                  </a:schemeClr>
                </a:solidFill>
                <a:latin typeface="Times New Roman" panose="02020603050405020304" pitchFamily="18" charset="0"/>
                <a:cs typeface="Times New Roman" panose="02020603050405020304" pitchFamily="18" charset="0"/>
              </a:rPr>
              <a:t>№ 2.</a:t>
            </a:r>
          </a:p>
          <a:p>
            <a:pPr marL="0" indent="0">
              <a:buNone/>
            </a:pPr>
            <a:r>
              <a:rPr lang="ru-RU" sz="1200" b="1" dirty="0">
                <a:solidFill>
                  <a:schemeClr val="tx2">
                    <a:lumMod val="50000"/>
                  </a:schemeClr>
                </a:solidFill>
                <a:latin typeface="Times New Roman" panose="02020603050405020304" pitchFamily="18" charset="0"/>
                <a:cs typeface="Times New Roman" panose="02020603050405020304" pitchFamily="18" charset="0"/>
              </a:rPr>
              <a:t>Ешьте как можно больше сезонных продуктов — в них содержится максимум полезных веществ. Зимние овощи и фрукты, выращенные в теплицах или привезенные издалека, из-за обработки химикатами и длительного хранения не только теряют всю пользу, но и становятся аккумуляторами нитратов и других вредных химических соединений.</a:t>
            </a:r>
          </a:p>
          <a:p>
            <a:pPr marL="0" indent="0">
              <a:buNone/>
            </a:pPr>
            <a:r>
              <a:rPr lang="ru-RU" sz="1200" b="1" dirty="0" smtClean="0">
                <a:solidFill>
                  <a:schemeClr val="tx2">
                    <a:lumMod val="50000"/>
                  </a:schemeClr>
                </a:solidFill>
                <a:latin typeface="Times New Roman" panose="02020603050405020304" pitchFamily="18" charset="0"/>
                <a:cs typeface="Times New Roman" panose="02020603050405020304" pitchFamily="18" charset="0"/>
              </a:rPr>
              <a:t>    Правило </a:t>
            </a:r>
            <a:r>
              <a:rPr lang="ru-RU" sz="1200" b="1" dirty="0">
                <a:solidFill>
                  <a:schemeClr val="tx2">
                    <a:lumMod val="50000"/>
                  </a:schemeClr>
                </a:solidFill>
                <a:latin typeface="Times New Roman" panose="02020603050405020304" pitchFamily="18" charset="0"/>
                <a:cs typeface="Times New Roman" panose="02020603050405020304" pitchFamily="18" charset="0"/>
              </a:rPr>
              <a:t>№ 3.</a:t>
            </a:r>
          </a:p>
          <a:p>
            <a:pPr marL="0" indent="0">
              <a:buNone/>
            </a:pPr>
            <a:r>
              <a:rPr lang="ru-RU" sz="1200" b="1" dirty="0">
                <a:solidFill>
                  <a:schemeClr val="tx2">
                    <a:lumMod val="50000"/>
                  </a:schemeClr>
                </a:solidFill>
                <a:latin typeface="Times New Roman" panose="02020603050405020304" pitchFamily="18" charset="0"/>
                <a:cs typeface="Times New Roman" panose="02020603050405020304" pitchFamily="18" charset="0"/>
              </a:rPr>
              <a:t>Ограничьте употребление рафинированных продуктов: сахара, растительного масла, белой пшеничной муки, очищенного белого риса. В них нет клетчатки, которая важна для работы пищеварительного тракта и питания полезных бактерий, живущих в кишечнике. Поэтому гораздо лучше вместо белого хлеба есть </a:t>
            </a:r>
            <a:r>
              <a:rPr lang="ru-RU" sz="1200" b="1" dirty="0" err="1">
                <a:solidFill>
                  <a:schemeClr val="tx2">
                    <a:lumMod val="50000"/>
                  </a:schemeClr>
                </a:solidFill>
                <a:latin typeface="Times New Roman" panose="02020603050405020304" pitchFamily="18" charset="0"/>
                <a:cs typeface="Times New Roman" panose="02020603050405020304" pitchFamily="18" charset="0"/>
              </a:rPr>
              <a:t>цельнозерновой</a:t>
            </a:r>
            <a:r>
              <a:rPr lang="ru-RU" sz="1200" b="1" dirty="0">
                <a:solidFill>
                  <a:schemeClr val="tx2">
                    <a:lumMod val="50000"/>
                  </a:schemeClr>
                </a:solidFill>
                <a:latin typeface="Times New Roman" panose="02020603050405020304" pitchFamily="18" charset="0"/>
                <a:cs typeface="Times New Roman" panose="02020603050405020304" pitchFamily="18" charset="0"/>
              </a:rPr>
              <a:t>, а рафинированный сахар заменить на коричневый или даже на мед.</a:t>
            </a:r>
          </a:p>
          <a:p>
            <a:pPr marL="0" indent="0">
              <a:buNone/>
            </a:pPr>
            <a:r>
              <a:rPr lang="ru-RU" sz="1200" b="1" dirty="0" smtClean="0">
                <a:solidFill>
                  <a:schemeClr val="tx2">
                    <a:lumMod val="50000"/>
                  </a:schemeClr>
                </a:solidFill>
                <a:latin typeface="Times New Roman" panose="02020603050405020304" pitchFamily="18" charset="0"/>
                <a:cs typeface="Times New Roman" panose="02020603050405020304" pitchFamily="18" charset="0"/>
              </a:rPr>
              <a:t>   Правило </a:t>
            </a:r>
            <a:r>
              <a:rPr lang="ru-RU" sz="1200" b="1" dirty="0">
                <a:solidFill>
                  <a:schemeClr val="tx2">
                    <a:lumMod val="50000"/>
                  </a:schemeClr>
                </a:solidFill>
                <a:latin typeface="Times New Roman" panose="02020603050405020304" pitchFamily="18" charset="0"/>
                <a:cs typeface="Times New Roman" panose="02020603050405020304" pitchFamily="18" charset="0"/>
              </a:rPr>
              <a:t>№ 4.</a:t>
            </a:r>
          </a:p>
          <a:p>
            <a:pPr marL="0" indent="0">
              <a:buNone/>
            </a:pPr>
            <a:r>
              <a:rPr lang="ru-RU" sz="1200" b="1" dirty="0">
                <a:solidFill>
                  <a:schemeClr val="tx2">
                    <a:lumMod val="50000"/>
                  </a:schemeClr>
                </a:solidFill>
                <a:latin typeface="Times New Roman" panose="02020603050405020304" pitchFamily="18" charset="0"/>
                <a:cs typeface="Times New Roman" panose="02020603050405020304" pitchFamily="18" charset="0"/>
              </a:rPr>
              <a:t>Пейте воду. Чай, кофе и соки воду не заменяют. В сутки человеку необходимо получать не меньше 30–35 мл жидкости на 1 кг веса. Сладкие газировки — полностью под запретом, в них содержится слишком много сахара.</a:t>
            </a:r>
          </a:p>
          <a:p>
            <a:pPr marL="0" indent="0">
              <a:buNone/>
            </a:pPr>
            <a:r>
              <a:rPr lang="ru-RU" sz="1200" b="1" dirty="0" smtClean="0">
                <a:solidFill>
                  <a:schemeClr val="tx2">
                    <a:lumMod val="50000"/>
                  </a:schemeClr>
                </a:solidFill>
                <a:latin typeface="Times New Roman" panose="02020603050405020304" pitchFamily="18" charset="0"/>
                <a:cs typeface="Times New Roman" panose="02020603050405020304" pitchFamily="18" charset="0"/>
              </a:rPr>
              <a:t>   Правило </a:t>
            </a:r>
            <a:r>
              <a:rPr lang="ru-RU" sz="1200" b="1" dirty="0">
                <a:solidFill>
                  <a:schemeClr val="tx2">
                    <a:lumMod val="50000"/>
                  </a:schemeClr>
                </a:solidFill>
                <a:latin typeface="Times New Roman" panose="02020603050405020304" pitchFamily="18" charset="0"/>
                <a:cs typeface="Times New Roman" panose="02020603050405020304" pitchFamily="18" charset="0"/>
              </a:rPr>
              <a:t>№ 5.</a:t>
            </a:r>
          </a:p>
          <a:p>
            <a:pPr marL="0" indent="0">
              <a:buNone/>
            </a:pPr>
            <a:r>
              <a:rPr lang="ru-RU" sz="1200" b="1" dirty="0">
                <a:solidFill>
                  <a:schemeClr val="tx2">
                    <a:lumMod val="50000"/>
                  </a:schemeClr>
                </a:solidFill>
                <a:latin typeface="Times New Roman" panose="02020603050405020304" pitchFamily="18" charset="0"/>
                <a:cs typeface="Times New Roman" panose="02020603050405020304" pitchFamily="18" charset="0"/>
              </a:rPr>
              <a:t>Не забывайте о белковой пище. Она способна надолго дать чувство сытости и богата аминокислотами. Белки необходимы организму для строительства мышечной ткани, замены устаревших клеток. К богатым белками продуктам относятся разные виды мяса, рыба, кальмары, креветки, орехи, грибы, некоторые бобовые, яйца, творог.</a:t>
            </a:r>
          </a:p>
          <a:p>
            <a:pPr marL="0" indent="0">
              <a:buNone/>
            </a:pPr>
            <a:r>
              <a:rPr lang="ru-RU" sz="1200" b="1" dirty="0">
                <a:solidFill>
                  <a:schemeClr val="tx2">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2060"/>
          </a:solidFill>
        </p:spPr>
        <p:txBody>
          <a:bodyPr>
            <a:normAutofit/>
          </a:bodyPr>
          <a:lstStyle/>
          <a:p>
            <a:r>
              <a:rPr lang="ru-RU" sz="2800" b="1" dirty="0">
                <a:solidFill>
                  <a:schemeClr val="bg1"/>
                </a:solidFill>
                <a:latin typeface="Times New Roman" panose="02020603050405020304" pitchFamily="18" charset="0"/>
                <a:cs typeface="Times New Roman" panose="02020603050405020304" pitchFamily="18" charset="0"/>
              </a:rPr>
              <a:t> Задания 1: </a:t>
            </a:r>
          </a:p>
        </p:txBody>
      </p:sp>
      <p:sp>
        <p:nvSpPr>
          <p:cNvPr id="4" name="Объект 3"/>
          <p:cNvSpPr>
            <a:spLocks noGrp="1"/>
          </p:cNvSpPr>
          <p:nvPr>
            <p:ph idx="1"/>
          </p:nvPr>
        </p:nvSpPr>
        <p:spPr/>
        <p:txBody>
          <a:bodyPr/>
          <a:lstStyle/>
          <a:p>
            <a:pPr marL="0" indent="0">
              <a:buNone/>
            </a:pPr>
            <a:r>
              <a:rPr lang="ru-RU" sz="2800" dirty="0">
                <a:solidFill>
                  <a:schemeClr val="tx2">
                    <a:lumMod val="50000"/>
                  </a:schemeClr>
                </a:solidFill>
                <a:latin typeface="Times New Roman" panose="02020603050405020304" pitchFamily="18" charset="0"/>
                <a:cs typeface="Times New Roman" panose="02020603050405020304" pitchFamily="18" charset="0"/>
              </a:rPr>
              <a:t>1</a:t>
            </a:r>
            <a:r>
              <a:rPr lang="ru-RU" dirty="0">
                <a:solidFill>
                  <a:schemeClr val="tx2">
                    <a:lumMod val="50000"/>
                  </a:schemeClr>
                </a:solidFill>
                <a:latin typeface="Times New Roman" panose="02020603050405020304" pitchFamily="18" charset="0"/>
                <a:cs typeface="Times New Roman" panose="02020603050405020304" pitchFamily="18" charset="0"/>
              </a:rPr>
              <a:t>. </a:t>
            </a:r>
            <a:r>
              <a:rPr lang="ru-RU" sz="2800" dirty="0">
                <a:solidFill>
                  <a:schemeClr val="tx2">
                    <a:lumMod val="50000"/>
                  </a:schemeClr>
                </a:solidFill>
                <a:latin typeface="Times New Roman" panose="02020603050405020304" pitchFamily="18" charset="0"/>
                <a:cs typeface="Times New Roman" panose="02020603050405020304" pitchFamily="18" charset="0"/>
              </a:rPr>
              <a:t>Определить ключевые слова и словосочетания в тексте.</a:t>
            </a:r>
          </a:p>
          <a:p>
            <a:pPr marL="0" indent="0">
              <a:buNone/>
            </a:pPr>
            <a:r>
              <a:rPr lang="ru-RU" sz="2800" dirty="0" smtClean="0">
                <a:solidFill>
                  <a:schemeClr val="tx2">
                    <a:lumMod val="50000"/>
                  </a:schemeClr>
                </a:solidFill>
                <a:latin typeface="Times New Roman" panose="02020603050405020304" pitchFamily="18" charset="0"/>
                <a:cs typeface="Times New Roman" panose="02020603050405020304" pitchFamily="18" charset="0"/>
              </a:rPr>
              <a:t>2</a:t>
            </a:r>
            <a:r>
              <a:rPr lang="ru-RU" sz="2800" dirty="0">
                <a:solidFill>
                  <a:schemeClr val="tx2">
                    <a:lumMod val="50000"/>
                  </a:schemeClr>
                </a:solidFill>
                <a:latin typeface="Times New Roman" panose="02020603050405020304" pitchFamily="18" charset="0"/>
                <a:cs typeface="Times New Roman" panose="02020603050405020304" pitchFamily="18" charset="0"/>
              </a:rPr>
              <a:t>. Определить тип и стиль текста. </a:t>
            </a:r>
          </a:p>
          <a:p>
            <a:pPr marL="0" indent="0">
              <a:buNone/>
            </a:pPr>
            <a:endParaRPr lang="ru-RU" dirty="0"/>
          </a:p>
        </p:txBody>
      </p:sp>
    </p:spTree>
    <p:extLst>
      <p:ext uri="{BB962C8B-B14F-4D97-AF65-F5344CB8AC3E}">
        <p14:creationId xmlns:p14="http://schemas.microsoft.com/office/powerpoint/2010/main" val="574202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75000"/>
            </a:schemeClr>
          </a:solidFill>
        </p:spPr>
        <p:txBody>
          <a:bodyPr>
            <a:normAutofit/>
          </a:bodyPr>
          <a:lstStyle/>
          <a:p>
            <a:r>
              <a:rPr lang="ru-RU" sz="3200" b="1" dirty="0">
                <a:solidFill>
                  <a:schemeClr val="bg1"/>
                </a:solidFill>
                <a:latin typeface="Times New Roman" panose="02020603050405020304" pitchFamily="18" charset="0"/>
                <a:cs typeface="Times New Roman" panose="02020603050405020304" pitchFamily="18" charset="0"/>
              </a:rPr>
              <a:t>Примерные ответы</a:t>
            </a:r>
          </a:p>
        </p:txBody>
      </p:sp>
      <p:sp>
        <p:nvSpPr>
          <p:cNvPr id="3" name="Содержимое 2"/>
          <p:cNvSpPr>
            <a:spLocks noGrp="1"/>
          </p:cNvSpPr>
          <p:nvPr>
            <p:ph idx="1"/>
          </p:nvPr>
        </p:nvSpPr>
        <p:spPr/>
        <p:txBody>
          <a:bodyPr>
            <a:normAutofit/>
          </a:bodyPr>
          <a:lstStyle/>
          <a:p>
            <a:pPr marL="0" indent="0">
              <a:buNone/>
            </a:pPr>
            <a:r>
              <a:rPr lang="ru-RU" sz="2400" b="1" dirty="0" smtClean="0">
                <a:solidFill>
                  <a:schemeClr val="tx2">
                    <a:lumMod val="50000"/>
                  </a:schemeClr>
                </a:solidFill>
                <a:latin typeface="Times New Roman" panose="02020603050405020304" pitchFamily="18" charset="0"/>
                <a:cs typeface="Times New Roman" panose="02020603050405020304" pitchFamily="18" charset="0"/>
              </a:rPr>
              <a:t>1.Правильное питание, здоровый образ жизни, сезонные продукты, полезные вещества, овощи и фрукты, вода, белковая пища.</a:t>
            </a:r>
            <a:endParaRPr lang="ru-RU" sz="2400" b="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ru-RU" sz="2400" b="1" dirty="0" smtClean="0">
                <a:solidFill>
                  <a:schemeClr val="tx2">
                    <a:lumMod val="50000"/>
                  </a:schemeClr>
                </a:solidFill>
                <a:latin typeface="Times New Roman" panose="02020603050405020304" pitchFamily="18" charset="0"/>
                <a:cs typeface="Times New Roman" panose="02020603050405020304" pitchFamily="18" charset="0"/>
              </a:rPr>
              <a:t>2. Стиль-публицистический, тип-рассуждение.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2060"/>
          </a:solidFill>
        </p:spPr>
        <p:txBody>
          <a:bodyPr>
            <a:normAutofit/>
          </a:bodyPr>
          <a:lstStyle/>
          <a:p>
            <a:r>
              <a:rPr lang="ru-RU" sz="2800" b="1" dirty="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Задание 2: </a:t>
            </a:r>
            <a:endParaRPr lang="ru-RU" sz="2800" b="1" dirty="0">
              <a:solidFill>
                <a:schemeClr val="bg1"/>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p:txBody>
          <a:bodyPr/>
          <a:lstStyle/>
          <a:p>
            <a:pPr marL="0" indent="0">
              <a:buNone/>
            </a:pPr>
            <a:r>
              <a:rPr lang="ru-RU" sz="2800" dirty="0" smtClean="0">
                <a:solidFill>
                  <a:schemeClr val="tx2">
                    <a:lumMod val="50000"/>
                  </a:schemeClr>
                </a:solidFill>
                <a:latin typeface="Times New Roman" panose="02020603050405020304" pitchFamily="18" charset="0"/>
                <a:cs typeface="Times New Roman" panose="02020603050405020304" pitchFamily="18" charset="0"/>
              </a:rPr>
              <a:t> </a:t>
            </a:r>
            <a:r>
              <a:rPr lang="ru-RU" sz="2800" dirty="0">
                <a:solidFill>
                  <a:schemeClr val="tx2">
                    <a:lumMod val="50000"/>
                  </a:schemeClr>
                </a:solidFill>
                <a:latin typeface="Times New Roman" panose="02020603050405020304" pitchFamily="18" charset="0"/>
                <a:cs typeface="Times New Roman" panose="02020603050405020304" pitchFamily="18" charset="0"/>
              </a:rPr>
              <a:t>Написать собственный </a:t>
            </a:r>
            <a:r>
              <a:rPr lang="ru-RU" sz="2800" dirty="0" smtClean="0">
                <a:solidFill>
                  <a:schemeClr val="tx2">
                    <a:lumMod val="50000"/>
                  </a:schemeClr>
                </a:solidFill>
                <a:latin typeface="Times New Roman" panose="02020603050405020304" pitchFamily="18" charset="0"/>
                <a:cs typeface="Times New Roman" panose="02020603050405020304" pitchFamily="18" charset="0"/>
              </a:rPr>
              <a:t>текст</a:t>
            </a:r>
            <a:endParaRPr lang="ru-RU" sz="2800"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ru-RU" sz="2800" dirty="0">
                <a:solidFill>
                  <a:schemeClr val="tx2">
                    <a:lumMod val="50000"/>
                  </a:schemeClr>
                </a:solidFill>
                <a:latin typeface="Times New Roman" panose="02020603050405020304" pitchFamily="18" charset="0"/>
                <a:cs typeface="Times New Roman" panose="02020603050405020304" pitchFamily="18" charset="0"/>
              </a:rPr>
              <a:t>( репортаж, используя материал из прочитанного текста).</a:t>
            </a:r>
          </a:p>
        </p:txBody>
      </p:sp>
    </p:spTree>
    <p:extLst>
      <p:ext uri="{BB962C8B-B14F-4D97-AF65-F5344CB8AC3E}">
        <p14:creationId xmlns:p14="http://schemas.microsoft.com/office/powerpoint/2010/main" val="876705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2060"/>
          </a:solidFill>
        </p:spPr>
        <p:txBody>
          <a:bodyPr>
            <a:normAutofit/>
          </a:bodyPr>
          <a:lstStyle/>
          <a:p>
            <a:r>
              <a:rPr lang="ru-RU" sz="2800" b="1" dirty="0">
                <a:solidFill>
                  <a:schemeClr val="bg1"/>
                </a:solidFill>
                <a:latin typeface="Times New Roman" panose="02020603050405020304" pitchFamily="18" charset="0"/>
                <a:cs typeface="Times New Roman" panose="02020603050405020304" pitchFamily="18" charset="0"/>
              </a:rPr>
              <a:t> «В помощь начинающему репортеру»</a:t>
            </a:r>
          </a:p>
        </p:txBody>
      </p:sp>
      <p:sp>
        <p:nvSpPr>
          <p:cNvPr id="4" name="Объект 3"/>
          <p:cNvSpPr>
            <a:spLocks noGrp="1"/>
          </p:cNvSpPr>
          <p:nvPr>
            <p:ph idx="1"/>
          </p:nvPr>
        </p:nvSpPr>
        <p:spPr/>
        <p:txBody>
          <a:bodyPr>
            <a:normAutofit fontScale="85000" lnSpcReduction="20000"/>
          </a:bodyPr>
          <a:lstStyle/>
          <a:p>
            <a:pPr marL="0" indent="0">
              <a:buNone/>
            </a:pPr>
            <a:r>
              <a:rPr lang="ru-RU" b="1" dirty="0" smtClean="0">
                <a:solidFill>
                  <a:schemeClr val="tx2">
                    <a:lumMod val="50000"/>
                  </a:schemeClr>
                </a:solidFill>
                <a:latin typeface="Times New Roman" panose="02020603050405020304" pitchFamily="18" charset="0"/>
                <a:cs typeface="Times New Roman" panose="02020603050405020304" pitchFamily="18" charset="0"/>
              </a:rPr>
              <a:t>               Репортаж </a:t>
            </a:r>
            <a:r>
              <a:rPr lang="ru-RU" b="1" dirty="0">
                <a:solidFill>
                  <a:schemeClr val="tx2">
                    <a:lumMod val="50000"/>
                  </a:schemeClr>
                </a:solidFill>
                <a:latin typeface="Times New Roman" panose="02020603050405020304" pitchFamily="18" charset="0"/>
                <a:cs typeface="Times New Roman" panose="02020603050405020304" pitchFamily="18" charset="0"/>
              </a:rPr>
              <a:t>«В школьной </a:t>
            </a:r>
            <a:r>
              <a:rPr lang="ru-RU" b="1" dirty="0" smtClean="0">
                <a:solidFill>
                  <a:schemeClr val="tx2">
                    <a:lumMod val="50000"/>
                  </a:schemeClr>
                </a:solidFill>
                <a:latin typeface="Times New Roman" panose="02020603050405020304" pitchFamily="18" charset="0"/>
                <a:cs typeface="Times New Roman" panose="02020603050405020304" pitchFamily="18" charset="0"/>
              </a:rPr>
              <a:t>столовой»</a:t>
            </a:r>
            <a:endParaRPr lang="ru-RU" b="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ru-RU" b="1" dirty="0">
                <a:solidFill>
                  <a:schemeClr val="tx2">
                    <a:lumMod val="50000"/>
                  </a:schemeClr>
                </a:solidFill>
                <a:latin typeface="Times New Roman" panose="02020603050405020304" pitchFamily="18" charset="0"/>
                <a:cs typeface="Times New Roman" panose="02020603050405020304" pitchFamily="18" charset="0"/>
              </a:rPr>
              <a:t>Зачин: </a:t>
            </a:r>
            <a:r>
              <a:rPr lang="ru-RU" dirty="0">
                <a:solidFill>
                  <a:schemeClr val="tx2">
                    <a:lumMod val="50000"/>
                  </a:schemeClr>
                </a:solidFill>
                <a:latin typeface="Times New Roman" panose="02020603050405020304" pitchFamily="18" charset="0"/>
                <a:cs typeface="Times New Roman" panose="02020603050405020304" pitchFamily="18" charset="0"/>
              </a:rPr>
              <a:t>Где происходит событие? Кто является  его участником?</a:t>
            </a:r>
          </a:p>
          <a:p>
            <a:pPr marL="0" indent="0">
              <a:buNone/>
            </a:pPr>
            <a:r>
              <a:rPr lang="ru-RU" b="1" dirty="0">
                <a:solidFill>
                  <a:schemeClr val="tx2">
                    <a:lumMod val="50000"/>
                  </a:schemeClr>
                </a:solidFill>
                <a:latin typeface="Times New Roman" panose="02020603050405020304" pitchFamily="18" charset="0"/>
                <a:cs typeface="Times New Roman" panose="02020603050405020304" pitchFamily="18" charset="0"/>
              </a:rPr>
              <a:t>Основная часть: </a:t>
            </a:r>
            <a:r>
              <a:rPr lang="ru-RU" dirty="0">
                <a:solidFill>
                  <a:schemeClr val="tx2">
                    <a:lumMod val="50000"/>
                  </a:schemeClr>
                </a:solidFill>
                <a:latin typeface="Times New Roman" panose="02020603050405020304" pitchFamily="18" charset="0"/>
                <a:cs typeface="Times New Roman" panose="02020603050405020304" pitchFamily="18" charset="0"/>
              </a:rPr>
              <a:t>последовательно рассказать, как питаются дети в столовой.  И не только рассказать, а изобразить их живо, ярко, наглядно. Возможно включить диалог с учениками.</a:t>
            </a:r>
          </a:p>
          <a:p>
            <a:pPr marL="0" indent="0">
              <a:buNone/>
            </a:pPr>
            <a:r>
              <a:rPr lang="ru-RU" b="1" dirty="0">
                <a:solidFill>
                  <a:schemeClr val="tx2">
                    <a:lumMod val="50000"/>
                  </a:schemeClr>
                </a:solidFill>
                <a:latin typeface="Times New Roman" panose="02020603050405020304" pitchFamily="18" charset="0"/>
                <a:cs typeface="Times New Roman" panose="02020603050405020304" pitchFamily="18" charset="0"/>
              </a:rPr>
              <a:t>Заключение</a:t>
            </a:r>
            <a:r>
              <a:rPr lang="ru-RU" dirty="0">
                <a:solidFill>
                  <a:schemeClr val="tx2">
                    <a:lumMod val="50000"/>
                  </a:schemeClr>
                </a:solidFill>
                <a:latin typeface="Times New Roman" panose="02020603050405020304" pitchFamily="18" charset="0"/>
                <a:cs typeface="Times New Roman" panose="02020603050405020304" pitchFamily="18" charset="0"/>
              </a:rPr>
              <a:t>: Рассказать о чувствах репортера. Понравилась ли школьная столовая, какое впечатление произвело ее посещение)</a:t>
            </a:r>
          </a:p>
          <a:p>
            <a:pPr marL="0" indent="0">
              <a:buNone/>
            </a:pPr>
            <a:r>
              <a:rPr lang="ru-RU" b="1" dirty="0">
                <a:solidFill>
                  <a:schemeClr val="tx2">
                    <a:lumMod val="50000"/>
                  </a:schemeClr>
                </a:solidFill>
                <a:latin typeface="Times New Roman" panose="02020603050405020304" pitchFamily="18" charset="0"/>
                <a:cs typeface="Times New Roman" panose="02020603050405020304" pitchFamily="18" charset="0"/>
              </a:rPr>
              <a:t>Слова для справок: </a:t>
            </a:r>
            <a:r>
              <a:rPr lang="ru-RU" dirty="0">
                <a:solidFill>
                  <a:schemeClr val="tx2">
                    <a:lumMod val="50000"/>
                  </a:schemeClr>
                </a:solidFill>
                <a:latin typeface="Times New Roman" panose="02020603050405020304" pitchFamily="18" charset="0"/>
                <a:cs typeface="Times New Roman" panose="02020603050405020304" pitchFamily="18" charset="0"/>
              </a:rPr>
              <a:t>школьная столовая, группа девочек, меню, взять интервью.</a:t>
            </a:r>
          </a:p>
          <a:p>
            <a:pPr marL="0" indent="0">
              <a:buNone/>
            </a:pPr>
            <a:endParaRPr lang="ru-RU"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980504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a:solidFill>
            <a:schemeClr val="accent1">
              <a:lumMod val="50000"/>
            </a:schemeClr>
          </a:solidFill>
        </p:spPr>
        <p:txBody>
          <a:bodyPr>
            <a:normAutofit/>
          </a:bodyPr>
          <a:lstStyle/>
          <a:p>
            <a:r>
              <a:rPr lang="ru-RU" sz="3600" b="1" dirty="0" smtClean="0">
                <a:solidFill>
                  <a:schemeClr val="bg1"/>
                </a:solidFill>
                <a:latin typeface="Times New Roman" panose="02020603050405020304" pitchFamily="18" charset="0"/>
                <a:cs typeface="Times New Roman" panose="02020603050405020304" pitchFamily="18" charset="0"/>
              </a:rPr>
              <a:t>Репортаж «В школьной столовой»</a:t>
            </a:r>
            <a:endParaRPr lang="ru-RU" sz="3600" b="1"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340768"/>
            <a:ext cx="8229600" cy="5328592"/>
          </a:xfrm>
        </p:spPr>
        <p:txBody>
          <a:bodyPr>
            <a:noAutofit/>
          </a:bodyPr>
          <a:lstStyle/>
          <a:p>
            <a:pPr marL="0" indent="0">
              <a:buNone/>
            </a:pPr>
            <a:r>
              <a:rPr lang="ru-RU" sz="1200" dirty="0" smtClean="0">
                <a:latin typeface="Times New Roman" panose="02020603050405020304" pitchFamily="18" charset="0"/>
                <a:cs typeface="Times New Roman" panose="02020603050405020304" pitchFamily="18" charset="0"/>
              </a:rPr>
              <a:t>        </a:t>
            </a:r>
            <a:r>
              <a:rPr lang="ru-RU" sz="1400" dirty="0">
                <a:solidFill>
                  <a:srgbClr val="002060"/>
                </a:solidFill>
                <a:latin typeface="Times New Roman" panose="02020603050405020304" pitchFamily="18" charset="0"/>
                <a:cs typeface="Times New Roman" panose="02020603050405020304" pitchFamily="18" charset="0"/>
              </a:rPr>
              <a:t>Наша столовая просторная, светлая, одним словом, уютная.  </a:t>
            </a:r>
            <a:r>
              <a:rPr lang="ru-RU" sz="1400" dirty="0" smtClean="0">
                <a:solidFill>
                  <a:srgbClr val="002060"/>
                </a:solidFill>
                <a:latin typeface="Times New Roman" panose="02020603050405020304" pitchFamily="18" charset="0"/>
                <a:cs typeface="Times New Roman" panose="02020603050405020304" pitchFamily="18" charset="0"/>
              </a:rPr>
              <a:t>Мы, корреспонденты </a:t>
            </a:r>
            <a:r>
              <a:rPr lang="ru-RU" sz="1400" dirty="0">
                <a:solidFill>
                  <a:srgbClr val="002060"/>
                </a:solidFill>
                <a:latin typeface="Times New Roman" panose="02020603050405020304" pitchFamily="18" charset="0"/>
                <a:cs typeface="Times New Roman" panose="02020603050405020304" pitchFamily="18" charset="0"/>
              </a:rPr>
              <a:t>школьной </a:t>
            </a:r>
            <a:r>
              <a:rPr lang="ru-RU" sz="1400" dirty="0" smtClean="0">
                <a:solidFill>
                  <a:srgbClr val="002060"/>
                </a:solidFill>
                <a:latin typeface="Times New Roman" panose="02020603050405020304" pitchFamily="18" charset="0"/>
                <a:cs typeface="Times New Roman" panose="02020603050405020304" pitchFamily="18" charset="0"/>
              </a:rPr>
              <a:t>газеты</a:t>
            </a:r>
            <a:r>
              <a:rPr lang="ru-RU" sz="1400" dirty="0">
                <a:solidFill>
                  <a:srgbClr val="002060"/>
                </a:solidFill>
                <a:latin typeface="Times New Roman" panose="02020603050405020304" pitchFamily="18" charset="0"/>
                <a:cs typeface="Times New Roman" panose="02020603050405020304" pitchFamily="18" charset="0"/>
              </a:rPr>
              <a:t>,</a:t>
            </a:r>
            <a:r>
              <a:rPr lang="ru-RU" sz="1400" dirty="0" smtClean="0">
                <a:solidFill>
                  <a:srgbClr val="002060"/>
                </a:solidFill>
                <a:latin typeface="Times New Roman" panose="02020603050405020304" pitchFamily="18" charset="0"/>
                <a:cs typeface="Times New Roman" panose="02020603050405020304" pitchFamily="18" charset="0"/>
              </a:rPr>
              <a:t> </a:t>
            </a:r>
            <a:r>
              <a:rPr lang="ru-RU" sz="1400" dirty="0">
                <a:solidFill>
                  <a:srgbClr val="002060"/>
                </a:solidFill>
                <a:latin typeface="Times New Roman" panose="02020603050405020304" pitchFamily="18" charset="0"/>
                <a:cs typeface="Times New Roman" panose="02020603050405020304" pitchFamily="18" charset="0"/>
              </a:rPr>
              <a:t>прошли в столовую, чтобы своими глазами посмотреть, как питаются сегодня школьники.     </a:t>
            </a:r>
          </a:p>
          <a:p>
            <a:pPr marL="0" indent="0">
              <a:buNone/>
            </a:pPr>
            <a:r>
              <a:rPr lang="ru-RU" sz="1400" dirty="0">
                <a:solidFill>
                  <a:srgbClr val="002060"/>
                </a:solidFill>
                <a:latin typeface="Times New Roman" panose="02020603050405020304" pitchFamily="18" charset="0"/>
                <a:cs typeface="Times New Roman" panose="02020603050405020304" pitchFamily="18" charset="0"/>
              </a:rPr>
              <a:t>Со звонком на перемену учащиеся направились в столовую. Вы бы видели, с какой скоростью поглощалось содержимое тарелок, а значит, у ребят хороший аппетит и еда им нравится. Учащиеся 7 «В» класса </a:t>
            </a:r>
            <a:r>
              <a:rPr lang="ru-RU" sz="1400" dirty="0" err="1">
                <a:solidFill>
                  <a:srgbClr val="002060"/>
                </a:solidFill>
                <a:latin typeface="Times New Roman" panose="02020603050405020304" pitchFamily="18" charset="0"/>
                <a:cs typeface="Times New Roman" panose="02020603050405020304" pitchFamily="18" charset="0"/>
              </a:rPr>
              <a:t>Алия</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Омарова</a:t>
            </a:r>
            <a:r>
              <a:rPr lang="ru-RU" sz="1400" dirty="0">
                <a:solidFill>
                  <a:srgbClr val="002060"/>
                </a:solidFill>
                <a:latin typeface="Times New Roman" panose="02020603050405020304" pitchFamily="18" charset="0"/>
                <a:cs typeface="Times New Roman" panose="02020603050405020304" pitchFamily="18" charset="0"/>
              </a:rPr>
              <a:t> и Амина </a:t>
            </a:r>
            <a:r>
              <a:rPr lang="ru-RU" sz="1400" dirty="0" err="1">
                <a:solidFill>
                  <a:srgbClr val="002060"/>
                </a:solidFill>
                <a:latin typeface="Times New Roman" panose="02020603050405020304" pitchFamily="18" charset="0"/>
                <a:cs typeface="Times New Roman" panose="02020603050405020304" pitchFamily="18" charset="0"/>
              </a:rPr>
              <a:t>Игенова</a:t>
            </a:r>
            <a:r>
              <a:rPr lang="ru-RU" sz="1400" dirty="0">
                <a:solidFill>
                  <a:srgbClr val="002060"/>
                </a:solidFill>
                <a:latin typeface="Times New Roman" panose="02020603050405020304" pitchFamily="18" charset="0"/>
                <a:cs typeface="Times New Roman" panose="02020603050405020304" pitchFamily="18" charset="0"/>
              </a:rPr>
              <a:t> единодушны во мнении: питание в школьной столовой ничуть не уступает домашнему:</a:t>
            </a:r>
          </a:p>
          <a:p>
            <a:pPr marL="0" indent="0">
              <a:buNone/>
            </a:pPr>
            <a:r>
              <a:rPr lang="ru-RU" sz="1400" i="1" dirty="0">
                <a:solidFill>
                  <a:srgbClr val="002060"/>
                </a:solidFill>
                <a:latin typeface="Times New Roman" panose="02020603050405020304" pitchFamily="18" charset="0"/>
                <a:cs typeface="Times New Roman" panose="02020603050405020304" pitchFamily="18" charset="0"/>
              </a:rPr>
              <a:t>– Еда очень вкусная и всегда разнообразная. Чувствуется, что приготовлена с душой. А самые любимые у нас – блюда из курицы.</a:t>
            </a:r>
            <a:endParaRPr lang="ru-RU" sz="1400" dirty="0">
              <a:solidFill>
                <a:srgbClr val="002060"/>
              </a:solidFill>
              <a:latin typeface="Times New Roman" panose="02020603050405020304" pitchFamily="18" charset="0"/>
              <a:cs typeface="Times New Roman" panose="02020603050405020304" pitchFamily="18" charset="0"/>
            </a:endParaRPr>
          </a:p>
          <a:p>
            <a:pPr marL="0" indent="0">
              <a:buNone/>
            </a:pPr>
            <a:r>
              <a:rPr lang="ru-RU" sz="1400" dirty="0">
                <a:solidFill>
                  <a:srgbClr val="002060"/>
                </a:solidFill>
                <a:latin typeface="Times New Roman" panose="02020603050405020304" pitchFamily="18" charset="0"/>
                <a:cs typeface="Times New Roman" panose="02020603050405020304" pitchFamily="18" charset="0"/>
              </a:rPr>
              <a:t>За соседним столиком разделались с порцией обеда ученики 10-го класса Аслан </a:t>
            </a:r>
            <a:r>
              <a:rPr lang="ru-RU" sz="1400" dirty="0" err="1">
                <a:solidFill>
                  <a:srgbClr val="002060"/>
                </a:solidFill>
                <a:latin typeface="Times New Roman" panose="02020603050405020304" pitchFamily="18" charset="0"/>
                <a:cs typeface="Times New Roman" panose="02020603050405020304" pitchFamily="18" charset="0"/>
              </a:rPr>
              <a:t>Махинов</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Ерасыл</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Абдин</a:t>
            </a:r>
            <a:r>
              <a:rPr lang="ru-RU" sz="1400" dirty="0">
                <a:solidFill>
                  <a:srgbClr val="002060"/>
                </a:solidFill>
                <a:latin typeface="Times New Roman" panose="02020603050405020304" pitchFamily="18" charset="0"/>
                <a:cs typeface="Times New Roman" panose="02020603050405020304" pitchFamily="18" charset="0"/>
              </a:rPr>
              <a:t> и </a:t>
            </a:r>
            <a:r>
              <a:rPr lang="ru-RU" sz="1400" dirty="0" err="1">
                <a:solidFill>
                  <a:srgbClr val="002060"/>
                </a:solidFill>
                <a:latin typeface="Times New Roman" panose="02020603050405020304" pitchFamily="18" charset="0"/>
                <a:cs typeface="Times New Roman" panose="02020603050405020304" pitchFamily="18" charset="0"/>
              </a:rPr>
              <a:t>Меруерт</a:t>
            </a:r>
            <a:r>
              <a:rPr lang="ru-RU" sz="1400" dirty="0">
                <a:solidFill>
                  <a:srgbClr val="002060"/>
                </a:solidFill>
                <a:latin typeface="Times New Roman" panose="02020603050405020304" pitchFamily="18" charset="0"/>
                <a:cs typeface="Times New Roman" panose="02020603050405020304" pitchFamily="18" charset="0"/>
              </a:rPr>
              <a:t> </a:t>
            </a:r>
            <a:r>
              <a:rPr lang="ru-RU" sz="1400" dirty="0" err="1">
                <a:solidFill>
                  <a:srgbClr val="002060"/>
                </a:solidFill>
                <a:latin typeface="Times New Roman" panose="02020603050405020304" pitchFamily="18" charset="0"/>
                <a:cs typeface="Times New Roman" panose="02020603050405020304" pitchFamily="18" charset="0"/>
              </a:rPr>
              <a:t>Бакиева</a:t>
            </a:r>
            <a:r>
              <a:rPr lang="ru-RU" sz="1400" dirty="0">
                <a:solidFill>
                  <a:srgbClr val="002060"/>
                </a:solidFill>
                <a:latin typeface="Times New Roman" panose="02020603050405020304" pitchFamily="18" charset="0"/>
                <a:cs typeface="Times New Roman" panose="02020603050405020304" pitchFamily="18" charset="0"/>
              </a:rPr>
              <a:t>. Ребята также не скрывают: едой в школьной столовой довольны:</a:t>
            </a:r>
          </a:p>
          <a:p>
            <a:pPr marL="0" indent="0">
              <a:buNone/>
            </a:pPr>
            <a:r>
              <a:rPr lang="ru-RU" sz="1400" i="1" dirty="0">
                <a:solidFill>
                  <a:srgbClr val="002060"/>
                </a:solidFill>
                <a:latin typeface="Times New Roman" panose="02020603050405020304" pitchFamily="18" charset="0"/>
                <a:cs typeface="Times New Roman" panose="02020603050405020304" pitchFamily="18" charset="0"/>
              </a:rPr>
              <a:t>– Куриные шашлыки на шпажках – просто пальчики оближешь! И еще очень любим </a:t>
            </a:r>
            <a:r>
              <a:rPr lang="ru-RU" sz="1400" i="1" dirty="0" err="1">
                <a:solidFill>
                  <a:srgbClr val="002060"/>
                </a:solidFill>
                <a:latin typeface="Times New Roman" panose="02020603050405020304" pitchFamily="18" charset="0"/>
                <a:cs typeface="Times New Roman" panose="02020603050405020304" pitchFamily="18" charset="0"/>
              </a:rPr>
              <a:t>драники</a:t>
            </a:r>
            <a:r>
              <a:rPr lang="ru-RU" sz="1400" i="1" dirty="0">
                <a:solidFill>
                  <a:srgbClr val="002060"/>
                </a:solidFill>
                <a:latin typeface="Times New Roman" panose="02020603050405020304" pitchFamily="18" charset="0"/>
                <a:cs typeface="Times New Roman" panose="02020603050405020304" pitchFamily="18" charset="0"/>
              </a:rPr>
              <a:t>. Порции большие и их вполне хватает, чтобы насытиться до следующего приема пищи. </a:t>
            </a:r>
            <a:endParaRPr lang="ru-RU" sz="1400" dirty="0">
              <a:solidFill>
                <a:srgbClr val="002060"/>
              </a:solidFill>
              <a:latin typeface="Times New Roman" panose="02020603050405020304" pitchFamily="18" charset="0"/>
              <a:cs typeface="Times New Roman" panose="02020603050405020304" pitchFamily="18" charset="0"/>
            </a:endParaRPr>
          </a:p>
          <a:p>
            <a:pPr marL="0" indent="0">
              <a:buNone/>
            </a:pPr>
            <a:r>
              <a:rPr lang="ru-RU" sz="1400" dirty="0">
                <a:solidFill>
                  <a:srgbClr val="002060"/>
                </a:solidFill>
                <a:latin typeface="Times New Roman" panose="02020603050405020304" pitchFamily="18" charset="0"/>
                <a:cs typeface="Times New Roman" panose="02020603050405020304" pitchFamily="18" charset="0"/>
              </a:rPr>
              <a:t>К нашей беседе подключается </a:t>
            </a:r>
            <a:r>
              <a:rPr lang="ru-RU" sz="1400" b="1" dirty="0">
                <a:solidFill>
                  <a:srgbClr val="002060"/>
                </a:solidFill>
                <a:latin typeface="Times New Roman" panose="02020603050405020304" pitchFamily="18" charset="0"/>
                <a:cs typeface="Times New Roman" panose="02020603050405020304" pitchFamily="18" charset="0"/>
              </a:rPr>
              <a:t>заведующая пищеблоком Гульнар </a:t>
            </a:r>
            <a:r>
              <a:rPr lang="ru-RU" sz="1400" b="1" dirty="0" err="1">
                <a:solidFill>
                  <a:srgbClr val="002060"/>
                </a:solidFill>
                <a:latin typeface="Times New Roman" panose="02020603050405020304" pitchFamily="18" charset="0"/>
                <a:cs typeface="Times New Roman" panose="02020603050405020304" pitchFamily="18" charset="0"/>
              </a:rPr>
              <a:t>Саукимбекова</a:t>
            </a:r>
            <a:r>
              <a:rPr lang="ru-RU" sz="1400" dirty="0">
                <a:solidFill>
                  <a:srgbClr val="002060"/>
                </a:solidFill>
                <a:latin typeface="Times New Roman" panose="02020603050405020304" pitchFamily="18" charset="0"/>
                <a:cs typeface="Times New Roman" panose="02020603050405020304" pitchFamily="18" charset="0"/>
              </a:rPr>
              <a:t>:</a:t>
            </a:r>
          </a:p>
          <a:p>
            <a:pPr marL="0" indent="0">
              <a:buNone/>
            </a:pPr>
            <a:r>
              <a:rPr lang="ru-RU" sz="1400" i="1" dirty="0">
                <a:solidFill>
                  <a:srgbClr val="002060"/>
                </a:solidFill>
                <a:latin typeface="Times New Roman" panose="02020603050405020304" pitchFamily="18" charset="0"/>
                <a:cs typeface="Times New Roman" panose="02020603050405020304" pitchFamily="18" charset="0"/>
              </a:rPr>
              <a:t>– Питание детей должно быть разнообразным и сбалансированным. Оно включает блюда, приготовленные из мяса птицы, говядины, рыбы, разных видов круп. Обязательны молочные продукты и овощи.</a:t>
            </a:r>
            <a:endParaRPr lang="ru-RU" sz="1400" dirty="0">
              <a:solidFill>
                <a:srgbClr val="002060"/>
              </a:solidFill>
              <a:latin typeface="Times New Roman" panose="02020603050405020304" pitchFamily="18" charset="0"/>
              <a:cs typeface="Times New Roman" panose="02020603050405020304" pitchFamily="18" charset="0"/>
            </a:endParaRPr>
          </a:p>
          <a:p>
            <a:pPr marL="0" indent="0">
              <a:buNone/>
            </a:pPr>
            <a:r>
              <a:rPr lang="ru-RU" sz="1400" dirty="0">
                <a:solidFill>
                  <a:srgbClr val="002060"/>
                </a:solidFill>
                <a:latin typeface="Times New Roman" panose="02020603050405020304" pitchFamily="18" charset="0"/>
                <a:cs typeface="Times New Roman" panose="02020603050405020304" pitchFamily="18" charset="0"/>
              </a:rPr>
              <a:t>     Подводя итоги, с </a:t>
            </a:r>
            <a:r>
              <a:rPr lang="ru-RU" sz="1400" dirty="0" smtClean="0">
                <a:solidFill>
                  <a:srgbClr val="002060"/>
                </a:solidFill>
                <a:latin typeface="Times New Roman" panose="02020603050405020304" pitchFamily="18" charset="0"/>
                <a:cs typeface="Times New Roman" panose="02020603050405020304" pitchFamily="18" charset="0"/>
              </a:rPr>
              <a:t>уверенностью можно заявить: </a:t>
            </a:r>
            <a:r>
              <a:rPr lang="ru-RU" sz="1400" dirty="0">
                <a:solidFill>
                  <a:srgbClr val="002060"/>
                </a:solidFill>
                <a:latin typeface="Times New Roman" panose="02020603050405020304" pitchFamily="18" charset="0"/>
                <a:cs typeface="Times New Roman" panose="02020603050405020304" pitchFamily="18" charset="0"/>
              </a:rPr>
              <a:t>кормят школьников в нашей школе вкусно и сытно. На мой взгляд, еда больше похожа на домашнюю. Всяких вредностей вроде колбас и «</a:t>
            </a:r>
            <a:r>
              <a:rPr lang="ru-RU" sz="1400" dirty="0" err="1">
                <a:solidFill>
                  <a:srgbClr val="002060"/>
                </a:solidFill>
                <a:latin typeface="Times New Roman" panose="02020603050405020304" pitchFamily="18" charset="0"/>
                <a:cs typeface="Times New Roman" panose="02020603050405020304" pitchFamily="18" charset="0"/>
              </a:rPr>
              <a:t>Кириешек</a:t>
            </a:r>
            <a:r>
              <a:rPr lang="ru-RU" sz="1400" dirty="0">
                <a:solidFill>
                  <a:srgbClr val="002060"/>
                </a:solidFill>
                <a:latin typeface="Times New Roman" panose="02020603050405020304" pitchFamily="18" charset="0"/>
                <a:cs typeface="Times New Roman" panose="02020603050405020304" pitchFamily="18" charset="0"/>
              </a:rPr>
              <a:t>» вы здесь не увидите. Ведь речь идет о питании детей, а оно по определению должно быть здоровым и сбалансированным.</a:t>
            </a:r>
          </a:p>
          <a:p>
            <a:pPr marL="0" indent="0">
              <a:buNone/>
            </a:pPr>
            <a:r>
              <a:rPr lang="ru-RU" sz="1400" dirty="0">
                <a:solidFill>
                  <a:srgbClr val="002060"/>
                </a:solidFill>
                <a:latin typeface="Times New Roman" panose="02020603050405020304" pitchFamily="18" charset="0"/>
                <a:cs typeface="Times New Roman" panose="02020603050405020304" pitchFamily="18" charset="0"/>
              </a:rPr>
              <a:t> </a:t>
            </a:r>
          </a:p>
          <a:p>
            <a:pPr marL="0" indent="0">
              <a:buNone/>
            </a:pPr>
            <a:r>
              <a:rPr lang="ru-RU" sz="14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56317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75000"/>
            </a:schemeClr>
          </a:solidFill>
        </p:spPr>
        <p:txBody>
          <a:bodyPr>
            <a:normAutofit/>
          </a:bodyPr>
          <a:lstStyle/>
          <a:p>
            <a:r>
              <a:rPr lang="ru-RU" sz="2800" b="1" dirty="0">
                <a:solidFill>
                  <a:schemeClr val="bg1"/>
                </a:solidFill>
                <a:latin typeface="Times New Roman" panose="02020603050405020304" pitchFamily="18" charset="0"/>
                <a:cs typeface="Times New Roman" panose="02020603050405020304" pitchFamily="18" charset="0"/>
              </a:rPr>
              <a:t> Задание </a:t>
            </a:r>
            <a:r>
              <a:rPr lang="ru-RU" sz="2800" b="1" dirty="0" smtClean="0">
                <a:solidFill>
                  <a:schemeClr val="bg1"/>
                </a:solidFill>
                <a:latin typeface="Times New Roman" panose="02020603050405020304" pitchFamily="18" charset="0"/>
                <a:cs typeface="Times New Roman" panose="02020603050405020304" pitchFamily="18" charset="0"/>
              </a:rPr>
              <a:t>3</a:t>
            </a:r>
            <a:br>
              <a:rPr lang="ru-RU" sz="2800" b="1" dirty="0" smtClean="0">
                <a:solidFill>
                  <a:schemeClr val="bg1"/>
                </a:solidFill>
                <a:latin typeface="Times New Roman" panose="02020603050405020304" pitchFamily="18" charset="0"/>
                <a:cs typeface="Times New Roman" panose="02020603050405020304" pitchFamily="18" charset="0"/>
              </a:rPr>
            </a:br>
            <a:r>
              <a:rPr lang="ru-RU" sz="2800" b="1" dirty="0" smtClean="0">
                <a:solidFill>
                  <a:schemeClr val="bg1"/>
                </a:solidFill>
                <a:latin typeface="Times New Roman" panose="02020603050405020304" pitchFamily="18" charset="0"/>
                <a:cs typeface="Times New Roman" panose="02020603050405020304" pitchFamily="18" charset="0"/>
              </a:rPr>
              <a:t>Определите </a:t>
            </a:r>
            <a:r>
              <a:rPr lang="ru-RU" sz="2800" b="1" dirty="0">
                <a:solidFill>
                  <a:schemeClr val="bg1"/>
                </a:solidFill>
                <a:latin typeface="Times New Roman" panose="02020603050405020304" pitchFamily="18" charset="0"/>
                <a:cs typeface="Times New Roman" panose="02020603050405020304" pitchFamily="18" charset="0"/>
              </a:rPr>
              <a:t>верные и неверные утверждения</a:t>
            </a:r>
          </a:p>
        </p:txBody>
      </p:sp>
      <p:sp>
        <p:nvSpPr>
          <p:cNvPr id="4" name="Объект 3"/>
          <p:cNvSpPr>
            <a:spLocks noGrp="1"/>
          </p:cNvSpPr>
          <p:nvPr>
            <p:ph idx="1"/>
          </p:nvPr>
        </p:nvSpPr>
        <p:spPr/>
        <p:txBody>
          <a:bodyPr>
            <a:normAutofit fontScale="85000" lnSpcReduction="20000"/>
          </a:bodyPr>
          <a:lstStyle/>
          <a:p>
            <a:pPr marL="0" indent="0">
              <a:buNone/>
            </a:pPr>
            <a:r>
              <a:rPr lang="ru-RU" b="1" dirty="0" smtClean="0">
                <a:solidFill>
                  <a:srgbClr val="002060"/>
                </a:solidFill>
                <a:latin typeface="Times New Roman" panose="02020603050405020304" pitchFamily="18" charset="0"/>
                <a:cs typeface="Times New Roman" panose="02020603050405020304" pitchFamily="18" charset="0"/>
              </a:rPr>
              <a:t>      Вы </a:t>
            </a:r>
            <a:r>
              <a:rPr lang="ru-RU" b="1" dirty="0">
                <a:solidFill>
                  <a:srgbClr val="002060"/>
                </a:solidFill>
                <a:latin typeface="Times New Roman" panose="02020603050405020304" pitchFamily="18" charset="0"/>
                <a:cs typeface="Times New Roman" panose="02020603050405020304" pitchFamily="18" charset="0"/>
              </a:rPr>
              <a:t>согласны с тем, что </a:t>
            </a:r>
            <a:endParaRPr lang="ru-RU"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ru-RU" b="1" i="1" dirty="0">
                <a:solidFill>
                  <a:srgbClr val="002060"/>
                </a:solidFill>
                <a:latin typeface="Times New Roman" panose="02020603050405020304" pitchFamily="18" charset="0"/>
                <a:cs typeface="Times New Roman" panose="02020603050405020304" pitchFamily="18" charset="0"/>
              </a:rPr>
              <a:t> </a:t>
            </a:r>
            <a:r>
              <a:rPr lang="ru-RU" i="1" dirty="0" err="1">
                <a:solidFill>
                  <a:srgbClr val="002060"/>
                </a:solidFill>
                <a:latin typeface="Times New Roman" panose="02020603050405020304" pitchFamily="18" charset="0"/>
                <a:cs typeface="Times New Roman" panose="02020603050405020304" pitchFamily="18" charset="0"/>
              </a:rPr>
              <a:t>фастфуд</a:t>
            </a:r>
            <a:r>
              <a:rPr lang="ru-RU" i="1" dirty="0">
                <a:solidFill>
                  <a:srgbClr val="002060"/>
                </a:solidFill>
                <a:latin typeface="Times New Roman" panose="02020603050405020304" pitchFamily="18" charset="0"/>
                <a:cs typeface="Times New Roman" panose="02020603050405020304" pitchFamily="18" charset="0"/>
              </a:rPr>
              <a:t> – это  </a:t>
            </a:r>
            <a:r>
              <a:rPr lang="ru-RU" i="1" dirty="0">
                <a:solidFill>
                  <a:srgbClr val="002060"/>
                </a:solidFill>
                <a:latin typeface="Times New Roman" panose="02020603050405020304" pitchFamily="18" charset="0"/>
                <a:cs typeface="Times New Roman" panose="02020603050405020304" pitchFamily="18" charset="0"/>
                <a:hlinkClick r:id="rId2" tooltip="Пищевой продукт"/>
              </a:rPr>
              <a:t>пищевой продукт</a:t>
            </a:r>
            <a:r>
              <a:rPr lang="ru-RU" i="1" dirty="0">
                <a:solidFill>
                  <a:srgbClr val="002060"/>
                </a:solidFill>
                <a:latin typeface="Times New Roman" panose="02020603050405020304" pitchFamily="18" charset="0"/>
                <a:cs typeface="Times New Roman" panose="02020603050405020304" pitchFamily="18" charset="0"/>
              </a:rPr>
              <a:t> быстрого </a:t>
            </a:r>
            <a:r>
              <a:rPr lang="ru-RU" i="1" dirty="0">
                <a:solidFill>
                  <a:srgbClr val="002060"/>
                </a:solidFill>
                <a:latin typeface="Times New Roman" panose="02020603050405020304" pitchFamily="18" charset="0"/>
                <a:cs typeface="Times New Roman" panose="02020603050405020304" pitchFamily="18" charset="0"/>
                <a:hlinkClick r:id="rId3" tooltip="Приготовление пищи"/>
              </a:rPr>
              <a:t>приготовления</a:t>
            </a:r>
            <a:r>
              <a:rPr lang="ru-RU" i="1" dirty="0">
                <a:solidFill>
                  <a:srgbClr val="002060"/>
                </a:solidFill>
                <a:latin typeface="Times New Roman" panose="02020603050405020304" pitchFamily="18" charset="0"/>
                <a:cs typeface="Times New Roman" panose="02020603050405020304" pitchFamily="18" charset="0"/>
              </a:rPr>
              <a:t>? </a:t>
            </a:r>
          </a:p>
          <a:p>
            <a:r>
              <a:rPr lang="ru-RU" i="1" dirty="0">
                <a:solidFill>
                  <a:srgbClr val="002060"/>
                </a:solidFill>
                <a:latin typeface="Times New Roman" panose="02020603050405020304" pitchFamily="18" charset="0"/>
                <a:cs typeface="Times New Roman" panose="02020603050405020304" pitchFamily="18" charset="0"/>
              </a:rPr>
              <a:t> причина популярности </a:t>
            </a:r>
            <a:r>
              <a:rPr lang="ru-RU" i="1" dirty="0" err="1">
                <a:solidFill>
                  <a:srgbClr val="002060"/>
                </a:solidFill>
                <a:latin typeface="Times New Roman" panose="02020603050405020304" pitchFamily="18" charset="0"/>
                <a:cs typeface="Times New Roman" panose="02020603050405020304" pitchFamily="18" charset="0"/>
              </a:rPr>
              <a:t>фастфуда</a:t>
            </a:r>
            <a:r>
              <a:rPr lang="ru-RU" i="1" dirty="0">
                <a:solidFill>
                  <a:srgbClr val="002060"/>
                </a:solidFill>
                <a:latin typeface="Times New Roman" panose="02020603050405020304" pitchFamily="18" charset="0"/>
                <a:cs typeface="Times New Roman" panose="02020603050405020304" pitchFamily="18" charset="0"/>
              </a:rPr>
              <a:t> - быстрое приготовление и употребление, его дешевизна? </a:t>
            </a:r>
          </a:p>
          <a:p>
            <a:pPr>
              <a:buFont typeface="Wingdings" panose="05000000000000000000" pitchFamily="2" charset="2"/>
              <a:buChar char="§"/>
            </a:pPr>
            <a:r>
              <a:rPr lang="ru-RU" i="1" dirty="0">
                <a:solidFill>
                  <a:srgbClr val="002060"/>
                </a:solidFill>
                <a:latin typeface="Times New Roman" panose="02020603050405020304" pitchFamily="18" charset="0"/>
                <a:cs typeface="Times New Roman" panose="02020603050405020304" pitchFamily="18" charset="0"/>
              </a:rPr>
              <a:t> в большинстве случаев содержание пищевых добавок в </a:t>
            </a:r>
            <a:r>
              <a:rPr lang="ru-RU" i="1" dirty="0" err="1">
                <a:solidFill>
                  <a:srgbClr val="002060"/>
                </a:solidFill>
                <a:latin typeface="Times New Roman" panose="02020603050405020304" pitchFamily="18" charset="0"/>
                <a:cs typeface="Times New Roman" panose="02020603050405020304" pitchFamily="18" charset="0"/>
              </a:rPr>
              <a:t>фастфудах</a:t>
            </a:r>
            <a:r>
              <a:rPr lang="ru-RU" i="1" dirty="0">
                <a:solidFill>
                  <a:srgbClr val="002060"/>
                </a:solidFill>
                <a:latin typeface="Times New Roman" panose="02020603050405020304" pitchFamily="18" charset="0"/>
                <a:cs typeface="Times New Roman" panose="02020603050405020304" pitchFamily="18" charset="0"/>
              </a:rPr>
              <a:t> строго нормируется, и они не представляют вреда для здоровья? </a:t>
            </a:r>
          </a:p>
          <a:p>
            <a:r>
              <a:rPr lang="ru-RU" i="1" dirty="0">
                <a:solidFill>
                  <a:srgbClr val="002060"/>
                </a:solidFill>
                <a:latin typeface="Times New Roman" panose="02020603050405020304" pitchFamily="18" charset="0"/>
                <a:cs typeface="Times New Roman" panose="02020603050405020304" pitchFamily="18" charset="0"/>
              </a:rPr>
              <a:t> избыточное употребление </a:t>
            </a:r>
            <a:r>
              <a:rPr lang="ru-RU" i="1" dirty="0" err="1">
                <a:solidFill>
                  <a:srgbClr val="002060"/>
                </a:solidFill>
                <a:latin typeface="Times New Roman" panose="02020603050405020304" pitchFamily="18" charset="0"/>
                <a:cs typeface="Times New Roman" panose="02020603050405020304" pitchFamily="18" charset="0"/>
              </a:rPr>
              <a:t>фастфуда</a:t>
            </a:r>
            <a:r>
              <a:rPr lang="ru-RU" i="1" dirty="0">
                <a:solidFill>
                  <a:srgbClr val="002060"/>
                </a:solidFill>
                <a:latin typeface="Times New Roman" panose="02020603050405020304" pitchFamily="18" charset="0"/>
                <a:cs typeface="Times New Roman" panose="02020603050405020304" pitchFamily="18" charset="0"/>
              </a:rPr>
              <a:t> не приводит к накоплению избыточного веса? </a:t>
            </a:r>
          </a:p>
          <a:p>
            <a:pPr marL="0" indent="0">
              <a:buNone/>
            </a:pPr>
            <a:r>
              <a:rPr lang="ru-RU" i="1" dirty="0">
                <a:latin typeface="Times New Roman" panose="02020603050405020304" pitchFamily="18" charset="0"/>
                <a:cs typeface="Times New Roman" panose="02020603050405020304" pitchFamily="18" charset="0"/>
              </a:rPr>
              <a:t> </a:t>
            </a:r>
          </a:p>
          <a:p>
            <a:pPr marL="0" indent="0">
              <a:buNone/>
            </a:pPr>
            <a:endParaRPr lang="ru-RU"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748968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75000"/>
            </a:schemeClr>
          </a:solidFill>
        </p:spPr>
        <p:txBody>
          <a:bodyPr>
            <a:normAutofit/>
          </a:bodyPr>
          <a:lstStyle/>
          <a:p>
            <a:r>
              <a:rPr lang="ru-RU" sz="2800" b="1" dirty="0">
                <a:solidFill>
                  <a:schemeClr val="bg1"/>
                </a:solidFill>
                <a:latin typeface="Times New Roman" panose="02020603050405020304" pitchFamily="18" charset="0"/>
                <a:cs typeface="Times New Roman" panose="02020603050405020304" pitchFamily="18" charset="0"/>
              </a:rPr>
              <a:t> Задание </a:t>
            </a:r>
            <a:r>
              <a:rPr lang="ru-RU" sz="2800" b="1" dirty="0" smtClean="0">
                <a:solidFill>
                  <a:schemeClr val="bg1"/>
                </a:solidFill>
                <a:latin typeface="Times New Roman" panose="02020603050405020304" pitchFamily="18" charset="0"/>
                <a:cs typeface="Times New Roman" panose="02020603050405020304" pitchFamily="18" charset="0"/>
              </a:rPr>
              <a:t>3</a:t>
            </a:r>
            <a:br>
              <a:rPr lang="ru-RU" sz="2800" b="1" dirty="0" smtClean="0">
                <a:solidFill>
                  <a:schemeClr val="bg1"/>
                </a:solidFill>
                <a:latin typeface="Times New Roman" panose="02020603050405020304" pitchFamily="18" charset="0"/>
                <a:cs typeface="Times New Roman" panose="02020603050405020304" pitchFamily="18" charset="0"/>
              </a:rPr>
            </a:br>
            <a:r>
              <a:rPr lang="ru-RU" sz="2800" b="1" dirty="0" smtClean="0">
                <a:solidFill>
                  <a:schemeClr val="bg1"/>
                </a:solidFill>
                <a:latin typeface="Times New Roman" panose="02020603050405020304" pitchFamily="18" charset="0"/>
                <a:cs typeface="Times New Roman" panose="02020603050405020304" pitchFamily="18" charset="0"/>
              </a:rPr>
              <a:t>Определите </a:t>
            </a:r>
            <a:r>
              <a:rPr lang="ru-RU" sz="2800" b="1" dirty="0">
                <a:solidFill>
                  <a:schemeClr val="bg1"/>
                </a:solidFill>
                <a:latin typeface="Times New Roman" panose="02020603050405020304" pitchFamily="18" charset="0"/>
                <a:cs typeface="Times New Roman" panose="02020603050405020304" pitchFamily="18" charset="0"/>
              </a:rPr>
              <a:t>верные и неверные утверждения</a:t>
            </a:r>
          </a:p>
        </p:txBody>
      </p:sp>
      <p:sp>
        <p:nvSpPr>
          <p:cNvPr id="4" name="Объект 3"/>
          <p:cNvSpPr>
            <a:spLocks noGrp="1"/>
          </p:cNvSpPr>
          <p:nvPr>
            <p:ph idx="1"/>
          </p:nvPr>
        </p:nvSpPr>
        <p:spPr/>
        <p:txBody>
          <a:bodyPr>
            <a:normAutofit fontScale="92500" lnSpcReduction="10000"/>
          </a:bodyPr>
          <a:lstStyle/>
          <a:p>
            <a:pPr marL="0" indent="0">
              <a:buNone/>
            </a:pPr>
            <a:r>
              <a:rPr lang="ru-RU" b="1" dirty="0" smtClean="0">
                <a:solidFill>
                  <a:srgbClr val="002060"/>
                </a:solidFill>
                <a:latin typeface="Times New Roman" panose="02020603050405020304" pitchFamily="18" charset="0"/>
                <a:cs typeface="Times New Roman" panose="02020603050405020304" pitchFamily="18" charset="0"/>
              </a:rPr>
              <a:t>      Вы </a:t>
            </a:r>
            <a:r>
              <a:rPr lang="ru-RU" b="1" dirty="0">
                <a:solidFill>
                  <a:srgbClr val="002060"/>
                </a:solidFill>
                <a:latin typeface="Times New Roman" panose="02020603050405020304" pitchFamily="18" charset="0"/>
                <a:cs typeface="Times New Roman" panose="02020603050405020304" pitchFamily="18" charset="0"/>
              </a:rPr>
              <a:t>согласны с тем, что </a:t>
            </a:r>
            <a:endParaRPr lang="ru-RU"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ru-RU" b="1" i="1" dirty="0">
                <a:solidFill>
                  <a:srgbClr val="002060"/>
                </a:solidFill>
                <a:latin typeface="Times New Roman" panose="02020603050405020304" pitchFamily="18" charset="0"/>
                <a:cs typeface="Times New Roman" panose="02020603050405020304" pitchFamily="18" charset="0"/>
              </a:rPr>
              <a:t> </a:t>
            </a:r>
            <a:r>
              <a:rPr lang="ru-RU" sz="2600" b="1" i="1" dirty="0" err="1">
                <a:solidFill>
                  <a:srgbClr val="002060"/>
                </a:solidFill>
                <a:latin typeface="Times New Roman" panose="02020603050405020304" pitchFamily="18" charset="0"/>
                <a:cs typeface="Times New Roman" panose="02020603050405020304" pitchFamily="18" charset="0"/>
              </a:rPr>
              <a:t>фастфуд</a:t>
            </a:r>
            <a:r>
              <a:rPr lang="ru-RU" sz="2600" i="1" dirty="0">
                <a:solidFill>
                  <a:srgbClr val="002060"/>
                </a:solidFill>
                <a:latin typeface="Times New Roman" panose="02020603050405020304" pitchFamily="18" charset="0"/>
                <a:cs typeface="Times New Roman" panose="02020603050405020304" pitchFamily="18" charset="0"/>
              </a:rPr>
              <a:t> – </a:t>
            </a:r>
            <a:r>
              <a:rPr lang="ru-RU" sz="2600" b="1" i="1" dirty="0">
                <a:solidFill>
                  <a:srgbClr val="002060"/>
                </a:solidFill>
                <a:latin typeface="Times New Roman" panose="02020603050405020304" pitchFamily="18" charset="0"/>
                <a:cs typeface="Times New Roman" panose="02020603050405020304" pitchFamily="18" charset="0"/>
              </a:rPr>
              <a:t>это</a:t>
            </a:r>
            <a:r>
              <a:rPr lang="ru-RU" sz="2600" i="1" dirty="0">
                <a:solidFill>
                  <a:srgbClr val="002060"/>
                </a:solidFill>
                <a:latin typeface="Times New Roman" panose="02020603050405020304" pitchFamily="18" charset="0"/>
                <a:cs typeface="Times New Roman" panose="02020603050405020304" pitchFamily="18" charset="0"/>
              </a:rPr>
              <a:t>  </a:t>
            </a:r>
            <a:r>
              <a:rPr lang="ru-RU" sz="2600" b="1" i="1" dirty="0">
                <a:solidFill>
                  <a:srgbClr val="002060"/>
                </a:solidFill>
                <a:latin typeface="Times New Roman" panose="02020603050405020304" pitchFamily="18" charset="0"/>
                <a:cs typeface="Times New Roman" panose="02020603050405020304" pitchFamily="18" charset="0"/>
                <a:hlinkClick r:id="rId2" tooltip="Пищевой продукт"/>
              </a:rPr>
              <a:t>пищевой продукт</a:t>
            </a:r>
            <a:r>
              <a:rPr lang="ru-RU" sz="2600" b="1" i="1" dirty="0">
                <a:solidFill>
                  <a:srgbClr val="002060"/>
                </a:solidFill>
                <a:latin typeface="Times New Roman" panose="02020603050405020304" pitchFamily="18" charset="0"/>
                <a:cs typeface="Times New Roman" panose="02020603050405020304" pitchFamily="18" charset="0"/>
              </a:rPr>
              <a:t> быстрого </a:t>
            </a:r>
            <a:r>
              <a:rPr lang="ru-RU" sz="2600" b="1" i="1" dirty="0">
                <a:solidFill>
                  <a:srgbClr val="002060"/>
                </a:solidFill>
                <a:latin typeface="Times New Roman" panose="02020603050405020304" pitchFamily="18" charset="0"/>
                <a:cs typeface="Times New Roman" panose="02020603050405020304" pitchFamily="18" charset="0"/>
                <a:hlinkClick r:id="rId3" tooltip="Приготовление пищи"/>
              </a:rPr>
              <a:t>приготовления</a:t>
            </a:r>
            <a:r>
              <a:rPr lang="ru-RU" sz="2600" b="1" i="1" dirty="0">
                <a:solidFill>
                  <a:srgbClr val="002060"/>
                </a:solidFill>
                <a:latin typeface="Times New Roman" panose="02020603050405020304" pitchFamily="18" charset="0"/>
                <a:cs typeface="Times New Roman" panose="02020603050405020304" pitchFamily="18" charset="0"/>
              </a:rPr>
              <a:t>? </a:t>
            </a:r>
            <a:r>
              <a:rPr lang="ru-RU" sz="2600" b="1" i="1" dirty="0" smtClean="0">
                <a:solidFill>
                  <a:srgbClr val="002060"/>
                </a:solidFill>
                <a:latin typeface="Times New Roman" panose="02020603050405020304" pitchFamily="18" charset="0"/>
                <a:cs typeface="Times New Roman" panose="02020603050405020304" pitchFamily="18" charset="0"/>
              </a:rPr>
              <a:t>(верно)</a:t>
            </a:r>
            <a:endParaRPr lang="ru-RU" sz="2600" i="1" dirty="0">
              <a:solidFill>
                <a:srgbClr val="002060"/>
              </a:solidFill>
              <a:latin typeface="Times New Roman" panose="02020603050405020304" pitchFamily="18" charset="0"/>
              <a:cs typeface="Times New Roman" panose="02020603050405020304" pitchFamily="18" charset="0"/>
            </a:endParaRPr>
          </a:p>
          <a:p>
            <a:r>
              <a:rPr lang="ru-RU" sz="2600" b="1" i="1" dirty="0">
                <a:solidFill>
                  <a:srgbClr val="002060"/>
                </a:solidFill>
                <a:latin typeface="Times New Roman" panose="02020603050405020304" pitchFamily="18" charset="0"/>
                <a:cs typeface="Times New Roman" panose="02020603050405020304" pitchFamily="18" charset="0"/>
              </a:rPr>
              <a:t> причина популярности </a:t>
            </a:r>
            <a:r>
              <a:rPr lang="ru-RU" sz="2600" b="1" i="1" dirty="0" err="1">
                <a:solidFill>
                  <a:srgbClr val="002060"/>
                </a:solidFill>
                <a:latin typeface="Times New Roman" panose="02020603050405020304" pitchFamily="18" charset="0"/>
                <a:cs typeface="Times New Roman" panose="02020603050405020304" pitchFamily="18" charset="0"/>
              </a:rPr>
              <a:t>фастфуда</a:t>
            </a:r>
            <a:r>
              <a:rPr lang="ru-RU" sz="2600" b="1" i="1" dirty="0">
                <a:solidFill>
                  <a:srgbClr val="002060"/>
                </a:solidFill>
                <a:latin typeface="Times New Roman" panose="02020603050405020304" pitchFamily="18" charset="0"/>
                <a:cs typeface="Times New Roman" panose="02020603050405020304" pitchFamily="18" charset="0"/>
              </a:rPr>
              <a:t> - быстрое приготовление и употребление, его дешевизна? </a:t>
            </a:r>
            <a:r>
              <a:rPr lang="ru-RU" sz="2600" b="1" i="1" dirty="0" smtClean="0">
                <a:solidFill>
                  <a:srgbClr val="002060"/>
                </a:solidFill>
                <a:latin typeface="Times New Roman" panose="02020603050405020304" pitchFamily="18" charset="0"/>
                <a:cs typeface="Times New Roman" panose="02020603050405020304" pitchFamily="18" charset="0"/>
              </a:rPr>
              <a:t>(верно)</a:t>
            </a:r>
            <a:endParaRPr lang="ru-RU" sz="2600" i="1"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ru-RU" sz="2600" b="1" i="1" dirty="0">
                <a:solidFill>
                  <a:srgbClr val="002060"/>
                </a:solidFill>
                <a:latin typeface="Times New Roman" panose="02020603050405020304" pitchFamily="18" charset="0"/>
                <a:cs typeface="Times New Roman" panose="02020603050405020304" pitchFamily="18" charset="0"/>
              </a:rPr>
              <a:t> в большинстве случаев содержание пищевых добавок в </a:t>
            </a:r>
            <a:r>
              <a:rPr lang="ru-RU" sz="2600" b="1" i="1" dirty="0" err="1">
                <a:solidFill>
                  <a:srgbClr val="002060"/>
                </a:solidFill>
                <a:latin typeface="Times New Roman" panose="02020603050405020304" pitchFamily="18" charset="0"/>
                <a:cs typeface="Times New Roman" panose="02020603050405020304" pitchFamily="18" charset="0"/>
              </a:rPr>
              <a:t>фастфудах</a:t>
            </a:r>
            <a:r>
              <a:rPr lang="ru-RU" sz="2600" b="1" i="1" dirty="0">
                <a:solidFill>
                  <a:srgbClr val="002060"/>
                </a:solidFill>
                <a:latin typeface="Times New Roman" panose="02020603050405020304" pitchFamily="18" charset="0"/>
                <a:cs typeface="Times New Roman" panose="02020603050405020304" pitchFamily="18" charset="0"/>
              </a:rPr>
              <a:t> строго нормируется, и они не представляют вреда для здоровья? </a:t>
            </a:r>
            <a:r>
              <a:rPr lang="ru-RU" sz="2600" b="1" i="1" dirty="0" smtClean="0">
                <a:solidFill>
                  <a:srgbClr val="002060"/>
                </a:solidFill>
                <a:latin typeface="Times New Roman" panose="02020603050405020304" pitchFamily="18" charset="0"/>
                <a:cs typeface="Times New Roman" panose="02020603050405020304" pitchFamily="18" charset="0"/>
              </a:rPr>
              <a:t>(неверно)</a:t>
            </a:r>
            <a:endParaRPr lang="ru-RU" sz="2600" i="1" dirty="0">
              <a:solidFill>
                <a:srgbClr val="002060"/>
              </a:solidFill>
              <a:latin typeface="Times New Roman" panose="02020603050405020304" pitchFamily="18" charset="0"/>
              <a:cs typeface="Times New Roman" panose="02020603050405020304" pitchFamily="18" charset="0"/>
            </a:endParaRPr>
          </a:p>
          <a:p>
            <a:r>
              <a:rPr lang="ru-RU" sz="2600" b="1" i="1" dirty="0">
                <a:solidFill>
                  <a:srgbClr val="002060"/>
                </a:solidFill>
                <a:latin typeface="Times New Roman" panose="02020603050405020304" pitchFamily="18" charset="0"/>
                <a:cs typeface="Times New Roman" panose="02020603050405020304" pitchFamily="18" charset="0"/>
              </a:rPr>
              <a:t> избыточное употребление </a:t>
            </a:r>
            <a:r>
              <a:rPr lang="ru-RU" sz="2600" b="1" i="1" dirty="0" err="1">
                <a:solidFill>
                  <a:srgbClr val="002060"/>
                </a:solidFill>
                <a:latin typeface="Times New Roman" panose="02020603050405020304" pitchFamily="18" charset="0"/>
                <a:cs typeface="Times New Roman" panose="02020603050405020304" pitchFamily="18" charset="0"/>
              </a:rPr>
              <a:t>фастфуда</a:t>
            </a:r>
            <a:r>
              <a:rPr lang="ru-RU" sz="2600" b="1" i="1" dirty="0">
                <a:solidFill>
                  <a:srgbClr val="002060"/>
                </a:solidFill>
                <a:latin typeface="Times New Roman" panose="02020603050405020304" pitchFamily="18" charset="0"/>
                <a:cs typeface="Times New Roman" panose="02020603050405020304" pitchFamily="18" charset="0"/>
              </a:rPr>
              <a:t> не приводит к накоплению избыточного веса? </a:t>
            </a:r>
            <a:r>
              <a:rPr lang="ru-RU" sz="2600" b="1" i="1" dirty="0" smtClean="0">
                <a:solidFill>
                  <a:srgbClr val="002060"/>
                </a:solidFill>
                <a:latin typeface="Times New Roman" panose="02020603050405020304" pitchFamily="18" charset="0"/>
                <a:cs typeface="Times New Roman" panose="02020603050405020304" pitchFamily="18" charset="0"/>
              </a:rPr>
              <a:t>(неверно)</a:t>
            </a:r>
            <a:endParaRPr lang="ru-RU" sz="2600" i="1" dirty="0">
              <a:solidFill>
                <a:srgbClr val="002060"/>
              </a:solidFill>
              <a:latin typeface="Times New Roman" panose="02020603050405020304" pitchFamily="18" charset="0"/>
              <a:cs typeface="Times New Roman" panose="02020603050405020304" pitchFamily="18" charset="0"/>
            </a:endParaRPr>
          </a:p>
          <a:p>
            <a:pPr marL="0" indent="0">
              <a:buNone/>
            </a:pPr>
            <a:r>
              <a:rPr lang="ru-RU" sz="2600" i="1" dirty="0">
                <a:latin typeface="Times New Roman" panose="02020603050405020304" pitchFamily="18" charset="0"/>
                <a:cs typeface="Times New Roman" panose="02020603050405020304" pitchFamily="18" charset="0"/>
              </a:rPr>
              <a:t> </a:t>
            </a:r>
          </a:p>
          <a:p>
            <a:pPr marL="0" indent="0">
              <a:buNone/>
            </a:pPr>
            <a:endParaRPr lang="ru-RU"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938481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75000"/>
            </a:schemeClr>
          </a:solidFill>
        </p:spPr>
        <p:txBody>
          <a:bodyPr>
            <a:normAutofit/>
          </a:bodyPr>
          <a:lstStyle/>
          <a:p>
            <a:r>
              <a:rPr lang="ru-RU" sz="3200" b="1" dirty="0" smtClean="0">
                <a:solidFill>
                  <a:schemeClr val="bg1"/>
                </a:solidFill>
                <a:latin typeface="Times New Roman" panose="02020603050405020304" pitchFamily="18" charset="0"/>
                <a:cs typeface="Times New Roman" panose="02020603050405020304" pitchFamily="18" charset="0"/>
              </a:rPr>
              <a:t>Рефлексивный этап</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79512" y="2780928"/>
            <a:ext cx="8229600" cy="3773016"/>
          </a:xfrm>
        </p:spPr>
        <p:txBody>
          <a:bodyPr>
            <a:normAutofit/>
          </a:bodyPr>
          <a:lstStyle/>
          <a:p>
            <a:pPr marL="0" indent="0">
              <a:buNone/>
            </a:pPr>
            <a:r>
              <a:rPr lang="ru-RU" sz="2000" b="1" dirty="0" smtClean="0">
                <a:solidFill>
                  <a:schemeClr val="tx2">
                    <a:lumMod val="50000"/>
                  </a:schemeClr>
                </a:solidFill>
                <a:latin typeface="Times New Roman" panose="02020603050405020304" pitchFamily="18" charset="0"/>
                <a:cs typeface="Times New Roman" panose="02020603050405020304" pitchFamily="18" charset="0"/>
              </a:rPr>
              <a:t>                                            </a:t>
            </a:r>
          </a:p>
          <a:p>
            <a:r>
              <a:rPr lang="ru-RU" sz="2000" dirty="0" smtClean="0">
                <a:solidFill>
                  <a:schemeClr val="tx2">
                    <a:lumMod val="50000"/>
                  </a:schemeClr>
                </a:solidFill>
                <a:latin typeface="Times New Roman" panose="02020603050405020304" pitchFamily="18" charset="0"/>
                <a:cs typeface="Times New Roman" panose="02020603050405020304" pitchFamily="18" charset="0"/>
              </a:rPr>
              <a:t>Первый </a:t>
            </a:r>
            <a:r>
              <a:rPr lang="ru-RU" sz="2000" dirty="0">
                <a:solidFill>
                  <a:schemeClr val="tx2">
                    <a:lumMod val="50000"/>
                  </a:schemeClr>
                </a:solidFill>
                <a:latin typeface="Times New Roman" panose="02020603050405020304" pitchFamily="18" charset="0"/>
                <a:cs typeface="Times New Roman" panose="02020603050405020304" pitchFamily="18" charset="0"/>
              </a:rPr>
              <a:t>аргумент, первый информативный блок, содержит интересную и важную для слушателя информацию. Она является «нижней частью булки в гамбургере». </a:t>
            </a:r>
            <a:r>
              <a:rPr lang="ru-RU" sz="2000" b="1" i="1" dirty="0">
                <a:solidFill>
                  <a:schemeClr val="tx2">
                    <a:lumMod val="50000"/>
                  </a:schemeClr>
                </a:solidFill>
                <a:latin typeface="Times New Roman" panose="02020603050405020304" pitchFamily="18" charset="0"/>
                <a:cs typeface="Times New Roman" panose="02020603050405020304" pitchFamily="18" charset="0"/>
              </a:rPr>
              <a:t>Какую полезную информацию я извлек из урока?</a:t>
            </a:r>
          </a:p>
          <a:p>
            <a:r>
              <a:rPr lang="ru-RU" sz="2000" dirty="0">
                <a:solidFill>
                  <a:schemeClr val="tx2">
                    <a:lumMod val="50000"/>
                  </a:schemeClr>
                </a:solidFill>
                <a:latin typeface="Times New Roman" panose="02020603050405020304" pitchFamily="18" charset="0"/>
                <a:cs typeface="Times New Roman" panose="02020603050405020304" pitchFamily="18" charset="0"/>
              </a:rPr>
              <a:t>Негатив, стоимость, призыв к действию являются «сомнительным мясом». </a:t>
            </a:r>
            <a:r>
              <a:rPr lang="ru-RU" sz="2000" b="1" i="1" dirty="0">
                <a:solidFill>
                  <a:schemeClr val="tx2">
                    <a:lumMod val="50000"/>
                  </a:schemeClr>
                </a:solidFill>
                <a:latin typeface="Times New Roman" panose="02020603050405020304" pitchFamily="18" charset="0"/>
                <a:cs typeface="Times New Roman" panose="02020603050405020304" pitchFamily="18" charset="0"/>
              </a:rPr>
              <a:t>Какой совет я даю своим одноклассникам и себе?</a:t>
            </a:r>
          </a:p>
          <a:p>
            <a:r>
              <a:rPr lang="ru-RU" sz="2000" dirty="0">
                <a:solidFill>
                  <a:schemeClr val="tx2">
                    <a:lumMod val="50000"/>
                  </a:schemeClr>
                </a:solidFill>
                <a:latin typeface="Times New Roman" panose="02020603050405020304" pitchFamily="18" charset="0"/>
                <a:cs typeface="Times New Roman" panose="02020603050405020304" pitchFamily="18" charset="0"/>
              </a:rPr>
              <a:t>Ключевая, самая важная информация подается в конце. Это уже «верхняя </a:t>
            </a:r>
            <a:r>
              <a:rPr lang="ru-RU" sz="2000" dirty="0" smtClean="0">
                <a:solidFill>
                  <a:schemeClr val="tx2">
                    <a:lumMod val="50000"/>
                  </a:schemeClr>
                </a:solidFill>
                <a:latin typeface="Times New Roman" panose="02020603050405020304" pitchFamily="18" charset="0"/>
                <a:cs typeface="Times New Roman" panose="02020603050405020304" pitchFamily="18" charset="0"/>
              </a:rPr>
              <a:t>часть булки</a:t>
            </a:r>
            <a:r>
              <a:rPr lang="ru-RU" sz="2000" dirty="0">
                <a:solidFill>
                  <a:schemeClr val="tx2">
                    <a:lumMod val="50000"/>
                  </a:schemeClr>
                </a:solidFill>
                <a:latin typeface="Times New Roman" panose="02020603050405020304" pitchFamily="18" charset="0"/>
                <a:cs typeface="Times New Roman" panose="02020603050405020304" pitchFamily="18" charset="0"/>
              </a:rPr>
              <a:t>, обильно посыпанная кунжутом». Это больше всего волнует собеседника. </a:t>
            </a:r>
            <a:r>
              <a:rPr lang="ru-RU" sz="2000" b="1" i="1" dirty="0">
                <a:solidFill>
                  <a:schemeClr val="tx2">
                    <a:lumMod val="50000"/>
                  </a:schemeClr>
                </a:solidFill>
                <a:latin typeface="Times New Roman" panose="02020603050405020304" pitchFamily="18" charset="0"/>
                <a:cs typeface="Times New Roman" panose="02020603050405020304" pitchFamily="18" charset="0"/>
              </a:rPr>
              <a:t>Что меня встревожило и взволновало больше всего?</a:t>
            </a:r>
          </a:p>
          <a:p>
            <a:endParaRPr lang="ru-RU" sz="1900" dirty="0"/>
          </a:p>
        </p:txBody>
      </p:sp>
      <p:pic>
        <p:nvPicPr>
          <p:cNvPr id="5" name="Рисунок 4"/>
          <p:cNvPicPr>
            <a:picLocks noChangeAspect="1"/>
          </p:cNvPicPr>
          <p:nvPr/>
        </p:nvPicPr>
        <p:blipFill>
          <a:blip r:embed="rId2"/>
          <a:stretch>
            <a:fillRect/>
          </a:stretch>
        </p:blipFill>
        <p:spPr>
          <a:xfrm>
            <a:off x="5652120" y="1456185"/>
            <a:ext cx="2756992" cy="1440160"/>
          </a:xfrm>
          <a:prstGeom prst="rect">
            <a:avLst/>
          </a:prstGeom>
        </p:spPr>
      </p:pic>
      <p:sp>
        <p:nvSpPr>
          <p:cNvPr id="6" name="Прямоугольник 5"/>
          <p:cNvSpPr/>
          <p:nvPr/>
        </p:nvSpPr>
        <p:spPr>
          <a:xfrm>
            <a:off x="2195736" y="1637617"/>
            <a:ext cx="2959015" cy="461665"/>
          </a:xfrm>
          <a:prstGeom prst="rect">
            <a:avLst/>
          </a:prstGeom>
        </p:spPr>
        <p:txBody>
          <a:bodyPr wrap="none">
            <a:spAutoFit/>
          </a:bodyPr>
          <a:lstStyle/>
          <a:p>
            <a:r>
              <a:rPr lang="ru-RU" sz="2400" b="1" dirty="0">
                <a:solidFill>
                  <a:srgbClr val="002060"/>
                </a:solidFill>
                <a:latin typeface="Times New Roman" panose="02020603050405020304" pitchFamily="18" charset="0"/>
                <a:cs typeface="Times New Roman" panose="02020603050405020304" pitchFamily="18" charset="0"/>
              </a:rPr>
              <a:t>Метод «Гамбургер»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5"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6"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6" name="Прямоугольник 15"/>
          <p:cNvSpPr/>
          <p:nvPr/>
        </p:nvSpPr>
        <p:spPr>
          <a:xfrm>
            <a:off x="928662" y="1285860"/>
            <a:ext cx="7517721" cy="5940088"/>
          </a:xfrm>
          <a:prstGeom prst="rect">
            <a:avLst/>
          </a:prstGeom>
        </p:spPr>
        <p:txBody>
          <a:bodyPr wrap="square">
            <a:spAutoFit/>
          </a:bodyPr>
          <a:lstStyle/>
          <a:p>
            <a:r>
              <a:rPr lang="kk-KZ" sz="2400" b="1" u="sng" dirty="0" smtClean="0">
                <a:solidFill>
                  <a:schemeClr val="tx2">
                    <a:lumMod val="75000"/>
                  </a:schemeClr>
                </a:solidFill>
                <a:latin typeface="Times New Roman" panose="02020603050405020304" pitchFamily="18" charset="0"/>
                <a:cs typeface="Times New Roman" panose="02020603050405020304" pitchFamily="18" charset="0"/>
              </a:rPr>
              <a:t>Цели урока:</a:t>
            </a:r>
          </a:p>
          <a:p>
            <a:endParaRPr lang="kk-KZ" sz="2400" b="1" dirty="0" smtClean="0">
              <a:solidFill>
                <a:schemeClr val="tx2">
                  <a:lumMod val="75000"/>
                </a:schemeClr>
              </a:solidFill>
              <a:latin typeface="Times New Roman" panose="02020603050405020304" pitchFamily="18" charset="0"/>
              <a:cs typeface="Times New Roman" panose="02020603050405020304" pitchFamily="18" charset="0"/>
            </a:endParaRPr>
          </a:p>
          <a:p>
            <a:endParaRPr lang="kk-KZ" sz="2400" b="1" dirty="0">
              <a:solidFill>
                <a:schemeClr val="tx2">
                  <a:lumMod val="75000"/>
                </a:schemeClr>
              </a:solidFill>
              <a:latin typeface="Times New Roman" panose="02020603050405020304" pitchFamily="18" charset="0"/>
              <a:cs typeface="Times New Roman" panose="02020603050405020304" pitchFamily="18" charset="0"/>
            </a:endParaRPr>
          </a:p>
          <a:p>
            <a:endParaRPr lang="kk-KZ" sz="2400" b="1" dirty="0" smtClean="0">
              <a:solidFill>
                <a:schemeClr val="tx2">
                  <a:lumMod val="75000"/>
                </a:schemeClr>
              </a:solidFill>
              <a:latin typeface="Times New Roman" panose="02020603050405020304" pitchFamily="18" charset="0"/>
              <a:cs typeface="Times New Roman" panose="02020603050405020304" pitchFamily="18" charset="0"/>
            </a:endParaRPr>
          </a:p>
          <a:p>
            <a:endParaRPr lang="kk-KZ" sz="2400" b="1" dirty="0" smtClean="0">
              <a:latin typeface="Times New Roman" panose="02020603050405020304" pitchFamily="18" charset="0"/>
              <a:cs typeface="Times New Roman" panose="02020603050405020304" pitchFamily="18" charset="0"/>
            </a:endParaRPr>
          </a:p>
          <a:p>
            <a:endParaRPr lang="kk-KZ" sz="2400" b="1" dirty="0" smtClean="0">
              <a:latin typeface="Times New Roman" panose="02020603050405020304" pitchFamily="18" charset="0"/>
              <a:cs typeface="Times New Roman" panose="02020603050405020304" pitchFamily="18" charset="0"/>
            </a:endParaRPr>
          </a:p>
          <a:p>
            <a:endParaRPr lang="kk-KZ" sz="2400" b="1" dirty="0" smtClean="0">
              <a:latin typeface="Times New Roman" panose="02020603050405020304" pitchFamily="18" charset="0"/>
              <a:cs typeface="Times New Roman" panose="02020603050405020304" pitchFamily="18" charset="0"/>
            </a:endParaRPr>
          </a:p>
          <a:p>
            <a:endParaRPr lang="kk-KZ" sz="2400" b="1" dirty="0" smtClean="0">
              <a:latin typeface="Times New Roman" panose="02020603050405020304" pitchFamily="18" charset="0"/>
              <a:cs typeface="Times New Roman" panose="02020603050405020304" pitchFamily="18" charset="0"/>
            </a:endParaRPr>
          </a:p>
          <a:p>
            <a:endParaRPr lang="kk-KZ" sz="2400" b="1" dirty="0" smtClean="0">
              <a:latin typeface="Times New Roman" panose="02020603050405020304" pitchFamily="18" charset="0"/>
              <a:cs typeface="Times New Roman" panose="02020603050405020304" pitchFamily="18" charset="0"/>
            </a:endParaRPr>
          </a:p>
          <a:p>
            <a:endParaRPr lang="kk-KZ" sz="2400" b="1" dirty="0" smtClean="0">
              <a:latin typeface="Times New Roman" panose="02020603050405020304" pitchFamily="18" charset="0"/>
              <a:cs typeface="Times New Roman" panose="02020603050405020304" pitchFamily="18" charset="0"/>
            </a:endParaRPr>
          </a:p>
          <a:p>
            <a:endParaRPr lang="kk-KZ" sz="2400" b="1" dirty="0" smtClean="0">
              <a:latin typeface="Times New Roman" panose="02020603050405020304" pitchFamily="18" charset="0"/>
              <a:cs typeface="Times New Roman" panose="02020603050405020304" pitchFamily="18" charset="0"/>
            </a:endParaRPr>
          </a:p>
          <a:p>
            <a:endParaRPr lang="kk-KZ" sz="2400" b="1" dirty="0" smtClean="0">
              <a:latin typeface="Times New Roman" panose="02020603050405020304" pitchFamily="18" charset="0"/>
              <a:cs typeface="Times New Roman" panose="02020603050405020304" pitchFamily="18" charset="0"/>
            </a:endParaRPr>
          </a:p>
          <a:p>
            <a:endParaRPr lang="kk-KZ" sz="2400" b="1" dirty="0" smtClean="0">
              <a:latin typeface="Times New Roman" panose="02020603050405020304" pitchFamily="18" charset="0"/>
              <a:cs typeface="Times New Roman" panose="02020603050405020304" pitchFamily="18" charset="0"/>
            </a:endParaRPr>
          </a:p>
          <a:p>
            <a:endParaRPr lang="kk-KZ" sz="2400" b="1" dirty="0" smtClean="0">
              <a:latin typeface="Times New Roman" panose="02020603050405020304" pitchFamily="18" charset="0"/>
              <a:cs typeface="Times New Roman" panose="02020603050405020304" pitchFamily="18" charset="0"/>
            </a:endParaRPr>
          </a:p>
          <a:p>
            <a:endParaRPr lang="ru-RU" sz="2400" b="1"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57472" y="2230363"/>
            <a:ext cx="8072494" cy="3539430"/>
          </a:xfrm>
          <a:prstGeom prst="rect">
            <a:avLst/>
          </a:prstGeom>
        </p:spPr>
        <p:txBody>
          <a:bodyPr wrap="square">
            <a:spAutoFit/>
          </a:bodyPr>
          <a:lstStyle/>
          <a:p>
            <a:pPr marL="342900" indent="-342900">
              <a:buFont typeface="Wingdings" pitchFamily="2" charset="2"/>
              <a:buChar char="Ø"/>
            </a:pPr>
            <a:r>
              <a:rPr lang="ru-RU" sz="2000" b="1" i="1" dirty="0">
                <a:solidFill>
                  <a:schemeClr val="tx2">
                    <a:lumMod val="75000"/>
                  </a:schemeClr>
                </a:solidFill>
                <a:latin typeface="Times New Roman" panose="02020603050405020304" pitchFamily="18" charset="0"/>
                <a:cs typeface="Times New Roman" panose="02020603050405020304" pitchFamily="18" charset="0"/>
              </a:rPr>
              <a:t>создавать  тексты  публицистического стиля (репортаж о событии, заметка, отзыв</a:t>
            </a:r>
            <a:r>
              <a:rPr lang="ru-RU" sz="2000" b="1" i="1" dirty="0" smtClean="0">
                <a:solidFill>
                  <a:schemeClr val="tx2">
                    <a:lumMod val="75000"/>
                  </a:schemeClr>
                </a:solidFill>
                <a:latin typeface="Times New Roman" panose="02020603050405020304" pitchFamily="18" charset="0"/>
                <a:cs typeface="Times New Roman" panose="02020603050405020304" pitchFamily="18" charset="0"/>
              </a:rPr>
              <a:t>); </a:t>
            </a:r>
            <a:endParaRPr lang="ru-RU" sz="2000" b="1" i="1" dirty="0">
              <a:solidFill>
                <a:schemeClr val="tx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000" b="1" i="1" dirty="0" smtClean="0">
                <a:solidFill>
                  <a:schemeClr val="tx2">
                    <a:lumMod val="75000"/>
                  </a:schemeClr>
                </a:solidFill>
                <a:latin typeface="Times New Roman" panose="02020603050405020304" pitchFamily="18" charset="0"/>
                <a:cs typeface="Times New Roman" panose="02020603050405020304" pitchFamily="18" charset="0"/>
              </a:rPr>
              <a:t> </a:t>
            </a:r>
            <a:r>
              <a:rPr lang="ru-RU" sz="2000" b="1" i="1" dirty="0">
                <a:solidFill>
                  <a:schemeClr val="tx2">
                    <a:lumMod val="75000"/>
                  </a:schemeClr>
                </a:solidFill>
                <a:latin typeface="Times New Roman" panose="02020603050405020304" pitchFamily="18" charset="0"/>
                <a:cs typeface="Times New Roman" panose="02020603050405020304" pitchFamily="18" charset="0"/>
              </a:rPr>
              <a:t>использовать виды чтения, включая поисковое </a:t>
            </a:r>
          </a:p>
          <a:p>
            <a:endParaRPr lang="ru-RU" sz="2000" dirty="0" smtClean="0">
              <a:solidFill>
                <a:schemeClr val="tx2">
                  <a:lumMod val="75000"/>
                </a:schemeClr>
              </a:solidFill>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Tree>
    <p:custDataLst>
      <p:tags r:id="rId1"/>
    </p:custDataLst>
    <p:extLst>
      <p:ext uri="{BB962C8B-B14F-4D97-AF65-F5344CB8AC3E}">
        <p14:creationId xmlns:p14="http://schemas.microsoft.com/office/powerpoint/2010/main" val="273616038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75000"/>
            </a:schemeClr>
          </a:solidFill>
        </p:spPr>
        <p:txBody>
          <a:bodyPr>
            <a:normAutofit/>
          </a:bodyPr>
          <a:lstStyle/>
          <a:p>
            <a:r>
              <a:rPr lang="ru-RU" sz="3200" b="1" dirty="0" smtClean="0">
                <a:solidFill>
                  <a:schemeClr val="bg1"/>
                </a:solidFill>
                <a:latin typeface="Times New Roman" panose="02020603050405020304" pitchFamily="18" charset="0"/>
                <a:cs typeface="Times New Roman" panose="02020603050405020304" pitchFamily="18" charset="0"/>
              </a:rPr>
              <a:t>Рекомендуемое задание</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a:bodyPr>
          <a:lstStyle/>
          <a:p>
            <a:pPr marL="0" indent="0">
              <a:buNone/>
            </a:pPr>
            <a:r>
              <a:rPr lang="ru-RU" sz="2400" dirty="0" smtClean="0">
                <a:solidFill>
                  <a:schemeClr val="tx2">
                    <a:lumMod val="50000"/>
                  </a:schemeClr>
                </a:solidFill>
                <a:latin typeface="Times New Roman" panose="02020603050405020304" pitchFamily="18" charset="0"/>
                <a:cs typeface="Times New Roman" panose="02020603050405020304" pitchFamily="18" charset="0"/>
              </a:rPr>
              <a:t>       </a:t>
            </a:r>
            <a:r>
              <a:rPr lang="ru-RU" sz="2400" b="1" dirty="0">
                <a:solidFill>
                  <a:schemeClr val="tx2">
                    <a:lumMod val="50000"/>
                  </a:schemeClr>
                </a:solidFill>
                <a:latin typeface="Times New Roman" panose="02020603050405020304" pitchFamily="18" charset="0"/>
                <a:cs typeface="Times New Roman" panose="02020603050405020304" pitchFamily="18" charset="0"/>
              </a:rPr>
              <a:t> </a:t>
            </a:r>
            <a:endParaRPr lang="ru-RU" sz="2400" b="1"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ru-RU" sz="2400" b="1"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ru-RU" sz="2400" b="1" i="1"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ru-RU" sz="2400" b="1" i="1" dirty="0" smtClean="0">
                <a:solidFill>
                  <a:schemeClr val="tx2">
                    <a:lumMod val="50000"/>
                  </a:schemeClr>
                </a:solidFill>
                <a:latin typeface="Times New Roman" panose="02020603050405020304" pitchFamily="18" charset="0"/>
                <a:cs typeface="Times New Roman" panose="02020603050405020304" pitchFamily="18" charset="0"/>
              </a:rPr>
              <a:t>Составьте  </a:t>
            </a:r>
            <a:r>
              <a:rPr lang="ru-RU" sz="2400" b="1" i="1" dirty="0">
                <a:solidFill>
                  <a:schemeClr val="tx2">
                    <a:lumMod val="50000"/>
                  </a:schemeClr>
                </a:solidFill>
                <a:latin typeface="Times New Roman" panose="02020603050405020304" pitchFamily="18" charset="0"/>
                <a:cs typeface="Times New Roman" panose="02020603050405020304" pitchFamily="18" charset="0"/>
              </a:rPr>
              <a:t>режим питания школьника на один </a:t>
            </a:r>
            <a:r>
              <a:rPr lang="ru-RU" sz="2400" b="1" i="1" dirty="0" smtClean="0">
                <a:solidFill>
                  <a:schemeClr val="tx2">
                    <a:lumMod val="50000"/>
                  </a:schemeClr>
                </a:solidFill>
                <a:latin typeface="Times New Roman" panose="02020603050405020304" pitchFamily="18" charset="0"/>
                <a:cs typeface="Times New Roman" panose="02020603050405020304" pitchFamily="18" charset="0"/>
              </a:rPr>
              <a:t>день. </a:t>
            </a:r>
            <a:endParaRPr lang="ru-RU" sz="2400" b="1"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ru-RU" sz="2400" b="1" i="1" dirty="0"/>
              <a:t> </a:t>
            </a:r>
            <a:endParaRPr lang="ru-RU" sz="2000" b="1"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0" indent="0">
              <a:buNone/>
            </a:pPr>
            <a:r>
              <a:rPr lang="ru-RU" sz="2400" dirty="0" smtClean="0">
                <a:solidFill>
                  <a:schemeClr val="tx2">
                    <a:lumMod val="50000"/>
                  </a:schemeClr>
                </a:solidFill>
                <a:latin typeface="Times New Roman" panose="02020603050405020304" pitchFamily="18" charset="0"/>
                <a:cs typeface="Times New Roman" panose="02020603050405020304" pitchFamily="18" charset="0"/>
              </a:rPr>
              <a:t>       </a:t>
            </a:r>
            <a:r>
              <a:rPr lang="ru-RU" sz="2400" b="1" dirty="0">
                <a:solidFill>
                  <a:schemeClr val="tx2">
                    <a:lumMod val="50000"/>
                  </a:schemeClr>
                </a:solidFill>
                <a:latin typeface="Times New Roman" panose="02020603050405020304" pitchFamily="18" charset="0"/>
                <a:cs typeface="Times New Roman" panose="02020603050405020304" pitchFamily="18" charset="0"/>
              </a:rPr>
              <a:t> </a:t>
            </a:r>
            <a:endParaRPr lang="ru-RU" sz="2400" b="1"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ru-RU" sz="2400" b="1" i="1"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ru-RU" sz="2400" b="1" i="1"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lgn="ctr">
              <a:buNone/>
            </a:pPr>
            <a:r>
              <a:rPr lang="ru-RU" sz="2400" b="1" i="1" dirty="0" smtClean="0">
                <a:solidFill>
                  <a:schemeClr val="tx2">
                    <a:lumMod val="50000"/>
                  </a:schemeClr>
                </a:solidFill>
                <a:latin typeface="Times New Roman" panose="02020603050405020304" pitchFamily="18" charset="0"/>
                <a:cs typeface="Times New Roman" panose="02020603050405020304" pitchFamily="18" charset="0"/>
              </a:rPr>
              <a:t>Всего доброго! До новых встреч!</a:t>
            </a:r>
            <a:endParaRPr lang="ru-RU" sz="2000" b="1" i="1" dirty="0"/>
          </a:p>
        </p:txBody>
      </p:sp>
    </p:spTree>
    <p:extLst>
      <p:ext uri="{BB962C8B-B14F-4D97-AF65-F5344CB8AC3E}">
        <p14:creationId xmlns:p14="http://schemas.microsoft.com/office/powerpoint/2010/main" val="3530167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solidFill>
        </p:spPr>
        <p:txBody>
          <a:bodyPr>
            <a:normAutofit/>
          </a:bodyPr>
          <a:lstStyle/>
          <a:p>
            <a:r>
              <a:rPr lang="ru-RU" sz="2400" b="1" dirty="0" smtClean="0">
                <a:solidFill>
                  <a:schemeClr val="bg1"/>
                </a:solidFill>
                <a:latin typeface="Times New Roman" panose="02020603050405020304" pitchFamily="18" charset="0"/>
                <a:cs typeface="Times New Roman" panose="02020603050405020304" pitchFamily="18" charset="0"/>
              </a:rPr>
              <a:t>Мотивационный этап</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a:bodyPr>
          <a:lstStyle/>
          <a:p>
            <a:pPr marL="0" indent="0" algn="ctr">
              <a:buNone/>
            </a:pPr>
            <a:r>
              <a:rPr lang="kk-KZ" sz="2000" b="1" dirty="0" smtClean="0">
                <a:solidFill>
                  <a:schemeClr val="tx2">
                    <a:lumMod val="50000"/>
                  </a:schemeClr>
                </a:solidFill>
                <a:latin typeface="Times New Roman" panose="02020603050405020304" pitchFamily="18" charset="0"/>
                <a:cs typeface="Times New Roman" panose="02020603050405020304" pitchFamily="18" charset="0"/>
              </a:rPr>
              <a:t>Притча</a:t>
            </a:r>
          </a:p>
          <a:p>
            <a:pPr marL="0" indent="0">
              <a:buNone/>
            </a:pPr>
            <a:r>
              <a:rPr lang="ru-RU" sz="2000" dirty="0">
                <a:solidFill>
                  <a:schemeClr val="tx2">
                    <a:lumMod val="50000"/>
                  </a:schemeClr>
                </a:solidFill>
                <a:latin typeface="Times New Roman" panose="02020603050405020304" pitchFamily="18" charset="0"/>
                <a:cs typeface="Times New Roman" panose="02020603050405020304" pitchFamily="18" charset="0"/>
              </a:rPr>
              <a:t>Когда-то к Насреддину пришел больной с жалобой на боли в животе. Насреддин спросил его, что он ел? Когда больной ответил, что он съел на обед, то Насреддин прописал ему глазные капли. На недоуменный вопрос пациента, почему выписаны глазные капли, если болит живот, Насреддин ответил: «В следующий раз ты будешь видеть, что </a:t>
            </a:r>
            <a:r>
              <a:rPr lang="ru-RU" sz="2000" dirty="0" smtClean="0">
                <a:solidFill>
                  <a:schemeClr val="tx2">
                    <a:lumMod val="50000"/>
                  </a:schemeClr>
                </a:solidFill>
                <a:latin typeface="Times New Roman" panose="02020603050405020304" pitchFamily="18" charset="0"/>
                <a:cs typeface="Times New Roman" panose="02020603050405020304" pitchFamily="18" charset="0"/>
              </a:rPr>
              <a:t>ешь».</a:t>
            </a:r>
          </a:p>
          <a:p>
            <a:pPr marL="0" indent="0">
              <a:buNone/>
            </a:pPr>
            <a:endParaRPr lang="ru-RU" sz="2000"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ru-RU" sz="2000" dirty="0" smtClean="0">
                <a:solidFill>
                  <a:schemeClr val="tx2">
                    <a:lumMod val="50000"/>
                  </a:schemeClr>
                </a:solidFill>
                <a:latin typeface="Times New Roman" panose="02020603050405020304" pitchFamily="18" charset="0"/>
                <a:cs typeface="Times New Roman" panose="02020603050405020304" pitchFamily="18" charset="0"/>
              </a:rPr>
              <a:t>-</a:t>
            </a:r>
            <a:r>
              <a:rPr lang="ru-RU" sz="2000" i="1" dirty="0" smtClean="0">
                <a:solidFill>
                  <a:schemeClr val="tx2">
                    <a:lumMod val="50000"/>
                  </a:schemeClr>
                </a:solidFill>
                <a:latin typeface="Times New Roman" panose="02020603050405020304" pitchFamily="18" charset="0"/>
                <a:cs typeface="Times New Roman" panose="02020603050405020304" pitchFamily="18" charset="0"/>
              </a:rPr>
              <a:t>Как </a:t>
            </a:r>
            <a:r>
              <a:rPr lang="ru-RU" sz="2000" i="1" dirty="0">
                <a:solidFill>
                  <a:schemeClr val="tx2">
                    <a:lumMod val="50000"/>
                  </a:schemeClr>
                </a:solidFill>
                <a:latin typeface="Times New Roman" panose="02020603050405020304" pitchFamily="18" charset="0"/>
                <a:cs typeface="Times New Roman" panose="02020603050405020304" pitchFamily="18" charset="0"/>
              </a:rPr>
              <a:t>вы думаете, ребята, о чем сегодня мы будем говорить на уроке?</a:t>
            </a:r>
          </a:p>
          <a:p>
            <a:pPr marL="0" indent="0">
              <a:buNone/>
            </a:pPr>
            <a:r>
              <a:rPr lang="ru-RU" sz="2000" i="1" dirty="0" smtClean="0">
                <a:solidFill>
                  <a:schemeClr val="tx2">
                    <a:lumMod val="50000"/>
                  </a:schemeClr>
                </a:solidFill>
                <a:latin typeface="Times New Roman" panose="02020603050405020304" pitchFamily="18" charset="0"/>
                <a:cs typeface="Times New Roman" panose="02020603050405020304" pitchFamily="18" charset="0"/>
              </a:rPr>
              <a:t>И </a:t>
            </a:r>
            <a:r>
              <a:rPr lang="ru-RU" sz="2000" i="1" dirty="0">
                <a:solidFill>
                  <a:schemeClr val="tx2">
                    <a:lumMod val="50000"/>
                  </a:schemeClr>
                </a:solidFill>
                <a:latin typeface="Times New Roman" panose="02020603050405020304" pitchFamily="18" charset="0"/>
                <a:cs typeface="Times New Roman" panose="02020603050405020304" pitchFamily="18" charset="0"/>
              </a:rPr>
              <a:t>эпиграфом к нашему уроку будут слова Сократа, который сказал: «Нужно есть для того, чтобы жить, а не жить, чтобы есть»</a:t>
            </a:r>
          </a:p>
          <a:p>
            <a:pPr marL="0" indent="0">
              <a:buNone/>
            </a:pPr>
            <a:r>
              <a:rPr lang="ru-RU" sz="2000" i="1" dirty="0">
                <a:solidFill>
                  <a:schemeClr val="tx2">
                    <a:lumMod val="50000"/>
                  </a:schemeClr>
                </a:solidFill>
                <a:latin typeface="Times New Roman" panose="02020603050405020304" pitchFamily="18" charset="0"/>
                <a:cs typeface="Times New Roman" panose="02020603050405020304" pitchFamily="18" charset="0"/>
              </a:rPr>
              <a:t>- Как вы думаете, ребята, насколько являются  актуальными его слова сейчас? </a:t>
            </a:r>
          </a:p>
          <a:p>
            <a:pPr marL="0" indent="0">
              <a:buNone/>
            </a:pPr>
            <a:endParaRPr lang="ru-RU" sz="2000"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ru-RU" sz="2000" dirty="0">
              <a:solidFill>
                <a:schemeClr val="tx2">
                  <a:lumMod val="50000"/>
                </a:schemeClr>
              </a:solidFill>
              <a:latin typeface="Arial Narrow" pitchFamily="34" charset="0"/>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75000"/>
            </a:schemeClr>
          </a:solidFill>
        </p:spPr>
        <p:txBody>
          <a:bodyPr>
            <a:normAutofit/>
          </a:bodyPr>
          <a:lstStyle/>
          <a:p>
            <a:r>
              <a:rPr lang="ru-RU" sz="3200" b="1" dirty="0" smtClean="0">
                <a:solidFill>
                  <a:schemeClr val="bg1"/>
                </a:solidFill>
                <a:latin typeface="Times New Roman" panose="02020603050405020304" pitchFamily="18" charset="0"/>
                <a:cs typeface="Times New Roman" panose="02020603050405020304" pitchFamily="18" charset="0"/>
              </a:rPr>
              <a:t>Примерные ответы</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a:bodyPr>
          <a:lstStyle/>
          <a:p>
            <a:r>
              <a:rPr lang="ru-RU" sz="2000" i="1" dirty="0" smtClean="0">
                <a:solidFill>
                  <a:schemeClr val="tx2">
                    <a:lumMod val="50000"/>
                  </a:schemeClr>
                </a:solidFill>
                <a:latin typeface="Times New Roman" panose="02020603050405020304" pitchFamily="18" charset="0"/>
                <a:cs typeface="Times New Roman" panose="02020603050405020304" pitchFamily="18" charset="0"/>
              </a:rPr>
              <a:t>Сегодня на уроке мы будем говорить </a:t>
            </a:r>
            <a:r>
              <a:rPr lang="ru-RU" sz="2000" i="1" dirty="0">
                <a:solidFill>
                  <a:schemeClr val="tx2">
                    <a:lumMod val="50000"/>
                  </a:schemeClr>
                </a:solidFill>
                <a:latin typeface="Times New Roman" panose="02020603050405020304" pitchFamily="18" charset="0"/>
                <a:cs typeface="Times New Roman" panose="02020603050405020304" pitchFamily="18" charset="0"/>
              </a:rPr>
              <a:t>о еде, о правильном питании, о здоровье, о </a:t>
            </a:r>
            <a:r>
              <a:rPr lang="ru-RU" sz="2000" i="1" dirty="0" smtClean="0">
                <a:solidFill>
                  <a:schemeClr val="tx2">
                    <a:lumMod val="50000"/>
                  </a:schemeClr>
                </a:solidFill>
                <a:latin typeface="Times New Roman" panose="02020603050405020304" pitchFamily="18" charset="0"/>
                <a:cs typeface="Times New Roman" panose="02020603050405020304" pitchFamily="18" charset="0"/>
              </a:rPr>
              <a:t>диете.</a:t>
            </a:r>
          </a:p>
          <a:p>
            <a:r>
              <a:rPr lang="ru-RU" sz="2000" i="1" dirty="0">
                <a:solidFill>
                  <a:schemeClr val="tx2">
                    <a:lumMod val="50000"/>
                  </a:schemeClr>
                </a:solidFill>
                <a:latin typeface="Times New Roman" panose="02020603050405020304" pitchFamily="18" charset="0"/>
                <a:cs typeface="Times New Roman" panose="02020603050405020304" pitchFamily="18" charset="0"/>
              </a:rPr>
              <a:t>Правильное питание – залог здоровья, силы и красоты человека. </a:t>
            </a:r>
            <a:r>
              <a:rPr lang="ru-RU" sz="2000" i="1" dirty="0" smtClean="0">
                <a:solidFill>
                  <a:schemeClr val="tx2">
                    <a:lumMod val="50000"/>
                  </a:schemeClr>
                </a:solidFill>
                <a:latin typeface="Times New Roman" panose="02020603050405020304" pitchFamily="18" charset="0"/>
                <a:cs typeface="Times New Roman" panose="02020603050405020304" pitchFamily="18" charset="0"/>
              </a:rPr>
              <a:t>Наше </a:t>
            </a:r>
            <a:r>
              <a:rPr lang="ru-RU" sz="2000" i="1" dirty="0">
                <a:solidFill>
                  <a:schemeClr val="tx2">
                    <a:lumMod val="50000"/>
                  </a:schemeClr>
                </a:solidFill>
                <a:latin typeface="Times New Roman" panose="02020603050405020304" pitchFamily="18" charset="0"/>
                <a:cs typeface="Times New Roman" panose="02020603050405020304" pitchFamily="18" charset="0"/>
              </a:rPr>
              <a:t>здоровье в большой степени определяется и нашим питанием. Некоторые учащиеся часто болеют и вынуждены пропускать много занятий, а это отражается на успеваемости. Поэтому здоровье и хорошая учеба тесно взаимосвязаны. С пищей мы получаем не только энергию и строительный материал для нашего организма. Неправильное питание напрямую влияет не только на физическое развитие, но и на развитие умственных способностей. Как надо питаться, чтобы быть и оставаться здоровым? Ответ на этот вопрос актуален для любого возраста.</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1143000"/>
          </a:xfrm>
          <a:solidFill>
            <a:schemeClr val="tx2">
              <a:lumMod val="75000"/>
            </a:schemeClr>
          </a:solidFill>
        </p:spPr>
        <p:txBody>
          <a:bodyPr>
            <a:normAutofit/>
          </a:bodyPr>
          <a:lstStyle/>
          <a:p>
            <a:r>
              <a:rPr lang="ru-RU" sz="2400" b="1" dirty="0" smtClean="0">
                <a:solidFill>
                  <a:schemeClr val="bg1"/>
                </a:solidFill>
                <a:latin typeface="Times New Roman" panose="02020603050405020304" pitchFamily="18" charset="0"/>
                <a:cs typeface="Times New Roman" panose="02020603050405020304" pitchFamily="18" charset="0"/>
              </a:rPr>
              <a:t>Операционный этап </a:t>
            </a:r>
            <a:br>
              <a:rPr lang="ru-RU" sz="2400" b="1" dirty="0" smtClean="0">
                <a:solidFill>
                  <a:schemeClr val="bg1"/>
                </a:solidFill>
                <a:latin typeface="Times New Roman" panose="02020603050405020304" pitchFamily="18" charset="0"/>
                <a:cs typeface="Times New Roman" panose="02020603050405020304" pitchFamily="18" charset="0"/>
              </a:rPr>
            </a:br>
            <a:r>
              <a:rPr lang="ru-RU" sz="2400" b="1" dirty="0" smtClean="0">
                <a:solidFill>
                  <a:schemeClr val="bg1"/>
                </a:solidFill>
                <a:latin typeface="Times New Roman" panose="02020603050405020304" pitchFamily="18" charset="0"/>
                <a:cs typeface="Times New Roman" panose="02020603050405020304" pitchFamily="18" charset="0"/>
              </a:rPr>
              <a:t>Освоение нового материала</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57200" y="1417638"/>
            <a:ext cx="8686800" cy="4708525"/>
          </a:xfrm>
        </p:spPr>
        <p:txBody>
          <a:bodyPr/>
          <a:lstStyle/>
          <a:p>
            <a:pPr marL="0" indent="0" algn="ctr">
              <a:buNone/>
            </a:pPr>
            <a:r>
              <a:rPr lang="ru-RU" sz="1600" b="1" dirty="0">
                <a:solidFill>
                  <a:srgbClr val="002060"/>
                </a:solidFill>
                <a:latin typeface="Times New Roman" panose="02020603050405020304" pitchFamily="18" charset="0"/>
                <a:cs typeface="Times New Roman" panose="02020603050405020304" pitchFamily="18" charset="0"/>
              </a:rPr>
              <a:t> </a:t>
            </a:r>
            <a:endParaRPr lang="ru-RU" sz="1600" b="1" dirty="0" smtClean="0">
              <a:solidFill>
                <a:srgbClr val="002060"/>
              </a:solidFill>
              <a:latin typeface="Times New Roman" panose="02020603050405020304" pitchFamily="18" charset="0"/>
              <a:cs typeface="Times New Roman" panose="02020603050405020304" pitchFamily="18" charset="0"/>
            </a:endParaRPr>
          </a:p>
          <a:p>
            <a:pPr marL="0" indent="0" algn="ctr">
              <a:buNone/>
            </a:pPr>
            <a:endParaRPr lang="ru-RU" sz="1600" b="1" dirty="0">
              <a:solidFill>
                <a:srgbClr val="002060"/>
              </a:solidFill>
              <a:latin typeface="Times New Roman" panose="02020603050405020304" pitchFamily="18" charset="0"/>
              <a:cs typeface="Times New Roman" panose="02020603050405020304" pitchFamily="18" charset="0"/>
            </a:endParaRPr>
          </a:p>
        </p:txBody>
      </p:sp>
      <p:pic>
        <p:nvPicPr>
          <p:cNvPr id="6" name="1 Классный час на тему 'Здоровые дети - в здоровой семье' (Здоровый образ жизни)_Trim_Tri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1520" y="1428735"/>
            <a:ext cx="8712968" cy="542926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75000"/>
            </a:schemeClr>
          </a:solidFill>
        </p:spPr>
        <p:txBody>
          <a:bodyPr>
            <a:normAutofit/>
          </a:bodyPr>
          <a:lstStyle/>
          <a:p>
            <a:r>
              <a:rPr lang="ru-RU" sz="2800" b="1" dirty="0" smtClean="0">
                <a:solidFill>
                  <a:schemeClr val="bg1"/>
                </a:solidFill>
                <a:latin typeface="Times New Roman" panose="02020603050405020304" pitchFamily="18" charset="0"/>
                <a:cs typeface="Times New Roman" panose="02020603050405020304" pitchFamily="18" charset="0"/>
              </a:rPr>
              <a:t>Ответьте на вопросы:</a:t>
            </a:r>
            <a:endParaRPr lang="ru-RU" sz="2800" dirty="0">
              <a:solidFill>
                <a:schemeClr val="bg1"/>
              </a:solidFill>
              <a:latin typeface="Arial Narrow" pitchFamily="34" charset="0"/>
            </a:endParaRPr>
          </a:p>
        </p:txBody>
      </p:sp>
      <p:sp>
        <p:nvSpPr>
          <p:cNvPr id="3" name="Содержимое 2"/>
          <p:cNvSpPr>
            <a:spLocks noGrp="1"/>
          </p:cNvSpPr>
          <p:nvPr>
            <p:ph idx="1"/>
          </p:nvPr>
        </p:nvSpPr>
        <p:spPr/>
        <p:txBody>
          <a:bodyPr>
            <a:normAutofit fontScale="85000" lnSpcReduction="10000"/>
          </a:bodyPr>
          <a:lstStyle/>
          <a:p>
            <a:pPr marL="457200" lvl="1" indent="0">
              <a:buNone/>
            </a:pPr>
            <a:r>
              <a:rPr lang="ru-RU" sz="2400" dirty="0" smtClean="0">
                <a:solidFill>
                  <a:schemeClr val="tx2">
                    <a:lumMod val="50000"/>
                  </a:schemeClr>
                </a:solidFill>
                <a:latin typeface="Arial Narrow" pitchFamily="34" charset="0"/>
              </a:rPr>
              <a:t>-</a:t>
            </a:r>
            <a:r>
              <a:rPr lang="ru-RU" sz="2400" dirty="0" smtClean="0">
                <a:solidFill>
                  <a:schemeClr val="tx2">
                    <a:lumMod val="50000"/>
                  </a:schemeClr>
                </a:solidFill>
                <a:latin typeface="Times New Roman" panose="02020603050405020304" pitchFamily="18" charset="0"/>
                <a:cs typeface="Times New Roman" panose="02020603050405020304" pitchFamily="18" charset="0"/>
              </a:rPr>
              <a:t>Что </a:t>
            </a:r>
            <a:r>
              <a:rPr lang="ru-RU" sz="2400" dirty="0">
                <a:solidFill>
                  <a:schemeClr val="tx2">
                    <a:lumMod val="50000"/>
                  </a:schemeClr>
                </a:solidFill>
                <a:latin typeface="Times New Roman" panose="02020603050405020304" pitchFamily="18" charset="0"/>
                <a:cs typeface="Times New Roman" panose="02020603050405020304" pitchFamily="18" charset="0"/>
              </a:rPr>
              <a:t>автор ролика понимает под рациональным питанием</a:t>
            </a:r>
            <a:r>
              <a:rPr lang="ru-RU" sz="2400" dirty="0" smtClean="0">
                <a:solidFill>
                  <a:schemeClr val="tx2">
                    <a:lumMod val="50000"/>
                  </a:schemeClr>
                </a:solidFill>
                <a:latin typeface="Times New Roman" panose="02020603050405020304" pitchFamily="18" charset="0"/>
                <a:cs typeface="Times New Roman" panose="02020603050405020304" pitchFamily="18" charset="0"/>
              </a:rPr>
              <a:t>?</a:t>
            </a:r>
          </a:p>
          <a:p>
            <a:pPr marL="457200" lvl="1" indent="0">
              <a:buNone/>
            </a:pPr>
            <a:r>
              <a:rPr lang="ru-RU" sz="2400" i="1" dirty="0">
                <a:solidFill>
                  <a:schemeClr val="tx2">
                    <a:lumMod val="50000"/>
                  </a:schemeClr>
                </a:solidFill>
                <a:latin typeface="Times New Roman" panose="02020603050405020304" pitchFamily="18" charset="0"/>
                <a:cs typeface="Times New Roman" panose="02020603050405020304" pitchFamily="18" charset="0"/>
              </a:rPr>
              <a:t>Рациональное питание – это основа долголетия. Оно означает правильное и здоровое питание, способствующее укреплению здоровья и предупреждению различных заболеваний.</a:t>
            </a:r>
            <a:br>
              <a:rPr lang="ru-RU" sz="2400" i="1" dirty="0">
                <a:solidFill>
                  <a:schemeClr val="tx2">
                    <a:lumMod val="50000"/>
                  </a:schemeClr>
                </a:solidFill>
                <a:latin typeface="Times New Roman" panose="02020603050405020304" pitchFamily="18" charset="0"/>
                <a:cs typeface="Times New Roman" panose="02020603050405020304" pitchFamily="18" charset="0"/>
              </a:rPr>
            </a:br>
            <a:r>
              <a:rPr lang="ru-RU" sz="2400" i="1" dirty="0">
                <a:solidFill>
                  <a:schemeClr val="tx2">
                    <a:lumMod val="50000"/>
                  </a:schemeClr>
                </a:solidFill>
                <a:latin typeface="Times New Roman" panose="02020603050405020304" pitchFamily="18" charset="0"/>
                <a:cs typeface="Times New Roman" panose="02020603050405020304" pitchFamily="18" charset="0"/>
              </a:rPr>
              <a:t>Рациональное питание предполагает полноценный рацион, в котором должны присутствовать все полезные продукты: Овощи; Фрукты; Молочная продукция; Мясо; Рыба; Злаки</a:t>
            </a:r>
            <a:r>
              <a:rPr lang="ru-RU" sz="2400" i="1" dirty="0" smtClean="0">
                <a:solidFill>
                  <a:schemeClr val="tx2">
                    <a:lumMod val="50000"/>
                  </a:schemeClr>
                </a:solidFill>
                <a:latin typeface="Times New Roman" panose="02020603050405020304" pitchFamily="18" charset="0"/>
                <a:cs typeface="Times New Roman" panose="02020603050405020304" pitchFamily="18" charset="0"/>
              </a:rPr>
              <a:t>.</a:t>
            </a:r>
            <a:endParaRPr lang="ru-RU" sz="2400" dirty="0">
              <a:solidFill>
                <a:schemeClr val="tx2">
                  <a:lumMod val="50000"/>
                </a:schemeClr>
              </a:solidFill>
              <a:latin typeface="Times New Roman" panose="02020603050405020304" pitchFamily="18" charset="0"/>
              <a:cs typeface="Times New Roman" panose="02020603050405020304" pitchFamily="18" charset="0"/>
            </a:endParaRPr>
          </a:p>
          <a:p>
            <a:pPr lvl="1">
              <a:buFontTx/>
              <a:buChar char="-"/>
            </a:pPr>
            <a:r>
              <a:rPr lang="ru-RU" sz="2400" dirty="0" smtClean="0">
                <a:solidFill>
                  <a:schemeClr val="tx2">
                    <a:lumMod val="50000"/>
                  </a:schemeClr>
                </a:solidFill>
                <a:latin typeface="Times New Roman" panose="02020603050405020304" pitchFamily="18" charset="0"/>
                <a:cs typeface="Times New Roman" panose="02020603050405020304" pitchFamily="18" charset="0"/>
              </a:rPr>
              <a:t>Ребята</a:t>
            </a:r>
            <a:r>
              <a:rPr lang="ru-RU" sz="2400" dirty="0">
                <a:solidFill>
                  <a:schemeClr val="tx2">
                    <a:lumMod val="50000"/>
                  </a:schemeClr>
                </a:solidFill>
                <a:latin typeface="Times New Roman" panose="02020603050405020304" pitchFamily="18" charset="0"/>
                <a:cs typeface="Times New Roman" panose="02020603050405020304" pitchFamily="18" charset="0"/>
              </a:rPr>
              <a:t>, кто сможет сказать, какую  проблему мы будем решать на нашем уроке</a:t>
            </a:r>
            <a:r>
              <a:rPr lang="ru-RU" sz="2400" dirty="0" smtClean="0">
                <a:solidFill>
                  <a:schemeClr val="tx2">
                    <a:lumMod val="50000"/>
                  </a:schemeClr>
                </a:solidFill>
                <a:latin typeface="Times New Roman" panose="02020603050405020304" pitchFamily="18" charset="0"/>
                <a:cs typeface="Times New Roman" panose="02020603050405020304" pitchFamily="18" charset="0"/>
              </a:rPr>
              <a:t>?</a:t>
            </a:r>
          </a:p>
          <a:p>
            <a:pPr lvl="1">
              <a:buFontTx/>
              <a:buChar char="-"/>
            </a:pPr>
            <a:r>
              <a:rPr lang="ru-RU" sz="2400" i="1" dirty="0">
                <a:solidFill>
                  <a:schemeClr val="tx2">
                    <a:lumMod val="50000"/>
                  </a:schemeClr>
                </a:solidFill>
                <a:latin typeface="Times New Roman" panose="02020603050405020304" pitchFamily="18" charset="0"/>
                <a:cs typeface="Times New Roman" panose="02020603050405020304" pitchFamily="18" charset="0"/>
              </a:rPr>
              <a:t>Мы проведем исследование, почему нужно правильно питаться</a:t>
            </a:r>
            <a:r>
              <a:rPr lang="ru-RU" sz="2400" i="1" dirty="0" smtClean="0">
                <a:solidFill>
                  <a:schemeClr val="tx2">
                    <a:lumMod val="50000"/>
                  </a:schemeClr>
                </a:solidFill>
                <a:latin typeface="Times New Roman" panose="02020603050405020304" pitchFamily="18" charset="0"/>
                <a:cs typeface="Times New Roman" panose="02020603050405020304" pitchFamily="18" charset="0"/>
              </a:rPr>
              <a:t>.</a:t>
            </a:r>
            <a:endParaRPr lang="ru-RU" sz="2400" dirty="0" smtClean="0">
              <a:solidFill>
                <a:schemeClr val="tx2">
                  <a:lumMod val="50000"/>
                </a:schemeClr>
              </a:solidFill>
              <a:latin typeface="Times New Roman" panose="02020603050405020304" pitchFamily="18" charset="0"/>
              <a:cs typeface="Times New Roman" panose="02020603050405020304" pitchFamily="18" charset="0"/>
            </a:endParaRPr>
          </a:p>
          <a:p>
            <a:pPr marL="457200" lvl="1" indent="0">
              <a:buNone/>
            </a:pPr>
            <a:r>
              <a:rPr lang="ru-RU" sz="2400" dirty="0" smtClean="0">
                <a:solidFill>
                  <a:schemeClr val="tx2">
                    <a:lumMod val="50000"/>
                  </a:schemeClr>
                </a:solidFill>
                <a:latin typeface="Times New Roman" panose="02020603050405020304" pitchFamily="18" charset="0"/>
                <a:cs typeface="Times New Roman" panose="02020603050405020304" pitchFamily="18" charset="0"/>
              </a:rPr>
              <a:t> - </a:t>
            </a:r>
            <a:r>
              <a:rPr lang="ru-RU" sz="2400" dirty="0">
                <a:solidFill>
                  <a:schemeClr val="tx2">
                    <a:lumMod val="50000"/>
                  </a:schemeClr>
                </a:solidFill>
                <a:latin typeface="Times New Roman" panose="02020603050405020304" pitchFamily="18" charset="0"/>
                <a:cs typeface="Times New Roman" panose="02020603050405020304" pitchFamily="18" charset="0"/>
              </a:rPr>
              <a:t>Итак,  вопрос нашего урока: Почему нужно правильно питаться?</a:t>
            </a:r>
          </a:p>
          <a:p>
            <a:pPr marL="457200" lvl="1" indent="0">
              <a:buNone/>
            </a:pPr>
            <a:r>
              <a:rPr lang="ru-RU" sz="2400" dirty="0">
                <a:solidFill>
                  <a:schemeClr val="tx2">
                    <a:lumMod val="50000"/>
                  </a:schemeClr>
                </a:solidFill>
                <a:latin typeface="Times New Roman" panose="02020603050405020304" pitchFamily="18" charset="0"/>
                <a:cs typeface="Times New Roman" panose="02020603050405020304" pitchFamily="18" charset="0"/>
              </a:rPr>
              <a:t>А что означает словосочетание правильно питаться?</a:t>
            </a:r>
          </a:p>
          <a:p>
            <a:pPr marL="457200" lvl="1" indent="0">
              <a:buNone/>
            </a:pPr>
            <a:r>
              <a:rPr lang="ru-RU" sz="2400" i="1" dirty="0" smtClean="0">
                <a:solidFill>
                  <a:schemeClr val="tx2">
                    <a:lumMod val="50000"/>
                  </a:schemeClr>
                </a:solidFill>
                <a:latin typeface="Times New Roman" panose="02020603050405020304" pitchFamily="18" charset="0"/>
                <a:cs typeface="Times New Roman" panose="02020603050405020304" pitchFamily="18" charset="0"/>
              </a:rPr>
              <a:t>Правильно питаться- </a:t>
            </a:r>
            <a:r>
              <a:rPr lang="ru-RU" sz="2400" i="1" dirty="0">
                <a:solidFill>
                  <a:schemeClr val="tx2">
                    <a:lumMod val="50000"/>
                  </a:schemeClr>
                </a:solidFill>
                <a:latin typeface="Times New Roman" panose="02020603050405020304" pitchFamily="18" charset="0"/>
                <a:cs typeface="Times New Roman" panose="02020603050405020304" pitchFamily="18" charset="0"/>
              </a:rPr>
              <a:t>соблюдать диету и режим питания, употреблять овощи и фрукты, не переедать</a:t>
            </a:r>
          </a:p>
          <a:p>
            <a:pPr marL="457200" lvl="1" indent="0">
              <a:buNone/>
            </a:pPr>
            <a:endParaRPr lang="ru-RU" sz="2400" dirty="0" smtClean="0">
              <a:solidFill>
                <a:schemeClr val="tx2">
                  <a:lumMod val="50000"/>
                </a:schemeClr>
              </a:solidFill>
              <a:latin typeface="Arial Narrow" pitchFamily="34" charset="0"/>
            </a:endParaRPr>
          </a:p>
          <a:p>
            <a:pPr lvl="1">
              <a:buNone/>
            </a:pPr>
            <a:endParaRPr lang="ru-RU" sz="2000" dirty="0"/>
          </a:p>
        </p:txBody>
      </p:sp>
    </p:spTree>
    <p:custDataLst>
      <p:tags r:id="rId1"/>
    </p:custDataLst>
    <p:extLst>
      <p:ext uri="{BB962C8B-B14F-4D97-AF65-F5344CB8AC3E}">
        <p14:creationId xmlns:p14="http://schemas.microsoft.com/office/powerpoint/2010/main" val="970767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75000"/>
            </a:schemeClr>
          </a:solidFill>
        </p:spPr>
        <p:txBody>
          <a:bodyPr>
            <a:normAutofit/>
          </a:bodyPr>
          <a:lstStyle/>
          <a:p>
            <a:r>
              <a:rPr lang="ru-RU" sz="2800" b="1" dirty="0">
                <a:solidFill>
                  <a:schemeClr val="bg1"/>
                </a:solidFill>
                <a:latin typeface="Times New Roman" panose="02020603050405020304" pitchFamily="18" charset="0"/>
                <a:cs typeface="Times New Roman" panose="02020603050405020304" pitchFamily="18" charset="0"/>
              </a:rPr>
              <a:t>Операционный этап </a:t>
            </a:r>
            <a:br>
              <a:rPr lang="ru-RU" sz="2800" b="1" dirty="0">
                <a:solidFill>
                  <a:schemeClr val="bg1"/>
                </a:solidFill>
                <a:latin typeface="Times New Roman" panose="02020603050405020304" pitchFamily="18" charset="0"/>
                <a:cs typeface="Times New Roman" panose="02020603050405020304" pitchFamily="18" charset="0"/>
              </a:rPr>
            </a:br>
            <a:r>
              <a:rPr lang="ru-RU" sz="2800" b="1" dirty="0">
                <a:solidFill>
                  <a:schemeClr val="bg1"/>
                </a:solidFill>
                <a:latin typeface="Times New Roman" panose="02020603050405020304" pitchFamily="18" charset="0"/>
                <a:cs typeface="Times New Roman" panose="02020603050405020304" pitchFamily="18" charset="0"/>
              </a:rPr>
              <a:t>Освоение нового материала</a:t>
            </a:r>
            <a:endParaRPr lang="ru-RU" sz="2800" dirty="0">
              <a:solidFill>
                <a:schemeClr val="bg1"/>
              </a:solidFill>
              <a:latin typeface="Arial Narrow" pitchFamily="34" charset="0"/>
            </a:endParaRPr>
          </a:p>
        </p:txBody>
      </p:sp>
      <p:sp>
        <p:nvSpPr>
          <p:cNvPr id="3" name="Содержимое 2"/>
          <p:cNvSpPr>
            <a:spLocks noGrp="1"/>
          </p:cNvSpPr>
          <p:nvPr>
            <p:ph idx="1"/>
          </p:nvPr>
        </p:nvSpPr>
        <p:spPr/>
        <p:txBody>
          <a:bodyPr>
            <a:normAutofit/>
          </a:bodyPr>
          <a:lstStyle/>
          <a:p>
            <a:pPr marL="457200" lvl="1" indent="0">
              <a:buNone/>
            </a:pPr>
            <a:r>
              <a:rPr lang="ru-RU" sz="2400" i="1" dirty="0">
                <a:solidFill>
                  <a:schemeClr val="tx2">
                    <a:lumMod val="50000"/>
                  </a:schemeClr>
                </a:solidFill>
                <a:latin typeface="Arial Narrow" pitchFamily="34" charset="0"/>
              </a:rPr>
              <a:t>Поскольку наша с вами задача на сегодня познакомиться с репортажем, я попрошу вас обратиться к словам известного лингвиста </a:t>
            </a:r>
            <a:r>
              <a:rPr lang="ru-RU" sz="2400" i="1" dirty="0" err="1">
                <a:solidFill>
                  <a:schemeClr val="tx2">
                    <a:lumMod val="50000"/>
                  </a:schemeClr>
                </a:solidFill>
                <a:latin typeface="Arial Narrow" pitchFamily="34" charset="0"/>
              </a:rPr>
              <a:t>Г.Я.Солганика</a:t>
            </a:r>
            <a:r>
              <a:rPr lang="ru-RU" sz="2400" i="1" dirty="0">
                <a:solidFill>
                  <a:schemeClr val="tx2">
                    <a:lumMod val="50000"/>
                  </a:schemeClr>
                </a:solidFill>
                <a:latin typeface="Arial Narrow" pitchFamily="34" charset="0"/>
              </a:rPr>
              <a:t>: «Репортаж – это глаза и уши читателя». Исходя из данного высказывания, а также особенностей публицистического стиля, попробуйте сформулировать  определение репортажа.</a:t>
            </a:r>
          </a:p>
          <a:p>
            <a:pPr marL="457200" lvl="1" indent="0">
              <a:buNone/>
            </a:pPr>
            <a:endParaRPr lang="ru-RU" sz="2400" dirty="0" smtClean="0">
              <a:solidFill>
                <a:schemeClr val="tx2">
                  <a:lumMod val="50000"/>
                </a:schemeClr>
              </a:solidFill>
              <a:latin typeface="Arial Narrow" pitchFamily="34" charset="0"/>
            </a:endParaRPr>
          </a:p>
          <a:p>
            <a:pPr lvl="1">
              <a:buNone/>
            </a:pPr>
            <a:endParaRPr lang="ru-RU" sz="2000" dirty="0"/>
          </a:p>
        </p:txBody>
      </p:sp>
    </p:spTree>
    <p:custDataLst>
      <p:tags r:id="rId1"/>
    </p:custDataLst>
    <p:extLst>
      <p:ext uri="{BB962C8B-B14F-4D97-AF65-F5344CB8AC3E}">
        <p14:creationId xmlns:p14="http://schemas.microsoft.com/office/powerpoint/2010/main" val="85952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75000"/>
            </a:schemeClr>
          </a:solidFill>
        </p:spPr>
        <p:txBody>
          <a:bodyPr>
            <a:normAutofit/>
          </a:bodyPr>
          <a:lstStyle/>
          <a:p>
            <a:r>
              <a:rPr lang="ru-RU" sz="3200" b="1" dirty="0">
                <a:solidFill>
                  <a:schemeClr val="bg1"/>
                </a:solidFill>
                <a:latin typeface="Times New Roman" panose="02020603050405020304" pitchFamily="18" charset="0"/>
                <a:cs typeface="Times New Roman" panose="02020603050405020304" pitchFamily="18" charset="0"/>
              </a:rPr>
              <a:t>Примерные ответы</a:t>
            </a:r>
          </a:p>
        </p:txBody>
      </p:sp>
      <p:sp>
        <p:nvSpPr>
          <p:cNvPr id="3" name="Содержимое 2"/>
          <p:cNvSpPr>
            <a:spLocks noGrp="1"/>
          </p:cNvSpPr>
          <p:nvPr>
            <p:ph idx="1"/>
          </p:nvPr>
        </p:nvSpPr>
        <p:spPr/>
        <p:txBody>
          <a:bodyPr>
            <a:normAutofit/>
          </a:bodyPr>
          <a:lstStyle/>
          <a:p>
            <a:pPr marL="0" indent="0">
              <a:buNone/>
            </a:pPr>
            <a:r>
              <a:rPr lang="ru-RU" sz="2000" dirty="0">
                <a:solidFill>
                  <a:schemeClr val="tx2">
                    <a:lumMod val="50000"/>
                  </a:schemeClr>
                </a:solidFill>
                <a:latin typeface="Times New Roman" panose="02020603050405020304" pitchFamily="18" charset="0"/>
                <a:cs typeface="Times New Roman" panose="02020603050405020304" pitchFamily="18" charset="0"/>
              </a:rPr>
              <a:t> </a:t>
            </a:r>
            <a:r>
              <a:rPr lang="ru-RU" sz="2000" b="1" u="sng" dirty="0">
                <a:solidFill>
                  <a:schemeClr val="tx2">
                    <a:lumMod val="50000"/>
                  </a:schemeClr>
                </a:solidFill>
                <a:latin typeface="Times New Roman" panose="02020603050405020304" pitchFamily="18" charset="0"/>
                <a:cs typeface="Times New Roman" panose="02020603050405020304" pitchFamily="18" charset="0"/>
              </a:rPr>
              <a:t>Репортаж</a:t>
            </a:r>
            <a:r>
              <a:rPr lang="ru-RU" sz="2000" dirty="0">
                <a:solidFill>
                  <a:schemeClr val="tx2">
                    <a:lumMod val="50000"/>
                  </a:schemeClr>
                </a:solidFill>
                <a:latin typeface="Times New Roman" panose="02020603050405020304" pitchFamily="18" charset="0"/>
                <a:cs typeface="Times New Roman" panose="02020603050405020304" pitchFamily="18" charset="0"/>
              </a:rPr>
              <a:t> — это живой рассказ очевидца о каком-либо событии общественной жизни, это наглядное изображение события, участником которого был сам автор.</a:t>
            </a:r>
          </a:p>
          <a:p>
            <a:pPr marL="0" indent="0">
              <a:buNone/>
            </a:pPr>
            <a:r>
              <a:rPr lang="ru-RU" sz="2000" dirty="0">
                <a:solidFill>
                  <a:schemeClr val="tx2">
                    <a:lumMod val="50000"/>
                  </a:schemeClr>
                </a:solidFill>
                <a:latin typeface="Times New Roman" panose="02020603050405020304" pitchFamily="18" charset="0"/>
                <a:cs typeface="Times New Roman" panose="02020603050405020304" pitchFamily="18" charset="0"/>
              </a:rPr>
              <a:t>Перед автором стоит </a:t>
            </a:r>
            <a:r>
              <a:rPr lang="ru-RU" sz="2000" b="1" dirty="0">
                <a:solidFill>
                  <a:schemeClr val="tx2">
                    <a:lumMod val="50000"/>
                  </a:schemeClr>
                </a:solidFill>
                <a:latin typeface="Times New Roman" panose="02020603050405020304" pitchFamily="18" charset="0"/>
                <a:cs typeface="Times New Roman" panose="02020603050405020304" pitchFamily="18" charset="0"/>
              </a:rPr>
              <a:t>задача</a:t>
            </a:r>
            <a:r>
              <a:rPr lang="ru-RU" sz="2000" dirty="0">
                <a:solidFill>
                  <a:schemeClr val="tx2">
                    <a:lumMod val="50000"/>
                  </a:schemeClr>
                </a:solidFill>
                <a:latin typeface="Times New Roman" panose="02020603050405020304" pitchFamily="18" charset="0"/>
                <a:cs typeface="Times New Roman" panose="02020603050405020304" pitchFamily="18" charset="0"/>
              </a:rPr>
              <a:t>: </a:t>
            </a:r>
            <a:r>
              <a:rPr lang="ru-RU" sz="2000" u="sng" dirty="0">
                <a:solidFill>
                  <a:schemeClr val="tx2">
                    <a:lumMod val="50000"/>
                  </a:schemeClr>
                </a:solidFill>
                <a:latin typeface="Times New Roman" panose="02020603050405020304" pitchFamily="18" charset="0"/>
                <a:cs typeface="Times New Roman" panose="02020603050405020304" pitchFamily="18" charset="0"/>
              </a:rPr>
              <a:t>рассказать так, чтобы слушатели или читатели как бы увидели это событие на самом деле.</a:t>
            </a:r>
            <a:endParaRPr lang="ru-RU" sz="2000"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ru-RU" sz="2000" b="1" dirty="0">
                <a:solidFill>
                  <a:schemeClr val="tx2">
                    <a:lumMod val="50000"/>
                  </a:schemeClr>
                </a:solidFill>
                <a:latin typeface="Times New Roman" panose="02020603050405020304" pitchFamily="18" charset="0"/>
                <a:cs typeface="Times New Roman" panose="02020603050405020304" pitchFamily="18" charset="0"/>
              </a:rPr>
              <a:t>Репортаж</a:t>
            </a:r>
            <a:r>
              <a:rPr lang="ru-RU" sz="2000" dirty="0">
                <a:solidFill>
                  <a:schemeClr val="tx2">
                    <a:lumMod val="50000"/>
                  </a:schemeClr>
                </a:solidFill>
                <a:latin typeface="Times New Roman" panose="02020603050405020304" pitchFamily="18" charset="0"/>
                <a:cs typeface="Times New Roman" panose="02020603050405020304" pitchFamily="18" charset="0"/>
              </a:rPr>
              <a:t> – это «глаза и уши читателя» - так сказал известный лингвист Г.Я. </a:t>
            </a:r>
            <a:r>
              <a:rPr lang="ru-RU" sz="2000" dirty="0" err="1">
                <a:solidFill>
                  <a:schemeClr val="tx2">
                    <a:lumMod val="50000"/>
                  </a:schemeClr>
                </a:solidFill>
                <a:latin typeface="Times New Roman" panose="02020603050405020304" pitchFamily="18" charset="0"/>
                <a:cs typeface="Times New Roman" panose="02020603050405020304" pitchFamily="18" charset="0"/>
              </a:rPr>
              <a:t>Солганик</a:t>
            </a:r>
            <a:r>
              <a:rPr lang="ru-RU" sz="2000" dirty="0">
                <a:solidFill>
                  <a:schemeClr val="tx2">
                    <a:lumMod val="50000"/>
                  </a:schemeClr>
                </a:solidFill>
                <a:latin typeface="Times New Roman" panose="02020603050405020304" pitchFamily="18" charset="0"/>
                <a:cs typeface="Times New Roman" panose="02020603050405020304" pitchFamily="18" charset="0"/>
              </a:rPr>
              <a:t>.</a:t>
            </a:r>
          </a:p>
          <a:p>
            <a:pPr marL="457200" lvl="1" indent="0">
              <a:buNone/>
            </a:pPr>
            <a:endParaRPr lang="ru-RU" sz="2400" i="1" dirty="0" smtClean="0">
              <a:solidFill>
                <a:schemeClr val="tx2">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63557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75000"/>
            </a:schemeClr>
          </a:solidFill>
        </p:spPr>
        <p:txBody>
          <a:bodyPr>
            <a:normAutofit/>
          </a:bodyPr>
          <a:lstStyle/>
          <a:p>
            <a:r>
              <a:rPr lang="ru-RU" altLang="ru-RU"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Строение и языковые особенности репортажа</a:t>
            </a:r>
            <a:r>
              <a:rPr lang="ru-RU" altLang="ru-RU" sz="1400" dirty="0">
                <a:solidFill>
                  <a:schemeClr val="bg1"/>
                </a:solidFill>
              </a:rPr>
              <a:t/>
            </a:r>
            <a:br>
              <a:rPr lang="ru-RU" altLang="ru-RU" sz="1400" dirty="0">
                <a:solidFill>
                  <a:schemeClr val="bg1"/>
                </a:solidFill>
              </a:rPr>
            </a:br>
            <a:endParaRPr lang="ru-RU" sz="2800" dirty="0">
              <a:solidFill>
                <a:schemeClr val="bg1"/>
              </a:solidFill>
              <a:latin typeface="Arial Narrow"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309878122"/>
              </p:ext>
            </p:extLst>
          </p:nvPr>
        </p:nvGraphicFramePr>
        <p:xfrm>
          <a:off x="457200" y="1699362"/>
          <a:ext cx="8229600" cy="3888431"/>
        </p:xfrm>
        <a:graphic>
          <a:graphicData uri="http://schemas.openxmlformats.org/drawingml/2006/table">
            <a:tbl>
              <a:tblPr firstRow="1" firstCol="1" bandRow="1">
                <a:tableStyleId>{5C22544A-7EE6-4342-B048-85BDC9FD1C3A}</a:tableStyleId>
              </a:tblPr>
              <a:tblGrid>
                <a:gridCol w="2484747">
                  <a:extLst>
                    <a:ext uri="{9D8B030D-6E8A-4147-A177-3AD203B41FA5}">
                      <a16:colId xmlns:a16="http://schemas.microsoft.com/office/drawing/2014/main" val="20000"/>
                    </a:ext>
                  </a:extLst>
                </a:gridCol>
                <a:gridCol w="5744853">
                  <a:extLst>
                    <a:ext uri="{9D8B030D-6E8A-4147-A177-3AD203B41FA5}">
                      <a16:colId xmlns:a16="http://schemas.microsoft.com/office/drawing/2014/main" val="20001"/>
                    </a:ext>
                  </a:extLst>
                </a:gridCol>
              </a:tblGrid>
              <a:tr h="940809">
                <a:tc>
                  <a:txBody>
                    <a:bodyPr/>
                    <a:lstStyle/>
                    <a:p>
                      <a:pPr algn="ctr">
                        <a:lnSpc>
                          <a:spcPct val="115000"/>
                        </a:lnSpc>
                        <a:spcAft>
                          <a:spcPts val="1000"/>
                        </a:spcAft>
                      </a:pPr>
                      <a:r>
                        <a:rPr lang="ru-RU" sz="1400" dirty="0">
                          <a:solidFill>
                            <a:srgbClr val="002060"/>
                          </a:solidFill>
                          <a:effectLst/>
                        </a:rPr>
                        <a:t>Элемент композиции</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dirty="0">
                          <a:solidFill>
                            <a:srgbClr val="002060"/>
                          </a:solidFill>
                          <a:effectLst/>
                        </a:rPr>
                        <a:t>Особенности строения</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83790">
                <a:tc>
                  <a:txBody>
                    <a:bodyPr/>
                    <a:lstStyle/>
                    <a:p>
                      <a:pPr algn="ctr">
                        <a:lnSpc>
                          <a:spcPct val="115000"/>
                        </a:lnSpc>
                        <a:spcAft>
                          <a:spcPts val="1000"/>
                        </a:spcAft>
                      </a:pPr>
                      <a:r>
                        <a:rPr lang="ru-RU" sz="1400" dirty="0">
                          <a:solidFill>
                            <a:srgbClr val="002060"/>
                          </a:solidFill>
                          <a:effectLst/>
                        </a:rPr>
                        <a:t>Зачин</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dirty="0">
                          <a:solidFill>
                            <a:srgbClr val="002060"/>
                          </a:solidFill>
                          <a:effectLst/>
                        </a:rPr>
                        <a:t>Описание места действия, описание состояния окружающей среды и др. Должен быть динамичным</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63524">
                <a:tc>
                  <a:txBody>
                    <a:bodyPr/>
                    <a:lstStyle/>
                    <a:p>
                      <a:pPr algn="ctr">
                        <a:lnSpc>
                          <a:spcPct val="115000"/>
                        </a:lnSpc>
                        <a:spcAft>
                          <a:spcPts val="1000"/>
                        </a:spcAft>
                      </a:pPr>
                      <a:r>
                        <a:rPr lang="ru-RU" sz="1400" dirty="0">
                          <a:solidFill>
                            <a:srgbClr val="002060"/>
                          </a:solidFill>
                          <a:effectLst/>
                        </a:rPr>
                        <a:t>Центральная часть репортажа</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dirty="0">
                          <a:solidFill>
                            <a:srgbClr val="002060"/>
                          </a:solidFill>
                          <a:effectLst/>
                        </a:rPr>
                        <a:t> Повествование о событии</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000308">
                <a:tc>
                  <a:txBody>
                    <a:bodyPr/>
                    <a:lstStyle/>
                    <a:p>
                      <a:pPr algn="ctr">
                        <a:lnSpc>
                          <a:spcPct val="115000"/>
                        </a:lnSpc>
                        <a:spcAft>
                          <a:spcPts val="1000"/>
                        </a:spcAft>
                      </a:pPr>
                      <a:r>
                        <a:rPr lang="ru-RU" sz="1400" dirty="0">
                          <a:solidFill>
                            <a:srgbClr val="002060"/>
                          </a:solidFill>
                          <a:effectLst/>
                        </a:rPr>
                        <a:t>Концовка </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1400" dirty="0">
                          <a:solidFill>
                            <a:srgbClr val="002060"/>
                          </a:solidFill>
                          <a:effectLst/>
                        </a:rPr>
                        <a:t> Оценка события, краткий вывод, к которому приходит автор и подводит читателя</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2166893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3"/>
</p:tagLst>
</file>

<file path=ppt/tags/tag2.xml><?xml version="1.0" encoding="utf-8"?>
<p:tagLst xmlns:a="http://schemas.openxmlformats.org/drawingml/2006/main" xmlns:r="http://schemas.openxmlformats.org/officeDocument/2006/relationships" xmlns:p="http://schemas.openxmlformats.org/presentationml/2006/main">
  <p:tag name="TIMING" val="|11.1|7.6|5.4|7.2|7.5|7.5|7.1"/>
</p:tagLst>
</file>

<file path=ppt/tags/tag3.xml><?xml version="1.0" encoding="utf-8"?>
<p:tagLst xmlns:a="http://schemas.openxmlformats.org/drawingml/2006/main" xmlns:r="http://schemas.openxmlformats.org/officeDocument/2006/relationships" xmlns:p="http://schemas.openxmlformats.org/presentationml/2006/main">
  <p:tag name="TIMING" val="|3.2"/>
</p:tagLst>
</file>

<file path=ppt/tags/tag4.xml><?xml version="1.0" encoding="utf-8"?>
<p:tagLst xmlns:a="http://schemas.openxmlformats.org/drawingml/2006/main" xmlns:r="http://schemas.openxmlformats.org/officeDocument/2006/relationships" xmlns:p="http://schemas.openxmlformats.org/presentationml/2006/main">
  <p:tag name="TIMING" val="|3.2"/>
</p:tagLst>
</file>

<file path=ppt/tags/tag5.xml><?xml version="1.0" encoding="utf-8"?>
<p:tagLst xmlns:a="http://schemas.openxmlformats.org/drawingml/2006/main" xmlns:r="http://schemas.openxmlformats.org/officeDocument/2006/relationships" xmlns:p="http://schemas.openxmlformats.org/presentationml/2006/main">
  <p:tag name="TIMING" val="|3.2"/>
</p:tagLst>
</file>

<file path=ppt/tags/tag6.xml><?xml version="1.0" encoding="utf-8"?>
<p:tagLst xmlns:a="http://schemas.openxmlformats.org/drawingml/2006/main" xmlns:r="http://schemas.openxmlformats.org/officeDocument/2006/relationships" xmlns:p="http://schemas.openxmlformats.org/presentationml/2006/main">
  <p:tag name="TIMING" val="|3.2"/>
</p:tagLst>
</file>

<file path=ppt/tags/tag7.xml><?xml version="1.0" encoding="utf-8"?>
<p:tagLst xmlns:a="http://schemas.openxmlformats.org/drawingml/2006/main" xmlns:r="http://schemas.openxmlformats.org/officeDocument/2006/relationships" xmlns:p="http://schemas.openxmlformats.org/presentationml/2006/main">
  <p:tag name="TIMING" val="|3.2"/>
</p:tagLst>
</file>

<file path=ppt/tags/tag8.xml><?xml version="1.0" encoding="utf-8"?>
<p:tagLst xmlns:a="http://schemas.openxmlformats.org/drawingml/2006/main" xmlns:r="http://schemas.openxmlformats.org/officeDocument/2006/relationships" xmlns:p="http://schemas.openxmlformats.org/presentationml/2006/main">
  <p:tag name="TIMING" val="|3.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2278</TotalTime>
  <Words>1080</Words>
  <Application>Microsoft Office PowerPoint</Application>
  <PresentationFormat>Экран (4:3)</PresentationFormat>
  <Paragraphs>140</Paragraphs>
  <Slides>21</Slides>
  <Notes>4</Notes>
  <HiddenSlides>0</HiddenSlides>
  <MMClips>1</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21</vt:i4>
      </vt:variant>
    </vt:vector>
  </HeadingPairs>
  <TitlesOfParts>
    <vt:vector size="29" baseType="lpstr">
      <vt:lpstr>Arial</vt:lpstr>
      <vt:lpstr>Arial Narrow</vt:lpstr>
      <vt:lpstr>Calibri</vt:lpstr>
      <vt:lpstr>Century Gothic</vt:lpstr>
      <vt:lpstr>Open Sans</vt:lpstr>
      <vt:lpstr>Times New Roman</vt:lpstr>
      <vt:lpstr>Wingdings</vt:lpstr>
      <vt:lpstr>Тема Office</vt:lpstr>
      <vt:lpstr>Презентация PowerPoint</vt:lpstr>
      <vt:lpstr>Презентация PowerPoint</vt:lpstr>
      <vt:lpstr>Мотивационный этап</vt:lpstr>
      <vt:lpstr>Примерные ответы</vt:lpstr>
      <vt:lpstr>Операционный этап  Освоение нового материала</vt:lpstr>
      <vt:lpstr>Ответьте на вопросы:</vt:lpstr>
      <vt:lpstr>Операционный этап  Освоение нового материала</vt:lpstr>
      <vt:lpstr>Примерные ответы</vt:lpstr>
      <vt:lpstr>Строение и языковые особенности репортажа </vt:lpstr>
      <vt:lpstr>ПАМЯТКА «Как создается репортаж»</vt:lpstr>
      <vt:lpstr>Закрепление материала Работа с текстом</vt:lpstr>
      <vt:lpstr> Задания 1: </vt:lpstr>
      <vt:lpstr>Примерные ответы</vt:lpstr>
      <vt:lpstr> Задание 2: </vt:lpstr>
      <vt:lpstr> «В помощь начинающему репортеру»</vt:lpstr>
      <vt:lpstr>Репортаж «В школьной столовой»</vt:lpstr>
      <vt:lpstr> Задание 3 Определите верные и неверные утверждения</vt:lpstr>
      <vt:lpstr> Задание 3 Определите верные и неверные утверждения</vt:lpstr>
      <vt:lpstr>Рефлексивный этап</vt:lpstr>
      <vt:lpstr>Рекомендуемое задание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Бахыт</dc:creator>
  <cp:lastModifiedBy>Данагул</cp:lastModifiedBy>
  <cp:revision>141</cp:revision>
  <dcterms:created xsi:type="dcterms:W3CDTF">2020-07-18T05:19:20Z</dcterms:created>
  <dcterms:modified xsi:type="dcterms:W3CDTF">2024-12-11T14:26:23Z</dcterms:modified>
</cp:coreProperties>
</file>