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81" r:id="rId5"/>
    <p:sldId id="274" r:id="rId6"/>
    <p:sldId id="272" r:id="rId7"/>
    <p:sldId id="262" r:id="rId8"/>
    <p:sldId id="280" r:id="rId9"/>
    <p:sldId id="279" r:id="rId10"/>
    <p:sldId id="273" r:id="rId11"/>
    <p:sldId id="282" r:id="rId12"/>
    <p:sldId id="276" r:id="rId13"/>
    <p:sldId id="277" r:id="rId14"/>
    <p:sldId id="278" r:id="rId15"/>
    <p:sldId id="283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\Desktop\phpxPDs4n_backgrounds-abstract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172" y="0"/>
            <a:ext cx="915434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428868"/>
            <a:ext cx="6572264" cy="398455"/>
          </a:xfrm>
        </p:spPr>
        <p:txBody>
          <a:bodyPr>
            <a:noAutofit/>
          </a:bodyPr>
          <a:lstStyle/>
          <a:p>
            <a:pPr algn="r"/>
            <a:r>
              <a:rPr lang="ru-RU" sz="36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Сабақтың тақырыбы:</a:t>
            </a: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«Потенциалдық </a:t>
            </a:r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энергия»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Z 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z\Desktop\22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425278"/>
            <a:ext cx="6115064" cy="1983376"/>
          </a:xfrm>
          <a:prstGeom prst="rect">
            <a:avLst/>
          </a:prstGeom>
          <a:noFill/>
        </p:spPr>
      </p:pic>
      <p:pic>
        <p:nvPicPr>
          <p:cNvPr id="26627" name="Picture 3" descr="C:\Users\z\Desktop\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00042"/>
            <a:ext cx="7286676" cy="42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z\Desktop\119450-light-green-abstract-background-desi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kk-KZ" dirty="0" smtClean="0"/>
              <a:t>     </a:t>
            </a:r>
            <a:r>
              <a:rPr lang="kk-KZ" sz="4000" i="1" dirty="0" smtClean="0">
                <a:solidFill>
                  <a:srgbClr val="0070C0"/>
                </a:solidFill>
                <a:latin typeface="KZ Times New Roman" pitchFamily="18" charset="0"/>
              </a:rPr>
              <a:t>Серпімділік күшінің істеген жұмысы серіппенің потенциалдық энергиясының        өзгерісіне тең: </a:t>
            </a:r>
            <a:endParaRPr lang="ru-RU" sz="4000" i="1" dirty="0">
              <a:solidFill>
                <a:srgbClr val="0070C0"/>
              </a:solidFill>
              <a:latin typeface="KZ Times New Roman" pitchFamily="18" charset="0"/>
            </a:endParaRPr>
          </a:p>
        </p:txBody>
      </p:sp>
      <p:pic>
        <p:nvPicPr>
          <p:cNvPr id="28675" name="Picture 3" descr="C:\Users\z\Desktop\88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000240"/>
            <a:ext cx="773715" cy="796926"/>
          </a:xfrm>
          <a:prstGeom prst="rect">
            <a:avLst/>
          </a:prstGeom>
          <a:noFill/>
        </p:spPr>
      </p:pic>
      <p:pic>
        <p:nvPicPr>
          <p:cNvPr id="28676" name="Picture 4" descr="C:\Users\z\Desktop\4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071810"/>
            <a:ext cx="6248400" cy="2324100"/>
          </a:xfrm>
          <a:prstGeom prst="rect">
            <a:avLst/>
          </a:prstGeom>
          <a:noFill/>
        </p:spPr>
      </p:pic>
      <p:pic>
        <p:nvPicPr>
          <p:cNvPr id="7" name="Picture 3" descr="C:\Users\z\Desktop\88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3714752"/>
            <a:ext cx="1189859" cy="1225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\Desktop\119450-light-green-abstract-background-desi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pic>
        <p:nvPicPr>
          <p:cNvPr id="31746" name="Picture 2" descr="C:\Users\z\Desktop\66666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857232"/>
            <a:ext cx="684028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z\Desktop\99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3" y="619125"/>
            <a:ext cx="8486775" cy="561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z\Desktop\55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7129013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z\Desktop\119450-light-green-abstract-background-desi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84905" cy="6858000"/>
          </a:xfrm>
          <a:prstGeom prst="rect">
            <a:avLst/>
          </a:prstGeom>
          <a:noFill/>
        </p:spPr>
      </p:pic>
      <p:pic>
        <p:nvPicPr>
          <p:cNvPr id="1026" name="Picture 2" descr="C:\Users\z\Desktop\img3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5" y="1071546"/>
            <a:ext cx="8010907" cy="45061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214290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dirty="0" smtClean="0"/>
              <a:t>Мысал1:</a:t>
            </a:r>
            <a:endParaRPr lang="ru-RU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z\Desktop\119450-light-green-abstract-background-desi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84905" cy="6858000"/>
          </a:xfrm>
          <a:prstGeom prst="rect">
            <a:avLst/>
          </a:prstGeom>
          <a:noFill/>
        </p:spPr>
      </p:pic>
      <p:pic>
        <p:nvPicPr>
          <p:cNvPr id="2050" name="Picture 2" descr="C:\Users\z\Desktop\8889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5213" y="928670"/>
            <a:ext cx="8462707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z\Desktop\119450-light-green-abstract-background-desi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84905" cy="6858000"/>
          </a:xfrm>
          <a:prstGeom prst="rect">
            <a:avLst/>
          </a:prstGeom>
          <a:noFill/>
        </p:spPr>
      </p:pic>
      <p:sp>
        <p:nvSpPr>
          <p:cNvPr id="4" name="Заголовок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 мақсаты:</a:t>
            </a:r>
            <a:r>
              <a:rPr lang="ru-RU" sz="4000" dirty="0" smtClean="0">
                <a:solidFill>
                  <a:srgbClr val="0070C0"/>
                </a:solidFill>
                <a:latin typeface="KZ Times New Roman" pitchFamily="18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KZ Times New Roman" pitchFamily="18" charset="0"/>
              </a:rPr>
            </a:br>
            <a:r>
              <a:rPr lang="ru-RU" sz="4000" dirty="0" smtClean="0">
                <a:solidFill>
                  <a:srgbClr val="0070C0"/>
                </a:solidFill>
                <a:latin typeface="KZ Times New Roman" pitchFamily="18" charset="0"/>
              </a:rPr>
              <a:t>7.2.3.4 – </a:t>
            </a:r>
            <a:r>
              <a:rPr lang="ru-RU" sz="4000" dirty="0" err="1" smtClean="0">
                <a:solidFill>
                  <a:srgbClr val="0070C0"/>
                </a:solidFill>
                <a:latin typeface="KZ Times New Roman" pitchFamily="18" charset="0"/>
              </a:rPr>
              <a:t>жоғары көтерілген дене</a:t>
            </a:r>
            <a:r>
              <a:rPr lang="ru-RU" sz="4000" dirty="0" smtClean="0">
                <a:solidFill>
                  <a:srgbClr val="0070C0"/>
                </a:solidFill>
                <a:latin typeface="KZ Times New Roman" pitchFamily="18" charset="0"/>
              </a:rPr>
              <a:t> </a:t>
            </a:r>
            <a:r>
              <a:rPr lang="ru-RU" sz="4000" dirty="0" err="1" smtClean="0">
                <a:solidFill>
                  <a:srgbClr val="0070C0"/>
                </a:solidFill>
                <a:latin typeface="KZ Times New Roman" pitchFamily="18" charset="0"/>
              </a:rPr>
              <a:t>үшін потенциалдық энергияның формуласын</a:t>
            </a:r>
            <a:r>
              <a:rPr lang="ru-RU" sz="4000" dirty="0" smtClean="0">
                <a:solidFill>
                  <a:srgbClr val="0070C0"/>
                </a:solidFill>
                <a:latin typeface="KZ Times New Roman" pitchFamily="18" charset="0"/>
              </a:rPr>
              <a:t> </a:t>
            </a:r>
            <a:r>
              <a:rPr lang="ru-RU" sz="4000" dirty="0" err="1" smtClean="0">
                <a:solidFill>
                  <a:srgbClr val="0070C0"/>
                </a:solidFill>
                <a:latin typeface="KZ Times New Roman" pitchFamily="18" charset="0"/>
              </a:rPr>
              <a:t>қолдану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z\Desktop\119450-light-green-abstract-background-desi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84905" cy="6858000"/>
          </a:xfrm>
          <a:prstGeom prst="rect">
            <a:avLst/>
          </a:prstGeom>
          <a:noFill/>
        </p:spPr>
      </p:pic>
      <p:pic>
        <p:nvPicPr>
          <p:cNvPr id="1026" name="Picture 2" descr="C:\Users\z\Desktop\5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785794"/>
            <a:ext cx="7738760" cy="4224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z\Desktop\119450-light-green-abstract-background-desi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84905" cy="6858000"/>
          </a:xfrm>
          <a:prstGeom prst="rect">
            <a:avLst/>
          </a:prstGeom>
          <a:noFill/>
        </p:spPr>
      </p:pic>
      <p:pic>
        <p:nvPicPr>
          <p:cNvPr id="27650" name="Picture 2" descr="C:\Users\z\Desktop\5ecadd056a2a3a0451fcbe83862f239bfd5f3dab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6116" y="714375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z\Desktop\119450-light-green-abstract-background-desi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8490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58204" cy="5340369"/>
          </a:xfrm>
        </p:spPr>
        <p:txBody>
          <a:bodyPr/>
          <a:lstStyle/>
          <a:p>
            <a:pPr>
              <a:buNone/>
            </a:pPr>
            <a:r>
              <a:rPr lang="kk-KZ" i="1" dirty="0" smtClean="0">
                <a:solidFill>
                  <a:srgbClr val="FF0000"/>
                </a:solidFill>
                <a:latin typeface="KZ Times New Roman" pitchFamily="18" charset="0"/>
              </a:rPr>
              <a:t>Потенциалдық энергия       -</a:t>
            </a:r>
            <a:r>
              <a:rPr lang="kk-KZ" i="1" dirty="0" smtClean="0">
                <a:solidFill>
                  <a:srgbClr val="0070C0"/>
                </a:solidFill>
                <a:latin typeface="KZ Times New Roman" pitchFamily="18" charset="0"/>
              </a:rPr>
              <a:t>деп әрекеттесуші әртүрлі денелердің немесе бір дене бөліктерінің өзара орналасуы бойынша анықталатын энергияны айтады</a:t>
            </a:r>
            <a:r>
              <a:rPr lang="kk-KZ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r>
              <a:rPr lang="kk-KZ" i="1" dirty="0" smtClean="0">
                <a:latin typeface="KZ Times New Roman" pitchFamily="18" charset="0"/>
              </a:rPr>
              <a:t>   (Латынша потенция –әлеует немесе тегеурін, күш қуат деген мағынаны береді)</a:t>
            </a:r>
          </a:p>
          <a:p>
            <a:pPr>
              <a:buNone/>
            </a:pPr>
            <a:r>
              <a:rPr lang="kk-KZ" sz="2000" dirty="0" smtClean="0">
                <a:latin typeface="KZ Times New Roman" pitchFamily="18" charset="0"/>
              </a:rPr>
              <a:t>      </a:t>
            </a:r>
            <a:r>
              <a:rPr lang="kk-KZ" sz="2800" i="1" dirty="0" smtClean="0">
                <a:latin typeface="KZ Times New Roman" pitchFamily="18" charset="0"/>
              </a:rPr>
              <a:t>Энергияның өлшем бірлігі Джоуль</a:t>
            </a:r>
            <a:endParaRPr lang="ru-RU" sz="2800" i="1" dirty="0">
              <a:latin typeface="KZ 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714356"/>
            <a:ext cx="928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i="1" dirty="0" smtClean="0">
                <a:solidFill>
                  <a:srgbClr val="0000FF"/>
                </a:solidFill>
              </a:rPr>
              <a:t> 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785794"/>
            <a:ext cx="642942" cy="884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8" name="Picture 52" descr="C:\Users\z\Desktop\6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2365" y="695541"/>
            <a:ext cx="7795849" cy="5662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14282" y="1571612"/>
            <a:ext cx="8715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lang="ru-RU" sz="2400" b="1" i="1" dirty="0" smtClean="0">
              <a:solidFill>
                <a:srgbClr val="7030A0"/>
              </a:solidFill>
              <a:ea typeface="+mj-ea"/>
              <a:cs typeface="+mj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572132" y="4786322"/>
            <a:ext cx="307180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C:\Users\z\Desktop\000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571480"/>
            <a:ext cx="5429288" cy="5572164"/>
          </a:xfrm>
          <a:prstGeom prst="rect">
            <a:avLst/>
          </a:prstGeom>
          <a:noFill/>
        </p:spPr>
      </p:pic>
      <p:pic>
        <p:nvPicPr>
          <p:cNvPr id="28" name="Picture 3" descr="C:\Users\z\Desktop\99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643050"/>
            <a:ext cx="2820791" cy="2637711"/>
          </a:xfrm>
          <a:prstGeom prst="rect">
            <a:avLst/>
          </a:prstGeom>
          <a:noFill/>
        </p:spPr>
      </p:pic>
      <p:sp>
        <p:nvSpPr>
          <p:cNvPr id="32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086724" cy="33829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i="1" dirty="0" smtClean="0">
                <a:solidFill>
                  <a:srgbClr val="0070C0"/>
                </a:solidFill>
                <a:latin typeface="KZ Times New Roman" pitchFamily="18" charset="0"/>
              </a:rPr>
              <a:t>   </a:t>
            </a:r>
            <a:endParaRPr lang="kk-KZ" sz="2400" i="1" dirty="0" smtClean="0">
              <a:latin typeface="KZ Times New Roman" pitchFamily="18" charset="0"/>
            </a:endParaRPr>
          </a:p>
        </p:txBody>
      </p:sp>
      <p:pic>
        <p:nvPicPr>
          <p:cNvPr id="19460" name="Picture 4" descr="http://allprizes.ru/wp-content/uploads/2012/04/0014-012-Samolet-letit-U-U-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66977">
            <a:off x="5764781" y="1942245"/>
            <a:ext cx="2163115" cy="1624304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6072198" y="3357562"/>
            <a:ext cx="357984" cy="1422108"/>
            <a:chOff x="2143108" y="4936644"/>
            <a:chExt cx="357984" cy="1422108"/>
          </a:xfrm>
        </p:grpSpPr>
        <p:cxnSp>
          <p:nvCxnSpPr>
            <p:cNvPr id="14" name="Прямая со стрелкой 13"/>
            <p:cNvCxnSpPr/>
            <p:nvPr/>
          </p:nvCxnSpPr>
          <p:spPr>
            <a:xfrm rot="5400000">
              <a:off x="1789244" y="5646904"/>
              <a:ext cx="1422108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Прямоугольник 15"/>
            <p:cNvSpPr/>
            <p:nvPr/>
          </p:nvSpPr>
          <p:spPr>
            <a:xfrm>
              <a:off x="2143108" y="5467665"/>
              <a:ext cx="2853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US" sz="2400" b="1" i="1" dirty="0" smtClean="0">
                  <a:solidFill>
                    <a:srgbClr val="FF0000"/>
                  </a:solidFill>
                </a:rPr>
                <a:t>h</a:t>
              </a:r>
              <a:endParaRPr lang="ru-RU" sz="2400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6858016" y="3571876"/>
            <a:ext cx="3929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 </a:t>
            </a:r>
            <a:r>
              <a:rPr lang="ru-RU" dirty="0" err="1" smtClean="0"/>
              <a:t>массасына</a:t>
            </a:r>
            <a:r>
              <a:rPr lang="ru-RU" dirty="0" smtClean="0"/>
              <a:t> </a:t>
            </a:r>
            <a:r>
              <a:rPr lang="ru-RU" dirty="0" err="1" smtClean="0"/>
              <a:t>ие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 </a:t>
            </a:r>
            <a:r>
              <a:rPr lang="ru-RU" dirty="0" err="1" smtClean="0"/>
              <a:t>биіктігінде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орналасқан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z\Desktop\22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229600" cy="3640015"/>
          </a:xfrm>
          <a:prstGeom prst="rect">
            <a:avLst/>
          </a:prstGeom>
          <a:noFill/>
        </p:spPr>
      </p:pic>
      <p:sp>
        <p:nvSpPr>
          <p:cNvPr id="36903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6885" name="Group 21"/>
          <p:cNvGrpSpPr>
            <a:grpSpLocks/>
          </p:cNvGrpSpPr>
          <p:nvPr/>
        </p:nvGrpSpPr>
        <p:grpSpPr bwMode="auto">
          <a:xfrm>
            <a:off x="642910" y="4429132"/>
            <a:ext cx="1577975" cy="1150938"/>
            <a:chOff x="969" y="121"/>
            <a:chExt cx="2485" cy="1813"/>
          </a:xfrm>
        </p:grpSpPr>
        <p:sp>
          <p:nvSpPr>
            <p:cNvPr id="36902" name="Rectangle 38"/>
            <p:cNvSpPr>
              <a:spLocks noChangeArrowheads="1"/>
            </p:cNvSpPr>
            <p:nvPr/>
          </p:nvSpPr>
          <p:spPr bwMode="auto">
            <a:xfrm>
              <a:off x="968" y="121"/>
              <a:ext cx="2485" cy="1813"/>
            </a:xfrm>
            <a:prstGeom prst="rect">
              <a:avLst/>
            </a:prstGeom>
            <a:solidFill>
              <a:srgbClr val="F0EAD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901" name="Freeform 37"/>
            <p:cNvSpPr>
              <a:spLocks/>
            </p:cNvSpPr>
            <p:nvPr/>
          </p:nvSpPr>
          <p:spPr bwMode="auto">
            <a:xfrm>
              <a:off x="1564" y="654"/>
              <a:ext cx="791" cy="9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95"/>
                </a:cxn>
                <a:cxn ang="0">
                  <a:pos x="791" y="995"/>
                </a:cxn>
                <a:cxn ang="0">
                  <a:pos x="791" y="513"/>
                </a:cxn>
                <a:cxn ang="0">
                  <a:pos x="0" y="0"/>
                </a:cxn>
              </a:cxnLst>
              <a:rect l="0" t="0" r="r" b="b"/>
              <a:pathLst>
                <a:path w="791" h="995">
                  <a:moveTo>
                    <a:pt x="0" y="0"/>
                  </a:moveTo>
                  <a:lnTo>
                    <a:pt x="0" y="995"/>
                  </a:lnTo>
                  <a:lnTo>
                    <a:pt x="791" y="995"/>
                  </a:lnTo>
                  <a:lnTo>
                    <a:pt x="791" y="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E5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900" name="Freeform 36"/>
            <p:cNvSpPr>
              <a:spLocks/>
            </p:cNvSpPr>
            <p:nvPr/>
          </p:nvSpPr>
          <p:spPr bwMode="auto">
            <a:xfrm>
              <a:off x="1261" y="309"/>
              <a:ext cx="1992" cy="13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39"/>
                </a:cxn>
                <a:cxn ang="0">
                  <a:pos x="1992" y="1339"/>
                </a:cxn>
              </a:cxnLst>
              <a:rect l="0" t="0" r="r" b="b"/>
              <a:pathLst>
                <a:path w="1992" h="1340">
                  <a:moveTo>
                    <a:pt x="0" y="0"/>
                  </a:moveTo>
                  <a:lnTo>
                    <a:pt x="0" y="1339"/>
                  </a:lnTo>
                  <a:lnTo>
                    <a:pt x="1992" y="1339"/>
                  </a:lnTo>
                </a:path>
              </a:pathLst>
            </a:cu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899" name="AutoShape 35"/>
            <p:cNvSpPr>
              <a:spLocks/>
            </p:cNvSpPr>
            <p:nvPr/>
          </p:nvSpPr>
          <p:spPr bwMode="auto">
            <a:xfrm>
              <a:off x="1215" y="214"/>
              <a:ext cx="2133" cy="1481"/>
            </a:xfrm>
            <a:custGeom>
              <a:avLst/>
              <a:gdLst/>
              <a:ahLst/>
              <a:cxnLst>
                <a:cxn ang="0">
                  <a:pos x="92" y="126"/>
                </a:cxn>
                <a:cxn ang="0">
                  <a:pos x="81" y="95"/>
                </a:cxn>
                <a:cxn ang="0">
                  <a:pos x="46" y="0"/>
                </a:cxn>
                <a:cxn ang="0">
                  <a:pos x="0" y="126"/>
                </a:cxn>
                <a:cxn ang="0">
                  <a:pos x="46" y="95"/>
                </a:cxn>
                <a:cxn ang="0">
                  <a:pos x="92" y="126"/>
                </a:cxn>
                <a:cxn ang="0">
                  <a:pos x="2133" y="1434"/>
                </a:cxn>
                <a:cxn ang="0">
                  <a:pos x="2006" y="1388"/>
                </a:cxn>
                <a:cxn ang="0">
                  <a:pos x="2038" y="1434"/>
                </a:cxn>
                <a:cxn ang="0">
                  <a:pos x="2006" y="1480"/>
                </a:cxn>
                <a:cxn ang="0">
                  <a:pos x="2133" y="1434"/>
                </a:cxn>
              </a:cxnLst>
              <a:rect l="0" t="0" r="r" b="b"/>
              <a:pathLst>
                <a:path w="2133" h="1481">
                  <a:moveTo>
                    <a:pt x="92" y="126"/>
                  </a:moveTo>
                  <a:lnTo>
                    <a:pt x="81" y="95"/>
                  </a:lnTo>
                  <a:lnTo>
                    <a:pt x="46" y="0"/>
                  </a:lnTo>
                  <a:lnTo>
                    <a:pt x="0" y="126"/>
                  </a:lnTo>
                  <a:lnTo>
                    <a:pt x="46" y="95"/>
                  </a:lnTo>
                  <a:lnTo>
                    <a:pt x="92" y="126"/>
                  </a:lnTo>
                  <a:moveTo>
                    <a:pt x="2133" y="1434"/>
                  </a:moveTo>
                  <a:lnTo>
                    <a:pt x="2006" y="1388"/>
                  </a:lnTo>
                  <a:lnTo>
                    <a:pt x="2038" y="1434"/>
                  </a:lnTo>
                  <a:lnTo>
                    <a:pt x="2006" y="1480"/>
                  </a:lnTo>
                  <a:lnTo>
                    <a:pt x="2133" y="1434"/>
                  </a:lnTo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898" name="Line 34"/>
            <p:cNvSpPr>
              <a:spLocks noChangeShapeType="1"/>
            </p:cNvSpPr>
            <p:nvPr/>
          </p:nvSpPr>
          <p:spPr bwMode="auto">
            <a:xfrm>
              <a:off x="1261" y="447"/>
              <a:ext cx="1827" cy="1202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897" name="Line 33"/>
            <p:cNvSpPr>
              <a:spLocks noChangeShapeType="1"/>
            </p:cNvSpPr>
            <p:nvPr/>
          </p:nvSpPr>
          <p:spPr bwMode="auto">
            <a:xfrm>
              <a:off x="1565" y="699"/>
              <a:ext cx="0" cy="928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896" name="AutoShape 32"/>
            <p:cNvSpPr>
              <a:spLocks/>
            </p:cNvSpPr>
            <p:nvPr/>
          </p:nvSpPr>
          <p:spPr bwMode="auto">
            <a:xfrm>
              <a:off x="0" y="12934"/>
              <a:ext cx="301" cy="15"/>
            </a:xfrm>
            <a:custGeom>
              <a:avLst/>
              <a:gdLst/>
              <a:ahLst/>
              <a:cxnLst>
                <a:cxn ang="0">
                  <a:pos x="1264" y="-12269"/>
                </a:cxn>
                <a:cxn ang="0">
                  <a:pos x="1279" y="-12269"/>
                </a:cxn>
                <a:cxn ang="0">
                  <a:pos x="1550" y="-12269"/>
                </a:cxn>
                <a:cxn ang="0">
                  <a:pos x="1565" y="-12269"/>
                </a:cxn>
                <a:cxn ang="0">
                  <a:pos x="1565" y="-12254"/>
                </a:cxn>
              </a:cxnLst>
              <a:rect l="0" t="0" r="r" b="b"/>
              <a:pathLst>
                <a:path w="301" h="15">
                  <a:moveTo>
                    <a:pt x="1264" y="-12269"/>
                  </a:moveTo>
                  <a:lnTo>
                    <a:pt x="1279" y="-12269"/>
                  </a:lnTo>
                  <a:moveTo>
                    <a:pt x="1550" y="-12269"/>
                  </a:moveTo>
                  <a:lnTo>
                    <a:pt x="1565" y="-12269"/>
                  </a:lnTo>
                  <a:lnTo>
                    <a:pt x="1565" y="-12254"/>
                  </a:lnTo>
                </a:path>
              </a:pathLst>
            </a:cu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895" name="Line 31"/>
            <p:cNvSpPr>
              <a:spLocks noChangeShapeType="1"/>
            </p:cNvSpPr>
            <p:nvPr/>
          </p:nvSpPr>
          <p:spPr bwMode="auto">
            <a:xfrm>
              <a:off x="1560" y="1645"/>
              <a:ext cx="10" cy="0"/>
            </a:xfrm>
            <a:prstGeom prst="line">
              <a:avLst/>
            </a:prstGeom>
            <a:noFill/>
            <a:ln w="9423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894" name="Line 30"/>
            <p:cNvSpPr>
              <a:spLocks noChangeShapeType="1"/>
            </p:cNvSpPr>
            <p:nvPr/>
          </p:nvSpPr>
          <p:spPr bwMode="auto">
            <a:xfrm>
              <a:off x="1293" y="1175"/>
              <a:ext cx="1035" cy="0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893" name="Line 29"/>
            <p:cNvSpPr>
              <a:spLocks noChangeShapeType="1"/>
            </p:cNvSpPr>
            <p:nvPr/>
          </p:nvSpPr>
          <p:spPr bwMode="auto">
            <a:xfrm>
              <a:off x="2353" y="1208"/>
              <a:ext cx="0" cy="420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892" name="AutoShape 28"/>
            <p:cNvSpPr>
              <a:spLocks/>
            </p:cNvSpPr>
            <p:nvPr/>
          </p:nvSpPr>
          <p:spPr bwMode="auto">
            <a:xfrm>
              <a:off x="0" y="12934"/>
              <a:ext cx="1095" cy="15"/>
            </a:xfrm>
            <a:custGeom>
              <a:avLst/>
              <a:gdLst/>
              <a:ahLst/>
              <a:cxnLst>
                <a:cxn ang="0">
                  <a:pos x="1259" y="-11759"/>
                </a:cxn>
                <a:cxn ang="0">
                  <a:pos x="1274" y="-11759"/>
                </a:cxn>
                <a:cxn ang="0">
                  <a:pos x="2338" y="-11759"/>
                </a:cxn>
                <a:cxn ang="0">
                  <a:pos x="2353" y="-11759"/>
                </a:cxn>
                <a:cxn ang="0">
                  <a:pos x="2353" y="-11745"/>
                </a:cxn>
              </a:cxnLst>
              <a:rect l="0" t="0" r="r" b="b"/>
              <a:pathLst>
                <a:path w="1095" h="15">
                  <a:moveTo>
                    <a:pt x="1259" y="-11759"/>
                  </a:moveTo>
                  <a:lnTo>
                    <a:pt x="1274" y="-11759"/>
                  </a:lnTo>
                  <a:moveTo>
                    <a:pt x="2338" y="-11759"/>
                  </a:moveTo>
                  <a:lnTo>
                    <a:pt x="2353" y="-11759"/>
                  </a:lnTo>
                  <a:lnTo>
                    <a:pt x="2353" y="-11745"/>
                  </a:lnTo>
                </a:path>
              </a:pathLst>
            </a:cu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891" name="Line 27"/>
            <p:cNvSpPr>
              <a:spLocks noChangeShapeType="1"/>
            </p:cNvSpPr>
            <p:nvPr/>
          </p:nvSpPr>
          <p:spPr bwMode="auto">
            <a:xfrm>
              <a:off x="2348" y="1645"/>
              <a:ext cx="10" cy="0"/>
            </a:xfrm>
            <a:prstGeom prst="line">
              <a:avLst/>
            </a:prstGeom>
            <a:noFill/>
            <a:ln w="9157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890" name="Text Box 26"/>
            <p:cNvSpPr txBox="1">
              <a:spLocks noChangeArrowheads="1"/>
            </p:cNvSpPr>
            <p:nvPr/>
          </p:nvSpPr>
          <p:spPr bwMode="auto">
            <a:xfrm>
              <a:off x="3186" y="1646"/>
              <a:ext cx="14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000" b="0" i="1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endParaRPr kumimoji="0" lang="kk-K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89" name="Text Box 25"/>
            <p:cNvSpPr txBox="1">
              <a:spLocks noChangeArrowheads="1"/>
            </p:cNvSpPr>
            <p:nvPr/>
          </p:nvSpPr>
          <p:spPr bwMode="auto">
            <a:xfrm>
              <a:off x="2281" y="1606"/>
              <a:ext cx="209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000" b="0" i="1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kumimoji="0" lang="kk-KZ" sz="5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kumimoji="0" lang="kk-K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88" name="Text Box 24"/>
            <p:cNvSpPr txBox="1">
              <a:spLocks noChangeArrowheads="1"/>
            </p:cNvSpPr>
            <p:nvPr/>
          </p:nvSpPr>
          <p:spPr bwMode="auto">
            <a:xfrm>
              <a:off x="1493" y="1606"/>
              <a:ext cx="209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000" b="0" i="1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kumimoji="0" lang="kk-KZ" sz="5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kumimoji="0" lang="kk-K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87" name="Text Box 23"/>
            <p:cNvSpPr txBox="1">
              <a:spLocks noChangeArrowheads="1"/>
            </p:cNvSpPr>
            <p:nvPr/>
          </p:nvSpPr>
          <p:spPr bwMode="auto">
            <a:xfrm>
              <a:off x="1125" y="1648"/>
              <a:ext cx="169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000" b="0" i="1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</a:t>
              </a:r>
              <a:endParaRPr kumimoji="0" lang="kk-K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86" name="Text Box 22"/>
            <p:cNvSpPr txBox="1">
              <a:spLocks noChangeArrowheads="1"/>
            </p:cNvSpPr>
            <p:nvPr/>
          </p:nvSpPr>
          <p:spPr bwMode="auto">
            <a:xfrm>
              <a:off x="1023" y="220"/>
              <a:ext cx="537" cy="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000" b="0" i="1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F</a:t>
              </a:r>
              <a:endParaRPr kumimoji="0" lang="kk-KZ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000" b="0" i="1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F</a:t>
              </a:r>
              <a:r>
                <a:rPr kumimoji="0" lang="kk-KZ" sz="5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2  </a:t>
              </a:r>
              <a:r>
                <a:rPr kumimoji="0" lang="kk-KZ" sz="1000" b="0" i="1" u="sng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kk-KZ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000" b="0" i="1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F</a:t>
              </a:r>
              <a:r>
                <a:rPr kumimoji="0" lang="kk-KZ" sz="5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kumimoji="0" lang="kk-K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2500298" y="4268699"/>
            <a:ext cx="6000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KZ Times New Roman" pitchFamily="18" charset="0"/>
                <a:ea typeface="Times New Roman" pitchFamily="18" charset="0"/>
                <a:cs typeface="Arial" pitchFamily="34" charset="0"/>
              </a:rPr>
              <a:t>(5.11-сурет) бейнелейік те, пайда болған фигураның, яғни үшбұрыштың ауданын есептейік. Сонда біз серпімділік күшінің жұмысын аламыз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KZ 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14348" y="5715016"/>
            <a:ext cx="1394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>
                <a:solidFill>
                  <a:srgbClr val="231F20"/>
                </a:solidFill>
                <a:latin typeface="KZ Times New Roman" pitchFamily="18" charset="0"/>
                <a:ea typeface="Times New Roman" pitchFamily="18" charset="0"/>
                <a:cs typeface="Arial" pitchFamily="34" charset="0"/>
              </a:rPr>
              <a:t>(5.11-сурет) </a:t>
            </a:r>
            <a:endParaRPr lang="ru-RU" dirty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4285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357818" y="4857760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=-</a:t>
            </a:r>
            <a:endParaRPr lang="ru-RU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4857760"/>
            <a:ext cx="304801" cy="537884"/>
          </a:xfrm>
          <a:prstGeom prst="rect">
            <a:avLst/>
          </a:prstGeom>
          <a:noFill/>
        </p:spPr>
      </p:pic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28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428860" y="528638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KZ Times New Roman" pitchFamily="18" charset="0"/>
              </a:rPr>
              <a:t>Серпімділік күшінің жұмысы энергияның өзгерісіне тең болғандықтан, деформацияланған серіппенің энергиясы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KZ Times New Roman" pitchFamily="18" charset="0"/>
            </a:endParaRP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 flipV="1">
            <a:off x="0" y="190500"/>
            <a:ext cx="914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=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476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220" name="Picture 28" descr="C:\Users\z\Desktop\hello_html_m2a653aa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5736593"/>
            <a:ext cx="1357322" cy="800162"/>
          </a:xfrm>
          <a:prstGeom prst="rect">
            <a:avLst/>
          </a:prstGeom>
          <a:noFill/>
        </p:spPr>
      </p:pic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221" name="Picture 2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4786322"/>
            <a:ext cx="1143008" cy="571504"/>
          </a:xfrm>
          <a:prstGeom prst="rect">
            <a:avLst/>
          </a:prstGeom>
          <a:noFill/>
        </p:spPr>
      </p:pic>
      <p:pic>
        <p:nvPicPr>
          <p:cNvPr id="8223" name="Picture 31" descr="C:\Users\z\Desktop\55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4929198"/>
            <a:ext cx="1003300" cy="1663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z\Desktop\4444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7743929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115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Сабақтың тақырыбы: «Потенциалдық энергия»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Энергия. Потенциальная и кинетическая энергия тел.</dc:title>
  <dc:creator>Виталий</dc:creator>
  <cp:lastModifiedBy>Пользователь Windows</cp:lastModifiedBy>
  <cp:revision>139</cp:revision>
  <dcterms:created xsi:type="dcterms:W3CDTF">2014-04-08T05:34:50Z</dcterms:created>
  <dcterms:modified xsi:type="dcterms:W3CDTF">2021-04-25T17:53:19Z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428817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