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1" r:id="rId2"/>
    <p:sldMasterId id="2147483708" r:id="rId3"/>
  </p:sldMasterIdLst>
  <p:notesMasterIdLst>
    <p:notesMasterId r:id="rId14"/>
  </p:notesMasterIdLst>
  <p:handoutMasterIdLst>
    <p:handoutMasterId r:id="rId15"/>
  </p:handoutMasterIdLst>
  <p:sldIdLst>
    <p:sldId id="398" r:id="rId4"/>
    <p:sldId id="397" r:id="rId5"/>
    <p:sldId id="418" r:id="rId6"/>
    <p:sldId id="428" r:id="rId7"/>
    <p:sldId id="431" r:id="rId8"/>
    <p:sldId id="433" r:id="rId9"/>
    <p:sldId id="429" r:id="rId10"/>
    <p:sldId id="434" r:id="rId11"/>
    <p:sldId id="437" r:id="rId12"/>
    <p:sldId id="40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1BFA7AE-E27A-4B59-9209-E0CC0559E99B}">
          <p14:sldIdLst>
            <p14:sldId id="398"/>
            <p14:sldId id="397"/>
            <p14:sldId id="418"/>
            <p14:sldId id="428"/>
            <p14:sldId id="431"/>
            <p14:sldId id="433"/>
            <p14:sldId id="429"/>
            <p14:sldId id="434"/>
            <p14:sldId id="437"/>
            <p14:sldId id="400"/>
          </p14:sldIdLst>
        </p14:section>
        <p14:section name="Раздел без заголовка" id="{C8F95849-CC29-48C4-93D6-B7BEAC91236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3593"/>
    <a:srgbClr val="F7FDFF"/>
    <a:srgbClr val="AFEAFF"/>
    <a:srgbClr val="E2E2E2"/>
    <a:srgbClr val="EEEEEE"/>
    <a:srgbClr val="002776"/>
    <a:srgbClr val="ECECEC"/>
    <a:srgbClr val="E7F9FF"/>
    <a:srgbClr val="F3FCFF"/>
    <a:srgbClr val="D9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364" autoAdjust="0"/>
  </p:normalViewPr>
  <p:slideViewPr>
    <p:cSldViewPr snapToGrid="0" showGuides="1">
      <p:cViewPr varScale="1">
        <p:scale>
          <a:sx n="70" d="100"/>
          <a:sy n="70" d="100"/>
        </p:scale>
        <p:origin x="666" y="6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01/03/2021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8300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507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2379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14098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70035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576072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257315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491384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037786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876299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012272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4311288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530039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602851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465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4908262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5368417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4174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242065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08742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231606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094036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38351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575651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84069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604169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0345833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474820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1344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479063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4615087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205615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5192460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3734967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992476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3287501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00583222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961723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24178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096236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492347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882609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333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6357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1132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41786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855897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1899090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619747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1482902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2204816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125971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790248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409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26" Type="http://schemas.openxmlformats.org/officeDocument/2006/relationships/slideLayout" Target="../slideLayouts/slideLayout52.xml"/><Relationship Id="rId3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47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5" Type="http://schemas.openxmlformats.org/officeDocument/2006/relationships/slideLayout" Target="../slideLayouts/slideLayout51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2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23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36.xml"/><Relationship Id="rId19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slideLayout" Target="../slideLayouts/slideLayout48.xml"/><Relationship Id="rId27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26" Type="http://schemas.openxmlformats.org/officeDocument/2006/relationships/slideLayout" Target="../slideLayouts/slideLayout78.xml"/><Relationship Id="rId3" Type="http://schemas.openxmlformats.org/officeDocument/2006/relationships/slideLayout" Target="../slideLayouts/slideLayout55.xml"/><Relationship Id="rId21" Type="http://schemas.openxmlformats.org/officeDocument/2006/relationships/slideLayout" Target="../slideLayouts/slideLayout73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5" Type="http://schemas.openxmlformats.org/officeDocument/2006/relationships/slideLayout" Target="../slideLayouts/slideLayout77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0" Type="http://schemas.openxmlformats.org/officeDocument/2006/relationships/slideLayout" Target="../slideLayouts/slideLayout72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24" Type="http://schemas.openxmlformats.org/officeDocument/2006/relationships/slideLayout" Target="../slideLayouts/slideLayout76.xml"/><Relationship Id="rId5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7.xml"/><Relationship Id="rId23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62.xml"/><Relationship Id="rId19" Type="http://schemas.openxmlformats.org/officeDocument/2006/relationships/slideLayout" Target="../slideLayouts/slideLayout71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Relationship Id="rId22" Type="http://schemas.openxmlformats.org/officeDocument/2006/relationships/slideLayout" Target="../slideLayouts/slideLayout74.xml"/><Relationship Id="rId2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213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92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  <p:sldLayoutId id="2147483728" r:id="rId20"/>
    <p:sldLayoutId id="2147483729" r:id="rId21"/>
    <p:sldLayoutId id="2147483730" r:id="rId22"/>
    <p:sldLayoutId id="2147483731" r:id="rId23"/>
    <p:sldLayoutId id="2147483732" r:id="rId24"/>
    <p:sldLayoutId id="2147483733" r:id="rId25"/>
    <p:sldLayoutId id="2147483734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12" Type="http://schemas.openxmlformats.org/officeDocument/2006/relationships/image" Target="../media/image1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1.png"/><Relationship Id="rId5" Type="http://schemas.openxmlformats.org/officeDocument/2006/relationships/image" Target="../media/image29.png"/><Relationship Id="rId10" Type="http://schemas.openxmlformats.org/officeDocument/2006/relationships/image" Target="../media/image18.png"/><Relationship Id="rId4" Type="http://schemas.openxmlformats.org/officeDocument/2006/relationships/image" Target="../media/image14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11" Type="http://schemas.openxmlformats.org/officeDocument/2006/relationships/image" Target="../media/image46.png"/><Relationship Id="rId5" Type="http://schemas.openxmlformats.org/officeDocument/2006/relationships/image" Target="../media/image29.png"/><Relationship Id="rId10" Type="http://schemas.openxmlformats.org/officeDocument/2006/relationships/image" Target="../media/image27.png"/><Relationship Id="rId4" Type="http://schemas.openxmlformats.org/officeDocument/2006/relationships/image" Target="../media/image23.png"/><Relationship Id="rId9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3" Type="http://schemas.openxmlformats.org/officeDocument/2006/relationships/image" Target="../media/image130.png"/><Relationship Id="rId7" Type="http://schemas.openxmlformats.org/officeDocument/2006/relationships/image" Target="../media/image30.png"/><Relationship Id="rId12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0.png"/><Relationship Id="rId11" Type="http://schemas.openxmlformats.org/officeDocument/2006/relationships/image" Target="../media/image21.png"/><Relationship Id="rId5" Type="http://schemas.openxmlformats.org/officeDocument/2006/relationships/image" Target="../media/image150.png"/><Relationship Id="rId10" Type="http://schemas.openxmlformats.org/officeDocument/2006/relationships/image" Target="../media/image32.png"/><Relationship Id="rId4" Type="http://schemas.openxmlformats.org/officeDocument/2006/relationships/image" Target="../media/image140.png"/><Relationship Id="rId9" Type="http://schemas.openxmlformats.org/officeDocument/2006/relationships/image" Target="../media/image19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Прямоугольник 273"/>
          <p:cNvSpPr/>
          <p:nvPr/>
        </p:nvSpPr>
        <p:spPr>
          <a:xfrm>
            <a:off x="1363814" y="2120292"/>
            <a:ext cx="510470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sz="4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Гидравликалық </a:t>
            </a:r>
            <a:r>
              <a:rPr lang="kk-KZ" sz="4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машиналар</a:t>
            </a:r>
            <a:endParaRPr lang="ru-RU" sz="72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1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Прямоугольник 97"/>
          <p:cNvSpPr/>
          <p:nvPr/>
        </p:nvSpPr>
        <p:spPr>
          <a:xfrm>
            <a:off x="920986" y="2932126"/>
            <a:ext cx="90401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гидравликалық машиналарды қолдану кезіндегі  күштен ұтысты </a:t>
            </a:r>
            <a:r>
              <a:rPr lang="kk-K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есептеуді білдіңіздер</a:t>
            </a:r>
          </a:p>
          <a:p>
            <a:r>
              <a:rPr lang="kk-KZ" sz="3600" dirty="0">
                <a:latin typeface="Times New Roman" panose="0202060305040502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dirty="0" smtClean="0">
                <a:latin typeface="Times New Roman" panose="0202060305040502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endParaRPr lang="kk-KZ" sz="6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9" name="Title 14">
            <a:extLst/>
          </p:cNvPr>
          <p:cNvSpPr txBox="1">
            <a:spLocks/>
          </p:cNvSpPr>
          <p:nvPr/>
        </p:nvSpPr>
        <p:spPr>
          <a:xfrm>
            <a:off x="1198604" y="1613970"/>
            <a:ext cx="6345441" cy="884237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4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Қорытынды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52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Прямоугольник 141"/>
          <p:cNvSpPr/>
          <p:nvPr/>
        </p:nvSpPr>
        <p:spPr>
          <a:xfrm>
            <a:off x="1057466" y="2713761"/>
            <a:ext cx="90401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гидравликалық машиналарды қолдану кезіндегі  күштен ұтысты </a:t>
            </a:r>
            <a:r>
              <a:rPr lang="kk-K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есептеуді білесіздер</a:t>
            </a:r>
          </a:p>
          <a:p>
            <a:r>
              <a:rPr lang="kk-KZ" sz="3600" dirty="0">
                <a:latin typeface="Times New Roman" panose="0202060305040502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dirty="0" smtClean="0">
                <a:latin typeface="Times New Roman" panose="0202060305040502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endParaRPr lang="kk-KZ" sz="6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3" name="Title 14">
            <a:extLst/>
          </p:cNvPr>
          <p:cNvSpPr txBox="1">
            <a:spLocks/>
          </p:cNvSpPr>
          <p:nvPr/>
        </p:nvSpPr>
        <p:spPr>
          <a:xfrm>
            <a:off x="1136328" y="1534071"/>
            <a:ext cx="6319867" cy="8485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/>
                <a:ea typeface="Tahoma"/>
                <a:cs typeface="Tahoma"/>
                <a:sym typeface="Tahoma"/>
              </a:rPr>
              <a:t>Бүгінгі сабақта: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66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47609" y="1471525"/>
            <a:ext cx="103799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 істеу әрекеті қатынас ыдыстардағы сұйық қысымының таралу заңдарына негізделіп жасалған қондырғылар </a:t>
            </a:r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гидравликалық машиналар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 аталады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грекше </a:t>
            </a:r>
            <a:r>
              <a:rPr lang="kk-KZ" sz="2400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гидор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су, </a:t>
            </a:r>
            <a:r>
              <a:rPr lang="kk-KZ" sz="2400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аулос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түтік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endParaRPr lang="kk-KZ" sz="24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Гидравликалық машина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</a:t>
            </a:r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Паскаль</a:t>
            </a:r>
          </a:p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заңы негізінде жұмыс істейтін құрылғы. </a:t>
            </a:r>
          </a:p>
          <a:p>
            <a:endParaRPr lang="kk-KZ" sz="24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Гидравликалық пресс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пресстеу </a:t>
            </a:r>
          </a:p>
          <a:p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шін қолданылатын машина.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Прямоугольник: скругленные углы 1">
            <a:extLst>
              <a:ext uri="{FF2B5EF4-FFF2-40B4-BE49-F238E27FC236}">
                <a16:creationId xmlns:a16="http://schemas.microsoft.com/office/drawing/2014/main" id="{05D6F291-6420-42E3-A94D-B2B6E8836A90}"/>
              </a:ext>
            </a:extLst>
          </p:cNvPr>
          <p:cNvSpPr/>
          <p:nvPr/>
        </p:nvSpPr>
        <p:spPr>
          <a:xfrm>
            <a:off x="979588" y="736738"/>
            <a:ext cx="3414991" cy="62506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Еске түсірейік!</a:t>
            </a:r>
            <a:endParaRPr lang="ru-R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Таблица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56295275"/>
                  </p:ext>
                </p:extLst>
              </p:nvPr>
            </p:nvGraphicFramePr>
            <p:xfrm>
              <a:off x="7466073" y="3154058"/>
              <a:ext cx="1139045" cy="704286"/>
            </p:xfrm>
            <a:graphic>
              <a:graphicData uri="http://schemas.openxmlformats.org/drawingml/2006/table">
                <a:tbl>
                  <a:tblPr/>
                  <a:tblGrid>
                    <a:gridCol w="1139045">
                      <a:extLst>
                        <a:ext uri="{9D8B030D-6E8A-4147-A177-3AD203B41FA5}">
                          <a16:colId xmlns:a16="http://schemas.microsoft.com/office/drawing/2014/main" val="1298233374"/>
                        </a:ext>
                      </a:extLst>
                    </a:gridCol>
                  </a:tblGrid>
                  <a:tr h="70428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1" i="0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𝐅</m:t>
                                        </m:r>
                                      </m:e>
                                      <m:sub>
                                        <m: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1" i="0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𝐅</m:t>
                                        </m:r>
                                      </m:e>
                                      <m:sub>
                                        <m: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n-US" sz="1800" b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1" i="0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𝐒</m:t>
                                        </m:r>
                                      </m:e>
                                      <m:sub>
                                        <m: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1" i="0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𝐒</m:t>
                                        </m:r>
                                      </m:e>
                                      <m:sub>
                                        <m: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>
                        <a:lnL w="38100" cmpd="sng">
                          <a:solidFill>
                            <a:schemeClr val="tx1"/>
                          </a:solidFill>
                          <a:prstDash val="solid"/>
                        </a:lnL>
                        <a:lnR w="38100" cmpd="sng">
                          <a:solidFill>
                            <a:schemeClr val="tx1"/>
                          </a:solidFill>
                          <a:prstDash val="solid"/>
                        </a:lnR>
                        <a:lnT w="38100" cmpd="sng">
                          <a:solidFill>
                            <a:schemeClr val="tx1"/>
                          </a:solidFill>
                          <a:prstDash val="solid"/>
                        </a:lnT>
                        <a:lnB w="38100" cmpd="sng">
                          <a:solidFill>
                            <a:schemeClr val="tx1"/>
                          </a:solidFill>
                          <a:prstDash val="soli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6110828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Таблица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56295275"/>
                  </p:ext>
                </p:extLst>
              </p:nvPr>
            </p:nvGraphicFramePr>
            <p:xfrm>
              <a:off x="7466073" y="3154058"/>
              <a:ext cx="1139045" cy="704286"/>
            </p:xfrm>
            <a:graphic>
              <a:graphicData uri="http://schemas.openxmlformats.org/drawingml/2006/table">
                <a:tbl>
                  <a:tblPr/>
                  <a:tblGrid>
                    <a:gridCol w="1139045">
                      <a:extLst>
                        <a:ext uri="{9D8B030D-6E8A-4147-A177-3AD203B41FA5}">
                          <a16:colId xmlns:a16="http://schemas.microsoft.com/office/drawing/2014/main" val="1298233374"/>
                        </a:ext>
                      </a:extLst>
                    </a:gridCol>
                  </a:tblGrid>
                  <a:tr h="70428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38100" cmpd="sng">
                          <a:solidFill>
                            <a:schemeClr val="tx1"/>
                          </a:solidFill>
                          <a:prstDash val="solid"/>
                        </a:lnL>
                        <a:lnR w="38100" cmpd="sng">
                          <a:solidFill>
                            <a:schemeClr val="tx1"/>
                          </a:solidFill>
                          <a:prstDash val="solid"/>
                        </a:lnR>
                        <a:lnT w="38100" cmpd="sng">
                          <a:solidFill>
                            <a:schemeClr val="tx1"/>
                          </a:solidFill>
                          <a:prstDash val="solid"/>
                        </a:lnT>
                        <a:lnB w="38100" cmpd="sng">
                          <a:solidFill>
                            <a:schemeClr val="tx1"/>
                          </a:solidFill>
                          <a:prstDash val="solid"/>
                        </a:lnB>
                        <a:blipFill>
                          <a:blip r:embed="rId2"/>
                          <a:stretch>
                            <a:fillRect l="-1596" t="-2586" r="-3191" b="-60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6110828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9" name="Таблица 1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6999641"/>
                  </p:ext>
                </p:extLst>
              </p:nvPr>
            </p:nvGraphicFramePr>
            <p:xfrm>
              <a:off x="7492421" y="4328068"/>
              <a:ext cx="1139045" cy="704286"/>
            </p:xfrm>
            <a:graphic>
              <a:graphicData uri="http://schemas.openxmlformats.org/drawingml/2006/table">
                <a:tbl>
                  <a:tblPr/>
                  <a:tblGrid>
                    <a:gridCol w="1139045">
                      <a:extLst>
                        <a:ext uri="{9D8B030D-6E8A-4147-A177-3AD203B41FA5}">
                          <a16:colId xmlns:a16="http://schemas.microsoft.com/office/drawing/2014/main" val="1298233374"/>
                        </a:ext>
                      </a:extLst>
                    </a:gridCol>
                  </a:tblGrid>
                  <a:tr h="70428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 smtClean="0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1" i="0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𝐅</m:t>
                                        </m:r>
                                      </m:e>
                                      <m:sub>
                                        <m:r>
                                          <a:rPr lang="en-US" sz="1800" b="1" i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800" b="1" i="1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1" i="0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𝐅</m:t>
                                        </m:r>
                                      </m:e>
                                      <m:sub>
                                        <m:r>
                                          <a:rPr lang="en-US" sz="1800" b="1" i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n-US" sz="1800" b="1" i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b="1" i="1"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Tahoma" panose="020B0604030504040204" pitchFamily="34" charset="0"/>
                                        <a:cs typeface="Tahoma" panose="020B0604030504040204" pitchFamily="34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800" b="1" i="1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1" i="0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𝐡</m:t>
                                        </m:r>
                                      </m:e>
                                      <m:sub>
                                        <m:r>
                                          <a:rPr lang="en-US" sz="1800" b="1" i="0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sz="1800" b="1" i="1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1" i="0" smtClean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𝐡</m:t>
                                        </m:r>
                                      </m:e>
                                      <m:sub>
                                        <m:r>
                                          <a:rPr lang="en-US" sz="1800" b="1" i="0"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Tahoma" panose="020B0604030504040204" pitchFamily="34" charset="0"/>
                                            <a:cs typeface="Tahoma" panose="020B0604030504040204" pitchFamily="34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ru-RU" b="1" i="0" dirty="0"/>
                        </a:p>
                      </a:txBody>
                      <a:tcPr>
                        <a:lnL w="38100" cmpd="sng">
                          <a:solidFill>
                            <a:schemeClr val="tx1"/>
                          </a:solidFill>
                          <a:prstDash val="solid"/>
                        </a:lnL>
                        <a:lnR w="38100" cmpd="sng">
                          <a:solidFill>
                            <a:schemeClr val="tx1"/>
                          </a:solidFill>
                          <a:prstDash val="solid"/>
                        </a:lnR>
                        <a:lnT w="38100" cmpd="sng">
                          <a:solidFill>
                            <a:schemeClr val="tx1"/>
                          </a:solidFill>
                          <a:prstDash val="solid"/>
                        </a:lnT>
                        <a:lnB w="38100" cmpd="sng">
                          <a:solidFill>
                            <a:schemeClr val="tx1"/>
                          </a:solidFill>
                          <a:prstDash val="soli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6110828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9" name="Таблица 1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6999641"/>
                  </p:ext>
                </p:extLst>
              </p:nvPr>
            </p:nvGraphicFramePr>
            <p:xfrm>
              <a:off x="7492421" y="4328068"/>
              <a:ext cx="1139045" cy="704286"/>
            </p:xfrm>
            <a:graphic>
              <a:graphicData uri="http://schemas.openxmlformats.org/drawingml/2006/table">
                <a:tbl>
                  <a:tblPr/>
                  <a:tblGrid>
                    <a:gridCol w="1139045">
                      <a:extLst>
                        <a:ext uri="{9D8B030D-6E8A-4147-A177-3AD203B41FA5}">
                          <a16:colId xmlns:a16="http://schemas.microsoft.com/office/drawing/2014/main" val="1298233374"/>
                        </a:ext>
                      </a:extLst>
                    </a:gridCol>
                  </a:tblGrid>
                  <a:tr h="70428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38100" cmpd="sng">
                          <a:solidFill>
                            <a:schemeClr val="tx1"/>
                          </a:solidFill>
                          <a:prstDash val="solid"/>
                        </a:lnL>
                        <a:lnR w="38100" cmpd="sng">
                          <a:solidFill>
                            <a:schemeClr val="tx1"/>
                          </a:solidFill>
                          <a:prstDash val="solid"/>
                        </a:lnR>
                        <a:lnT w="38100" cmpd="sng">
                          <a:solidFill>
                            <a:schemeClr val="tx1"/>
                          </a:solidFill>
                          <a:prstDash val="solid"/>
                        </a:lnT>
                        <a:lnB w="38100" cmpd="sng">
                          <a:solidFill>
                            <a:schemeClr val="tx1"/>
                          </a:solidFill>
                          <a:prstDash val="solid"/>
                        </a:lnB>
                        <a:blipFill>
                          <a:blip r:embed="rId3"/>
                          <a:stretch>
                            <a:fillRect l="-2139" t="-2564" r="-3743" b="-51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6110828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7878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66864" y="747866"/>
            <a:ext cx="1053376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№1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Гидравликалық машинаның кіші поршені 150 Н күштің әсерінен 15 см түседі. Егер үлкен поршенге  1,8 кН күш әсер етсе, ол қандай биіктікке көтеріледі? 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32025" y="2314406"/>
            <a:ext cx="20677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754744" y="2314406"/>
            <a:ext cx="0" cy="2405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06011" y="4112079"/>
            <a:ext cx="18367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203970" y="4176496"/>
                <a:ext cx="94923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970" y="4176496"/>
                <a:ext cx="949234" cy="461665"/>
              </a:xfrm>
              <a:prstGeom prst="rect">
                <a:avLst/>
              </a:prstGeom>
              <a:blipFill>
                <a:blip r:embed="rId2"/>
                <a:stretch>
                  <a:fillRect l="-1935" t="-11842" r="-903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4063801" y="2330148"/>
            <a:ext cx="15833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364887" y="4644016"/>
                <a:ext cx="358960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kk-KZ" sz="2400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0,0125 м</a:t>
                </a: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4887" y="4644016"/>
                <a:ext cx="3589607" cy="461665"/>
              </a:xfrm>
              <a:prstGeom prst="rect">
                <a:avLst/>
              </a:prstGeom>
              <a:blipFill>
                <a:blip r:embed="rId3"/>
                <a:stretch>
                  <a:fillRect l="-2547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410390" y="2832971"/>
                <a:ext cx="1439571" cy="763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ln w="0"/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n w="0"/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ln w="0"/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0390" y="2832971"/>
                <a:ext cx="1439571" cy="763992"/>
              </a:xfrm>
              <a:prstGeom prst="rect">
                <a:avLst/>
              </a:prstGeom>
              <a:blipFill>
                <a:blip r:embed="rId4"/>
                <a:stretch>
                  <a:fillRect b="-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6233743" y="2774729"/>
                <a:ext cx="2553527" cy="854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h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40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 smtClean="0">
                                  <a:ln w="0"/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effectLst>
                                    <a:outerShdw blurRad="38100" dist="25400" dir="5400000" algn="ctr" rotWithShape="0">
                                      <a:srgbClr val="6E747A">
                                        <a:alpha val="43000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n w="0"/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effectLst>
                                    <a:outerShdw blurRad="38100" dist="25400" dir="5400000" algn="ctr" rotWithShape="0">
                                      <a:srgbClr val="6E747A">
                                        <a:alpha val="43000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i="1">
                                  <a:ln w="0"/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effectLst>
                                    <a:outerShdw blurRad="38100" dist="25400" dir="5400000" algn="ctr" rotWithShape="0">
                                      <a:srgbClr val="6E747A">
                                        <a:alpha val="43000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743" y="2774729"/>
                <a:ext cx="2553527" cy="8540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99053" y="3640966"/>
                <a:ext cx="196252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n w="0"/>
                            <a:solidFill>
                              <a:schemeClr val="accent1">
                                <a:lumMod val="75000"/>
                              </a:schemeClr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n w="0"/>
                            <a:solidFill>
                              <a:schemeClr val="accent1">
                                <a:lumMod val="75000"/>
                              </a:schemeClr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n w="0"/>
                            <a:solidFill>
                              <a:schemeClr val="accent1">
                                <a:lumMod val="75000"/>
                              </a:schemeClr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1,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8 к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</a:t>
                </a:r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053" y="3640966"/>
                <a:ext cx="1962529" cy="461665"/>
              </a:xfrm>
              <a:prstGeom prst="rect">
                <a:avLst/>
              </a:prstGeom>
              <a:blipFill>
                <a:blip r:embed="rId6"/>
                <a:stretch>
                  <a:fillRect l="-186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ямоугольник 44"/>
          <p:cNvSpPr/>
          <p:nvPr/>
        </p:nvSpPr>
        <p:spPr>
          <a:xfrm>
            <a:off x="2862923" y="2313043"/>
            <a:ext cx="9268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400" b="1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778936" y="3666209"/>
            <a:ext cx="1162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00 H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043820" y="3154058"/>
                <a:ext cx="195540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15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см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3154058"/>
                <a:ext cx="1955408" cy="461665"/>
              </a:xfrm>
              <a:prstGeom prst="rect">
                <a:avLst/>
              </a:prstGeom>
              <a:blipFill>
                <a:blip r:embed="rId7"/>
                <a:stretch>
                  <a:fillRect l="-935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169267" y="3830384"/>
                <a:ext cx="5327465" cy="6209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150 Н ∙0,15 м</m:t>
                        </m:r>
                      </m:num>
                      <m:den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1800 Н</m:t>
                        </m:r>
                      </m:den>
                    </m:f>
                    <m:r>
                      <a:rPr lang="ru-RU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0,0125 м</m:t>
                    </m:r>
                  </m:oMath>
                </a14:m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267" y="3830384"/>
                <a:ext cx="5327465" cy="62093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027564" y="2715354"/>
                <a:ext cx="190550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1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564" y="2715354"/>
                <a:ext cx="1905508" cy="461665"/>
              </a:xfrm>
              <a:prstGeom prst="rect">
                <a:avLst/>
              </a:prstGeom>
              <a:blipFill>
                <a:blip r:embed="rId9"/>
                <a:stretch>
                  <a:fillRect l="-96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Прямая соединительная линия 47"/>
          <p:cNvCxnSpPr/>
          <p:nvPr/>
        </p:nvCxnSpPr>
        <p:spPr>
          <a:xfrm>
            <a:off x="3942460" y="2322128"/>
            <a:ext cx="0" cy="2405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2752325" y="3135298"/>
            <a:ext cx="10759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39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10" grpId="0"/>
      <p:bldP spid="35" grpId="0"/>
      <p:bldP spid="2" grpId="0"/>
      <p:bldP spid="37" grpId="0"/>
      <p:bldP spid="11" grpId="0"/>
      <p:bldP spid="13" grpId="0"/>
      <p:bldP spid="22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43820" y="790087"/>
                <a:ext cx="9843954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</a:t>
                </a:r>
                <a:r>
                  <a:rPr lang="kk-KZ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Гидравликалық престің кіші поршенінің ауданы 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. </m:t>
                    </m:r>
                  </m:oMath>
                </a14:m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Оған әсер ететін күш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600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Н. Үлкен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поршеннің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ауданы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Үлкен поршенге қандай  күш әсер етеді?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790087"/>
                <a:ext cx="9843954" cy="1631216"/>
              </a:xfrm>
              <a:prstGeom prst="rect">
                <a:avLst/>
              </a:prstGeom>
              <a:blipFill>
                <a:blip r:embed="rId2"/>
                <a:stretch>
                  <a:fillRect l="-1238" t="-4120" b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24301" y="2378245"/>
            <a:ext cx="1818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41776" y="2411031"/>
            <a:ext cx="0" cy="2348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043820" y="4326005"/>
            <a:ext cx="1795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476054" y="2413383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327382" y="5070365"/>
                <a:ext cx="335192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кН</m:t>
                    </m:r>
                  </m:oMath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2400" dirty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7382" y="5070365"/>
                <a:ext cx="3351928" cy="830997"/>
              </a:xfrm>
              <a:prstGeom prst="rect">
                <a:avLst/>
              </a:prstGeom>
              <a:blipFill>
                <a:blip r:embed="rId3"/>
                <a:stretch>
                  <a:fillRect l="-2909" t="-66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553461" y="2949207"/>
                <a:ext cx="1096839" cy="757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3461" y="2949207"/>
                <a:ext cx="1096839" cy="757708"/>
              </a:xfrm>
              <a:prstGeom prst="rect">
                <a:avLst/>
              </a:prstGeom>
              <a:blipFill>
                <a:blip r:embed="rId4"/>
                <a:stretch>
                  <a:fillRect b="-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00895" y="2849108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895" y="2849108"/>
                <a:ext cx="2008242" cy="461665"/>
              </a:xfrm>
              <a:prstGeom prst="rect">
                <a:avLst/>
              </a:prstGeom>
              <a:blipFill>
                <a:blip r:embed="rId5"/>
                <a:stretch>
                  <a:fillRect l="-606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1104391" y="4326005"/>
                <a:ext cx="99832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91" y="4326005"/>
                <a:ext cx="998325" cy="461665"/>
              </a:xfrm>
              <a:prstGeom prst="rect">
                <a:avLst/>
              </a:prstGeom>
              <a:blipFill>
                <a:blip r:embed="rId6"/>
                <a:stretch>
                  <a:fillRect l="-1220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Прямоугольник 49"/>
          <p:cNvSpPr/>
          <p:nvPr/>
        </p:nvSpPr>
        <p:spPr>
          <a:xfrm>
            <a:off x="2858460" y="2427531"/>
            <a:ext cx="1955636" cy="473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2839084" y="2849108"/>
                <a:ext cx="162495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9084" y="2849108"/>
                <a:ext cx="1624952" cy="461665"/>
              </a:xfrm>
              <a:prstGeom prst="rect">
                <a:avLst/>
              </a:prstGeom>
              <a:blipFill>
                <a:blip r:embed="rId7"/>
                <a:stretch>
                  <a:fillRect l="-6015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991401" y="3310773"/>
                <a:ext cx="19850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6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H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01" y="3310773"/>
                <a:ext cx="1985011" cy="461665"/>
              </a:xfrm>
              <a:prstGeom prst="rect">
                <a:avLst/>
              </a:prstGeom>
              <a:blipFill>
                <a:blip r:embed="rId8"/>
                <a:stretch>
                  <a:fillRect l="-92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389225" y="2884667"/>
                <a:ext cx="1782860" cy="851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9225" y="2884667"/>
                <a:ext cx="1782860" cy="85100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151145" y="3856266"/>
                <a:ext cx="5717527" cy="8866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kk-KZ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00 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H</m:t>
                          </m:r>
                          <m:r>
                            <a:rPr lang="kk-KZ" sz="2400" i="1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0,0</m:t>
                          </m:r>
                          <m:r>
                            <m:rPr>
                              <m:nor/>
                            </m:rPr>
                            <a:rPr lang="kk-KZ" sz="2400" b="0" i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0,0</m:t>
                          </m:r>
                          <m:r>
                            <m:rPr>
                              <m:nor/>
                            </m:rPr>
                            <a:rPr lang="kk-KZ" sz="2400" b="0" i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005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m:rPr>
                          <m:nor/>
                        </m:rPr>
                        <a:rPr lang="ru-RU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kk-KZ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4000 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ru-RU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4 </m:t>
                      </m:r>
                      <m:r>
                        <a:rPr lang="kk-KZ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кН</m:t>
                      </m:r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1145" y="3856266"/>
                <a:ext cx="5717527" cy="8866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единительная линия 37"/>
          <p:cNvCxnSpPr/>
          <p:nvPr/>
        </p:nvCxnSpPr>
        <p:spPr>
          <a:xfrm>
            <a:off x="4313913" y="2431678"/>
            <a:ext cx="0" cy="2348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968170" y="3811642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200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70" y="3811642"/>
                <a:ext cx="2008242" cy="461665"/>
              </a:xfrm>
              <a:prstGeom prst="rect">
                <a:avLst/>
              </a:prstGeom>
              <a:blipFill>
                <a:blip r:embed="rId11"/>
                <a:stretch>
                  <a:fillRect l="-91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851611" y="3821051"/>
                <a:ext cx="155717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611" y="3821051"/>
                <a:ext cx="1557174" cy="461665"/>
              </a:xfrm>
              <a:prstGeom prst="rect">
                <a:avLst/>
              </a:prstGeom>
              <a:blipFill>
                <a:blip r:embed="rId12"/>
                <a:stretch>
                  <a:fillRect l="-6275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41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0" grpId="0"/>
      <p:bldP spid="2" grpId="0"/>
      <p:bldP spid="45" grpId="0"/>
      <p:bldP spid="58" grpId="0"/>
      <p:bldP spid="33" grpId="0"/>
      <p:bldP spid="5" grpId="0"/>
      <p:bldP spid="6" grpId="0"/>
      <p:bldP spid="35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907340" y="790087"/>
                <a:ext cx="10333240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</a:t>
                </a:r>
                <a:r>
                  <a:rPr lang="kk-KZ" sz="2800" b="1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Гидравликалық престің кіші поршенінің ауданы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. </m:t>
                    </m:r>
                  </m:oMath>
                </a14:m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Оған әсер ететін күш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Н. Үлкен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поршеніне әсер ететін күш 15 кН болса,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лкен поршеннің ауданы қандай?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340" y="790087"/>
                <a:ext cx="10333240" cy="1631216"/>
              </a:xfrm>
              <a:prstGeom prst="rect">
                <a:avLst/>
              </a:prstGeom>
              <a:blipFill>
                <a:blip r:embed="rId2"/>
                <a:stretch>
                  <a:fillRect l="-1239" t="-4120" r="-472" b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24301" y="2378245"/>
            <a:ext cx="1818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41776" y="2506567"/>
            <a:ext cx="0" cy="2348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91401" y="4310012"/>
            <a:ext cx="1850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339578" y="2427031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313733" y="4797409"/>
                <a:ext cx="342016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kk-KZ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0,025 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kk-KZ" sz="2400" dirty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733" y="4797409"/>
                <a:ext cx="3420167" cy="461665"/>
              </a:xfrm>
              <a:prstGeom prst="rect">
                <a:avLst/>
              </a:prstGeom>
              <a:blipFill>
                <a:blip r:embed="rId3"/>
                <a:stretch>
                  <a:fillRect l="-285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403333" y="2785431"/>
                <a:ext cx="1096839" cy="757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333" y="2785431"/>
                <a:ext cx="1096839" cy="757708"/>
              </a:xfrm>
              <a:prstGeom prst="rect">
                <a:avLst/>
              </a:prstGeom>
              <a:blipFill>
                <a:blip r:embed="rId4"/>
                <a:stretch>
                  <a:fillRect b="-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00895" y="2849108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895" y="2849108"/>
                <a:ext cx="2008242" cy="461665"/>
              </a:xfrm>
              <a:prstGeom prst="rect">
                <a:avLst/>
              </a:prstGeom>
              <a:blipFill>
                <a:blip r:embed="rId5"/>
                <a:stretch>
                  <a:fillRect l="-606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995207" y="4326008"/>
                <a:ext cx="99832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207" y="4326008"/>
                <a:ext cx="998325" cy="461665"/>
              </a:xfrm>
              <a:prstGeom prst="rect">
                <a:avLst/>
              </a:prstGeom>
              <a:blipFill>
                <a:blip r:embed="rId6"/>
                <a:stretch>
                  <a:fillRect l="-1220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Прямоугольник 49"/>
          <p:cNvSpPr/>
          <p:nvPr/>
        </p:nvSpPr>
        <p:spPr>
          <a:xfrm>
            <a:off x="3022236" y="2427531"/>
            <a:ext cx="1109477" cy="473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2852733" y="2849108"/>
                <a:ext cx="162495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2733" y="2849108"/>
                <a:ext cx="1624952" cy="461665"/>
              </a:xfrm>
              <a:prstGeom prst="rect">
                <a:avLst/>
              </a:prstGeom>
              <a:blipFill>
                <a:blip r:embed="rId7"/>
                <a:stretch>
                  <a:fillRect l="-599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991401" y="3310773"/>
                <a:ext cx="19850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00 H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01" y="3310773"/>
                <a:ext cx="1985011" cy="461665"/>
              </a:xfrm>
              <a:prstGeom prst="rect">
                <a:avLst/>
              </a:prstGeom>
              <a:blipFill>
                <a:blip r:embed="rId8"/>
                <a:stretch>
                  <a:fillRect l="-92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102622" y="2693597"/>
                <a:ext cx="1778949" cy="8466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622" y="2693597"/>
                <a:ext cx="1778949" cy="84664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260223" y="3758634"/>
                <a:ext cx="5238036" cy="833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15000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H</m:t>
                          </m:r>
                          <m:r>
                            <a:rPr lang="kk-KZ" sz="2400" i="1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0,0</m:t>
                          </m:r>
                          <m:r>
                            <m:rPr>
                              <m:nor/>
                            </m:rPr>
                            <a:rPr lang="en-US" sz="2400" b="0" i="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005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300 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H</m:t>
                          </m:r>
                        </m:den>
                      </m:f>
                      <m:r>
                        <m:rPr>
                          <m:nor/>
                        </m:rPr>
                        <a:rPr lang="ru-RU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kk-KZ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0,025 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м</m:t>
                          </m:r>
                        </m:e>
                        <m:sup>
                          <m:r>
                            <a:rPr lang="kk-KZ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223" y="3758634"/>
                <a:ext cx="5238036" cy="8334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968170" y="3811642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15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кН</a:t>
                </a:r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70" y="3811642"/>
                <a:ext cx="2008242" cy="461665"/>
              </a:xfrm>
              <a:prstGeom prst="rect">
                <a:avLst/>
              </a:prstGeom>
              <a:blipFill>
                <a:blip r:embed="rId11"/>
                <a:stretch>
                  <a:fillRect l="-91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Прямоугольник 36"/>
          <p:cNvSpPr/>
          <p:nvPr/>
        </p:nvSpPr>
        <p:spPr>
          <a:xfrm>
            <a:off x="2701488" y="3821051"/>
            <a:ext cx="15571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15000 H</a:t>
            </a:r>
            <a:endParaRPr lang="ru-RU" sz="2400" dirty="0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4331667" y="2508839"/>
            <a:ext cx="0" cy="2348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52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0" grpId="0"/>
      <p:bldP spid="2" grpId="0"/>
      <p:bldP spid="45" grpId="0"/>
      <p:bldP spid="58" grpId="0"/>
      <p:bldP spid="33" grpId="0"/>
      <p:bldP spid="5" grpId="0"/>
      <p:bldP spid="6" grpId="0"/>
      <p:bldP spid="35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43820" y="790087"/>
                <a:ext cx="9843954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№4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Гидравликалық престің кіші поршенінің ауданы 10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. </m:t>
                    </m:r>
                  </m:oMath>
                </a14:m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Оған әсер ететін күш 200 Н. Үлкен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поршеннің </a:t>
                </a:r>
                <a:r>
                  <a:rPr lang="kk-KZ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ауданы 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Үлкен поршенге қандай  күш әсер етеді?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20" y="790087"/>
                <a:ext cx="9843954" cy="1631216"/>
              </a:xfrm>
              <a:prstGeom prst="rect">
                <a:avLst/>
              </a:prstGeom>
              <a:blipFill>
                <a:blip r:embed="rId2"/>
                <a:stretch>
                  <a:fillRect l="-1238" t="-4120" b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1024301" y="2378245"/>
            <a:ext cx="18180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41776" y="2411031"/>
            <a:ext cx="0" cy="2348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1055006" y="4361690"/>
            <a:ext cx="1787463" cy="12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271334" y="2413383"/>
            <a:ext cx="1369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122661" y="5070365"/>
                <a:ext cx="391027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i="1" dirty="0" smtClean="0">
                    <a:solidFill>
                      <a:srgbClr val="593593">
                        <a:lumMod val="75000"/>
                      </a:srgb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=4 </m:t>
                    </m:r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кН</m:t>
                    </m:r>
                  </m:oMath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kk-KZ" sz="2400" dirty="0">
                  <a:solidFill>
                    <a:srgbClr val="593593">
                      <a:lumMod val="75000"/>
                    </a:srgb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2661" y="5070365"/>
                <a:ext cx="3910275" cy="830997"/>
              </a:xfrm>
              <a:prstGeom prst="rect">
                <a:avLst/>
              </a:prstGeom>
              <a:blipFill>
                <a:blip r:embed="rId3"/>
                <a:stretch>
                  <a:fillRect l="-2336" t="-66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348741" y="2949207"/>
                <a:ext cx="1096839" cy="757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741" y="2949207"/>
                <a:ext cx="1096839" cy="757708"/>
              </a:xfrm>
              <a:prstGeom prst="rect">
                <a:avLst/>
              </a:prstGeom>
              <a:blipFill>
                <a:blip r:embed="rId4"/>
                <a:stretch>
                  <a:fillRect b="-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00895" y="2849108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895" y="2849108"/>
                <a:ext cx="2008242" cy="461665"/>
              </a:xfrm>
              <a:prstGeom prst="rect">
                <a:avLst/>
              </a:prstGeom>
              <a:blipFill>
                <a:blip r:embed="rId5"/>
                <a:stretch>
                  <a:fillRect l="-606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1104391" y="4489781"/>
                <a:ext cx="99832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  <m:r>
                      <a:rPr lang="kk-KZ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?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91" y="4489781"/>
                <a:ext cx="998325" cy="461665"/>
              </a:xfrm>
              <a:prstGeom prst="rect">
                <a:avLst/>
              </a:prstGeom>
              <a:blipFill>
                <a:blip r:embed="rId6"/>
                <a:stretch>
                  <a:fillRect l="-1220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Прямоугольник 49"/>
          <p:cNvSpPr/>
          <p:nvPr/>
        </p:nvSpPr>
        <p:spPr>
          <a:xfrm>
            <a:off x="2858460" y="2427531"/>
            <a:ext cx="1955636" cy="473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Прямоугольник 57"/>
              <p:cNvSpPr/>
              <p:nvPr/>
            </p:nvSpPr>
            <p:spPr>
              <a:xfrm>
                <a:off x="2811787" y="2849108"/>
                <a:ext cx="162495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0,001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787" y="2849108"/>
                <a:ext cx="1624952" cy="461665"/>
              </a:xfrm>
              <a:prstGeom prst="rect">
                <a:avLst/>
              </a:prstGeom>
              <a:blipFill>
                <a:blip r:embed="rId7"/>
                <a:stretch>
                  <a:fillRect l="-5618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991401" y="3310773"/>
                <a:ext cx="19850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200 H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01" y="3310773"/>
                <a:ext cx="1985011" cy="461665"/>
              </a:xfrm>
              <a:prstGeom prst="rect">
                <a:avLst/>
              </a:prstGeom>
              <a:blipFill>
                <a:blip r:embed="rId8"/>
                <a:stretch>
                  <a:fillRect l="-923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184505" y="2884667"/>
                <a:ext cx="1782860" cy="851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4505" y="2884667"/>
                <a:ext cx="1782860" cy="85100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123743" y="3854170"/>
                <a:ext cx="5376087" cy="8866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200 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H</m:t>
                          </m:r>
                          <m:r>
                            <a:rPr lang="kk-KZ" sz="2400" i="1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∙</m:t>
                          </m:r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0,02 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nor/>
                            </m:rPr>
                            <a:rPr lang="en-US" sz="2400" dirty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0,001 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kk-KZ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m:rPr>
                          <m:nor/>
                        </m:rPr>
                        <a:rPr lang="ru-RU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4000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=4 </m:t>
                      </m:r>
                      <m:r>
                        <a:rPr lang="kk-KZ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кН</m:t>
                      </m:r>
                    </m:oMath>
                  </m:oMathPara>
                </a14:m>
                <a:endParaRPr lang="ru-RU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3743" y="3854170"/>
                <a:ext cx="5376087" cy="8866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единительная линия 37"/>
          <p:cNvCxnSpPr/>
          <p:nvPr/>
        </p:nvCxnSpPr>
        <p:spPr>
          <a:xfrm>
            <a:off x="4109193" y="2431678"/>
            <a:ext cx="0" cy="2348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968170" y="3811642"/>
                <a:ext cx="200824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200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70" y="3811642"/>
                <a:ext cx="2008242" cy="461665"/>
              </a:xfrm>
              <a:prstGeom prst="rect">
                <a:avLst/>
              </a:prstGeom>
              <a:blipFill>
                <a:blip r:embed="rId11"/>
                <a:stretch>
                  <a:fillRect l="-91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851602" y="3821051"/>
                <a:ext cx="155717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602" y="3821051"/>
                <a:ext cx="1557174" cy="461665"/>
              </a:xfrm>
              <a:prstGeom prst="rect">
                <a:avLst/>
              </a:prstGeom>
              <a:blipFill>
                <a:blip r:embed="rId12"/>
                <a:stretch>
                  <a:fillRect l="-6275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742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0" grpId="0"/>
      <p:bldP spid="2" grpId="0"/>
      <p:bldP spid="45" grpId="0"/>
      <p:bldP spid="58" grpId="0"/>
      <p:bldP spid="33" grpId="0"/>
      <p:bldP spid="5" grpId="0"/>
      <p:bldP spid="6" grpId="0"/>
      <p:bldP spid="35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844032" y="747866"/>
                <a:ext cx="10533761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№5 </a:t>
                </a:r>
                <a:r>
                  <a:rPr lang="ru-RU" sz="28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</a:t>
                </a:r>
                <a:endParaRPr lang="ru-RU" sz="2800" b="1" dirty="0" smtClean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Гидравликалық престің кіші поршенінің ауданы 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үлкен поршенінікі 500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  <m:r>
                      <a:rPr lang="kk-KZ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.</m:t>
                    </m:r>
                  </m:oMath>
                </a14:m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Бұл пресс күштен қанша ұтыс береді?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032" y="747866"/>
                <a:ext cx="10533761" cy="1261884"/>
              </a:xfrm>
              <a:prstGeom prst="rect">
                <a:avLst/>
              </a:prstGeom>
              <a:blipFill>
                <a:blip r:embed="rId2"/>
                <a:stretch>
                  <a:fillRect l="-1157" t="-5314" r="-752" b="-96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922841" y="2055094"/>
            <a:ext cx="20677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2753739" y="2156346"/>
            <a:ext cx="3110" cy="2178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19659" y="3525219"/>
            <a:ext cx="18367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273835" y="2060691"/>
            <a:ext cx="15833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4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016806" y="4643885"/>
            <a:ext cx="26792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i="1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</a:t>
            </a:r>
            <a:r>
              <a:rPr lang="kk-KZ" sz="2400" dirty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dirty="0" smtClean="0">
                <a:solidFill>
                  <a:srgbClr val="593593">
                    <a:lumMod val="7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100 есе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479410" y="2532573"/>
                <a:ext cx="1439571" cy="7748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ln w="0"/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n w="0"/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ln w="0"/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410" y="2532573"/>
                <a:ext cx="1439571" cy="7748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ямоугольник 44"/>
          <p:cNvSpPr/>
          <p:nvPr/>
        </p:nvSpPr>
        <p:spPr>
          <a:xfrm>
            <a:off x="2753739" y="2053731"/>
            <a:ext cx="9268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2765291" y="2915574"/>
                <a:ext cx="12281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0,05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291" y="2915574"/>
                <a:ext cx="1228157" cy="461665"/>
              </a:xfrm>
              <a:prstGeom prst="rect">
                <a:avLst/>
              </a:prstGeom>
              <a:blipFill>
                <a:blip r:embed="rId4"/>
                <a:stretch>
                  <a:fillRect l="-7960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918380" y="2456042"/>
                <a:ext cx="190550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5 </m:t>
                        </m:r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380" y="2456042"/>
                <a:ext cx="1905508" cy="461665"/>
              </a:xfrm>
              <a:prstGeom prst="rect">
                <a:avLst/>
              </a:prstGeom>
              <a:blipFill>
                <a:blip r:embed="rId5"/>
                <a:stretch>
                  <a:fillRect l="-962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796529" y="2481493"/>
                <a:ext cx="156478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0</a:t>
                </a:r>
                <a:r>
                  <a:rPr lang="kk-KZ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,0005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6529" y="2481493"/>
                <a:ext cx="1564787" cy="461665"/>
              </a:xfrm>
              <a:prstGeom prst="rect">
                <a:avLst/>
              </a:prstGeom>
              <a:blipFill>
                <a:blip r:embed="rId6"/>
                <a:stretch>
                  <a:fillRect l="-6250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920654" y="2922342"/>
                <a:ext cx="190550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𝑆</m:t>
                        </m:r>
                      </m:e>
                      <m:sub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5</m:t>
                        </m:r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00</m:t>
                        </m:r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см</m:t>
                        </m:r>
                      </m:e>
                      <m: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4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654" y="2922342"/>
                <a:ext cx="1905508" cy="461665"/>
              </a:xfrm>
              <a:prstGeom prst="rect">
                <a:avLst/>
              </a:prstGeom>
              <a:blipFill>
                <a:blip r:embed="rId7"/>
                <a:stretch>
                  <a:fillRect l="-639"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700464" y="3490336"/>
                <a:ext cx="1439571" cy="844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n w="0"/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effectLst>
                                    <a:outerShdw blurRad="38100" dist="25400" dir="5400000" algn="ctr" rotWithShape="0">
                                      <a:srgbClr val="6E747A">
                                        <a:alpha val="43000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n w="0"/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effectLst>
                                    <a:outerShdw blurRad="38100" dist="25400" dir="5400000" algn="ctr" rotWithShape="0">
                                      <a:srgbClr val="6E747A">
                                        <a:alpha val="43000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i="1">
                                  <a:ln w="0"/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effectLst>
                                    <a:outerShdw blurRad="38100" dist="25400" dir="5400000" algn="ctr" rotWithShape="0">
                                      <a:srgbClr val="6E747A">
                                        <a:alpha val="43000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kk-KZ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−</m:t>
                      </m:r>
                      <m:r>
                        <a:rPr lang="ru-RU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?</m:t>
                      </m:r>
                    </m:oMath>
                  </m:oMathPara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464" y="3490336"/>
                <a:ext cx="1439571" cy="8442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Прямая соединительная линия 39"/>
          <p:cNvCxnSpPr/>
          <p:nvPr/>
        </p:nvCxnSpPr>
        <p:spPr>
          <a:xfrm flipH="1">
            <a:off x="4270922" y="2158618"/>
            <a:ext cx="3110" cy="2178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4481682" y="3367365"/>
                <a:ext cx="3436286" cy="7972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ln w="0"/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n w="0"/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ln w="0"/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0</m:t>
                        </m:r>
                        <m:r>
                          <a:rPr lang="kk-KZ" sz="28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,05 </m:t>
                        </m:r>
                        <m:sSup>
                          <m:sSupPr>
                            <m:ctrlPr>
                              <a:rPr lang="kk-KZ" sz="28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0,0005</m:t>
                        </m:r>
                        <m:sSup>
                          <m:sSupPr>
                            <m:ctrlP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</m:den>
                    </m:f>
                    <m:r>
                      <a:rPr lang="ru-RU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=100</m:t>
                    </m:r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682" y="3367365"/>
                <a:ext cx="3436286" cy="797206"/>
              </a:xfrm>
              <a:prstGeom prst="rect">
                <a:avLst/>
              </a:prstGeom>
              <a:blipFill>
                <a:blip r:embed="rId9"/>
                <a:stretch>
                  <a:fillRect b="-7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103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0" grpId="0"/>
      <p:bldP spid="37" grpId="0"/>
      <p:bldP spid="22" grpId="0"/>
      <p:bldP spid="30" grpId="0"/>
      <p:bldP spid="31" grpId="0"/>
      <p:bldP spid="36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44032" y="1321076"/>
            <a:ext cx="105337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Үлкен поршенға 18 кН күш әсер етеді, ал кіші поршенге 300 Н күш түсірілсе гидравликалық машина күштен қанша ұтыс береді? 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47713" t="22194" r="17819" b="47515"/>
          <a:stretch/>
        </p:blipFill>
        <p:spPr>
          <a:xfrm>
            <a:off x="4844958" y="2183646"/>
            <a:ext cx="4433721" cy="29209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1291639" y="2335055"/>
                <a:ext cx="1096839" cy="757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1639" y="2335055"/>
                <a:ext cx="1096839" cy="757708"/>
              </a:xfrm>
              <a:prstGeom prst="rect">
                <a:avLst/>
              </a:prstGeom>
              <a:blipFill>
                <a:blip r:embed="rId3"/>
                <a:stretch>
                  <a:fillRect b="-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1293914" y="3197142"/>
                <a:ext cx="563680" cy="7552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914" y="3197142"/>
                <a:ext cx="563680" cy="7552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739658" y="3367164"/>
            <a:ext cx="19992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күштен ұтыс  </a:t>
            </a: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1282542" y="3909101"/>
                <a:ext cx="2272545" cy="713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18000 Н</m:t>
                        </m:r>
                      </m:num>
                      <m:den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300 Н</m:t>
                        </m:r>
                      </m:den>
                    </m:f>
                    <m:r>
                      <a:rPr lang="ru-RU" sz="2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=60</m:t>
                    </m:r>
                  </m:oMath>
                </a14:m>
                <a:r>
                  <a:rPr lang="ru-RU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28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542" y="3909101"/>
                <a:ext cx="2272545" cy="7132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Овал 41"/>
          <p:cNvSpPr/>
          <p:nvPr/>
        </p:nvSpPr>
        <p:spPr>
          <a:xfrm>
            <a:off x="8065838" y="5145206"/>
            <a:ext cx="479984" cy="46402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6537696" y="5145206"/>
            <a:ext cx="479984" cy="46402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5039434" y="5145206"/>
            <a:ext cx="479984" cy="464024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035691" y="5155027"/>
                <a:ext cx="6206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60</m:t>
                      </m:r>
                    </m:oMath>
                  </m:oMathPara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5691" y="5155027"/>
                <a:ext cx="620683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Овал 64"/>
          <p:cNvSpPr/>
          <p:nvPr/>
        </p:nvSpPr>
        <p:spPr>
          <a:xfrm>
            <a:off x="6596414" y="5215571"/>
            <a:ext cx="358553" cy="33697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Прямоугольник 65"/>
              <p:cNvSpPr/>
              <p:nvPr/>
            </p:nvSpPr>
            <p:spPr>
              <a:xfrm>
                <a:off x="5519418" y="5155027"/>
                <a:ext cx="45076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6</m:t>
                      </m:r>
                    </m:oMath>
                  </m:oMathPara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9418" y="5155027"/>
                <a:ext cx="450764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8563833" y="5145928"/>
                <a:ext cx="79060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60</m:t>
                      </m:r>
                      <m:r>
                        <a:rPr lang="ru-RU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0</m:t>
                      </m:r>
                    </m:oMath>
                  </m:oMathPara>
                </a14:m>
                <a:endParaRPr lang="ru-RU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3833" y="5145928"/>
                <a:ext cx="790601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Прямоугольник: скругленные углы 1">
            <a:extLst>
              <a:ext uri="{FF2B5EF4-FFF2-40B4-BE49-F238E27FC236}">
                <a16:creationId xmlns:a16="http://schemas.microsoft.com/office/drawing/2014/main" id="{05D6F291-6420-42E3-A94D-B2B6E8836A90}"/>
              </a:ext>
            </a:extLst>
          </p:cNvPr>
          <p:cNvSpPr/>
          <p:nvPr/>
        </p:nvSpPr>
        <p:spPr>
          <a:xfrm>
            <a:off x="979588" y="736738"/>
            <a:ext cx="2520907" cy="62506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615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/>
      <p:bldP spid="6" grpId="0"/>
      <p:bldP spid="41" grpId="0"/>
      <p:bldP spid="6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28304</TotalTime>
  <Words>234</Words>
  <Application>Microsoft Office PowerPoint</Application>
  <PresentationFormat>Широкоэкранный</PresentationFormat>
  <Paragraphs>108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Calibri</vt:lpstr>
      <vt:lpstr>Cambria Math</vt:lpstr>
      <vt:lpstr>Roboto Condensed</vt:lpstr>
      <vt:lpstr>Source Sans Pro</vt:lpstr>
      <vt:lpstr>Tahoma</vt:lpstr>
      <vt:lpstr>Times New Roman</vt:lpstr>
      <vt:lpstr>Office Theme</vt:lpstr>
      <vt:lpstr>1_Office Theme</vt:lpstr>
      <vt:lpstr>2_Office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Пользователь</cp:lastModifiedBy>
  <cp:revision>3517</cp:revision>
  <dcterms:created xsi:type="dcterms:W3CDTF">2017-01-10T11:09:36Z</dcterms:created>
  <dcterms:modified xsi:type="dcterms:W3CDTF">2021-03-01T11:49:37Z</dcterms:modified>
</cp:coreProperties>
</file>