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6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75" d="100"/>
          <a:sy n="75" d="100"/>
        </p:scale>
        <p:origin x="-1830" y="-76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207EC-66FD-4CAE-9E36-91B31B9A75DA}" type="datetimeFigureOut">
              <a:rPr lang="ru-RU" smtClean="0"/>
              <a:pPr/>
              <a:t>07.12.2020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9AE9D-6B9D-4935-A917-8BF558D9AF0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2635806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207EC-66FD-4CAE-9E36-91B31B9A75DA}" type="datetimeFigureOut">
              <a:rPr lang="ru-RU" smtClean="0"/>
              <a:pPr/>
              <a:t>07.12.2020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9AE9D-6B9D-4935-A917-8BF558D9AF0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5982691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207EC-66FD-4CAE-9E36-91B31B9A75DA}" type="datetimeFigureOut">
              <a:rPr lang="ru-RU" smtClean="0"/>
              <a:pPr/>
              <a:t>07.12.2020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9AE9D-6B9D-4935-A917-8BF558D9AF0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67300318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207EC-66FD-4CAE-9E36-91B31B9A75DA}" type="datetimeFigureOut">
              <a:rPr lang="ru-RU" smtClean="0"/>
              <a:pPr/>
              <a:t>07.12.2020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9AE9D-6B9D-4935-A917-8BF558D9AF0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51142453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207EC-66FD-4CAE-9E36-91B31B9A75DA}" type="datetimeFigureOut">
              <a:rPr lang="ru-RU" smtClean="0"/>
              <a:pPr/>
              <a:t>07.12.2020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9AE9D-6B9D-4935-A917-8BF558D9AF0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="" xmlns:p14="http://schemas.microsoft.com/office/powerpoint/2010/main" val="264857191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207EC-66FD-4CAE-9E36-91B31B9A75DA}" type="datetimeFigureOut">
              <a:rPr lang="ru-RU" smtClean="0"/>
              <a:pPr/>
              <a:t>07.12.2020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9AE9D-6B9D-4935-A917-8BF558D9AF0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2312000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207EC-66FD-4CAE-9E36-91B31B9A75DA}" type="datetimeFigureOut">
              <a:rPr lang="ru-RU" smtClean="0"/>
              <a:pPr/>
              <a:t>07.12.2020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9AE9D-6B9D-4935-A917-8BF558D9AF0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6976140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207EC-66FD-4CAE-9E36-91B31B9A75DA}" type="datetimeFigureOut">
              <a:rPr lang="ru-RU" smtClean="0"/>
              <a:pPr/>
              <a:t>07.12.2020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9AE9D-6B9D-4935-A917-8BF558D9AF0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4992782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207EC-66FD-4CAE-9E36-91B31B9A75DA}" type="datetimeFigureOut">
              <a:rPr lang="ru-RU" smtClean="0"/>
              <a:pPr/>
              <a:t>07.12.2020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9AE9D-6B9D-4935-A917-8BF558D9AF0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7508656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207EC-66FD-4CAE-9E36-91B31B9A75DA}" type="datetimeFigureOut">
              <a:rPr lang="ru-RU" smtClean="0"/>
              <a:pPr/>
              <a:t>07.12.2020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9AE9D-6B9D-4935-A917-8BF558D9AF0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8335791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207EC-66FD-4CAE-9E36-91B31B9A75DA}" type="datetimeFigureOut">
              <a:rPr lang="ru-RU" smtClean="0"/>
              <a:pPr/>
              <a:t>07.12.2020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9AE9D-6B9D-4935-A917-8BF558D9AF0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8623251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207EC-66FD-4CAE-9E36-91B31B9A75DA}" type="datetimeFigureOut">
              <a:rPr lang="ru-RU" smtClean="0"/>
              <a:pPr/>
              <a:t>07.12.2020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9AE9D-6B9D-4935-A917-8BF558D9AF0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5373672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207EC-66FD-4CAE-9E36-91B31B9A75DA}" type="datetimeFigureOut">
              <a:rPr lang="ru-RU" smtClean="0"/>
              <a:pPr/>
              <a:t>07.12.2020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9AE9D-6B9D-4935-A917-8BF558D9AF0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871656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207EC-66FD-4CAE-9E36-91B31B9A75DA}" type="datetimeFigureOut">
              <a:rPr lang="ru-RU" smtClean="0"/>
              <a:pPr/>
              <a:t>07.12.2020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9AE9D-6B9D-4935-A917-8BF558D9AF0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0237769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207EC-66FD-4CAE-9E36-91B31B9A75DA}" type="datetimeFigureOut">
              <a:rPr lang="ru-RU" smtClean="0"/>
              <a:pPr/>
              <a:t>07.12.2020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9AE9D-6B9D-4935-A917-8BF558D9AF0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174705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207EC-66FD-4CAE-9E36-91B31B9A75DA}" type="datetimeFigureOut">
              <a:rPr lang="ru-RU" smtClean="0"/>
              <a:pPr/>
              <a:t>07.12.2020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9AE9D-6B9D-4935-A917-8BF558D9AF0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7149579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1207EC-66FD-4CAE-9E36-91B31B9A75DA}" type="datetimeFigureOut">
              <a:rPr lang="ru-RU" smtClean="0"/>
              <a:pPr/>
              <a:t>07.12.2020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1FD9AE9D-6B9D-4935-A917-8BF558D9AF0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8158611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1086928" y="854014"/>
            <a:ext cx="9161972" cy="510228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Өткен сабақты қайталау</a:t>
            </a:r>
          </a:p>
          <a:p>
            <a:pPr algn="ctr"/>
            <a:endParaRPr lang="kk-KZ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kk-KZ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“Миллион кімге бұйырады?”</a:t>
            </a:r>
          </a:p>
          <a:p>
            <a:pPr algn="ctr"/>
            <a:endParaRPr lang="kk-KZ" sz="24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https://learningapps.org/display?v=pm7xpitwc20</a:t>
            </a:r>
            <a:endParaRPr lang="kk-KZ" sz="24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337148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2133600" y="802257"/>
            <a:ext cx="7001774" cy="110722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/>
              <a:t> </a:t>
            </a:r>
            <a:r>
              <a:rPr lang="kk-KZ" sz="3200" b="1" dirty="0" smtClean="0">
                <a:latin typeface="Times New Roman" pitchFamily="18" charset="0"/>
                <a:cs typeface="Times New Roman" pitchFamily="18" charset="0"/>
              </a:rPr>
              <a:t>Қатты денедегі қысым. </a:t>
            </a:r>
          </a:p>
          <a:p>
            <a:pPr algn="ctr"/>
            <a:r>
              <a:rPr lang="kk-KZ" sz="3200" b="1" dirty="0" smtClean="0">
                <a:latin typeface="Times New Roman" pitchFamily="18" charset="0"/>
                <a:cs typeface="Times New Roman" pitchFamily="18" charset="0"/>
              </a:rPr>
              <a:t>Практикалық жұмыс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AutoShape 2" descr="Картинки по запросу давление закон паскаля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1344705" y="2164887"/>
            <a:ext cx="7001774" cy="1107225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/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Оқу мақсаттары:</a:t>
            </a:r>
            <a:r>
              <a:rPr lang="ru-RU" sz="28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kk-KZ" sz="2400" b="1" dirty="0" smtClean="0">
                <a:latin typeface="Times New Roman" pitchFamily="18" charset="0"/>
                <a:cs typeface="Times New Roman" pitchFamily="18" charset="0"/>
              </a:rPr>
              <a:t>Есептер шығаруда қатты дененің қысымының формуласын қолдану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510989" y="3523130"/>
            <a:ext cx="7198998" cy="299421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sz="28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Бағалау критериі</a:t>
            </a:r>
            <a:r>
              <a:rPr lang="ru-RU" sz="28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lvl="0">
              <a:buFont typeface="Wingdings" pitchFamily="2" charset="2"/>
              <a:buChar char="Ø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2000" b="1" u="sng" dirty="0" smtClean="0">
                <a:latin typeface="Times New Roman" pitchFamily="18" charset="0"/>
                <a:cs typeface="Times New Roman" pitchFamily="18" charset="0"/>
              </a:rPr>
              <a:t>Қысым терминінің мағынасын түсінеді ; </a:t>
            </a:r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lvl="0">
              <a:buFont typeface="Wingdings" pitchFamily="2" charset="2"/>
              <a:buChar char="Ø"/>
            </a:pPr>
            <a:r>
              <a:rPr lang="kk-KZ" sz="2000" b="1" u="sng" dirty="0" smtClean="0">
                <a:latin typeface="Times New Roman" pitchFamily="18" charset="0"/>
                <a:cs typeface="Times New Roman" pitchFamily="18" charset="0"/>
              </a:rPr>
              <a:t>Қатты денелердің қысымының қандай шамаларға тәуелді екенін біледі;</a:t>
            </a:r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lvl="0">
              <a:buFont typeface="Wingdings" pitchFamily="2" charset="2"/>
              <a:buChar char="Ø"/>
            </a:pPr>
            <a:r>
              <a:rPr lang="kk-KZ" sz="2000" b="1" u="sng" dirty="0" smtClean="0">
                <a:latin typeface="Times New Roman" pitchFamily="18" charset="0"/>
                <a:cs typeface="Times New Roman" pitchFamily="18" charset="0"/>
              </a:rPr>
              <a:t>қысымды </a:t>
            </a:r>
            <a:r>
              <a:rPr lang="kk-KZ" sz="2000" b="1" dirty="0" smtClean="0">
                <a:latin typeface="Times New Roman" pitchFamily="18" charset="0"/>
                <a:cs typeface="Times New Roman" pitchFamily="18" charset="0"/>
              </a:rPr>
              <a:t> мына формула бойынша есептей біледі:  қысым = күш / аудан;</a:t>
            </a:r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lvl="0">
              <a:buFont typeface="Wingdings" pitchFamily="2" charset="2"/>
              <a:buChar char="Ø"/>
            </a:pPr>
            <a:r>
              <a:rPr lang="kk-KZ" sz="2000" b="1" u="sng" dirty="0" smtClean="0">
                <a:latin typeface="Times New Roman" pitchFamily="18" charset="0"/>
                <a:cs typeface="Times New Roman" pitchFamily="18" charset="0"/>
              </a:rPr>
              <a:t>Қысымның ауданға және қысым күшіне  тәуелділігін зерттейді</a:t>
            </a:r>
            <a:r>
              <a:rPr lang="kk-KZ" sz="2400" b="1" u="sng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461264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962959" y="423585"/>
            <a:ext cx="9374841" cy="5951815"/>
          </a:xfrm>
          <a:prstGeom prst="roundRect">
            <a:avLst>
              <a:gd name="adj" fmla="val 1767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604513" y="1935880"/>
            <a:ext cx="6158362" cy="3605841"/>
          </a:xfrm>
          <a:prstGeom prst="rect">
            <a:avLst/>
          </a:prstGeom>
        </p:spPr>
      </p:pic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1873623" y="405539"/>
            <a:ext cx="6104965" cy="1600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Жұмыстың мақсаты: 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kk-KZ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Қысымның ауданға тәуелділігін зерттеу;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kk-KZ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Қысымның күшке тәуелділігін зерттеу;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kk-KZ" sz="2000" b="1" dirty="0" smtClean="0">
                <a:latin typeface="Times New Roman" pitchFamily="18" charset="0"/>
                <a:cs typeface="Times New Roman" pitchFamily="18" charset="0"/>
              </a:rPr>
              <a:t>Құрал-жабдықтар: 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130489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1010024" y="580464"/>
            <a:ext cx="8870576" cy="587113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k-KZ" sz="2400" b="1" dirty="0" smtClean="0">
                <a:latin typeface="Times New Roman" pitchFamily="18" charset="0"/>
                <a:cs typeface="Times New Roman" pitchFamily="18" charset="0"/>
              </a:rPr>
              <a:t>№1 эксперимент. </a:t>
            </a:r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2400" b="1" dirty="0" smtClean="0">
                <a:latin typeface="Times New Roman" pitchFamily="18" charset="0"/>
                <a:cs typeface="Times New Roman" pitchFamily="18" charset="0"/>
              </a:rPr>
              <a:t>Ағаш білеушені әр қырымен орналастыра отырып, оның үстел бетіне түсіретін қысымын анықтаңыз:</a:t>
            </a:r>
          </a:p>
          <a:p>
            <a:endParaRPr lang="kk-KZ" dirty="0" smtClean="0">
              <a:latin typeface="Times New Roman" pitchFamily="18" charset="0"/>
              <a:cs typeface="Times New Roman" pitchFamily="18" charset="0"/>
            </a:endParaRPr>
          </a:p>
          <a:p>
            <a:endParaRPr lang="kk-KZ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 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 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 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 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 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 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 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 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 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dirty="0" smtClean="0"/>
              <a:t> </a:t>
            </a:r>
            <a:endParaRPr lang="ru-RU" dirty="0" smtClean="0"/>
          </a:p>
          <a:p>
            <a:r>
              <a:rPr lang="kk-KZ" dirty="0" smtClean="0"/>
              <a:t> </a:t>
            </a:r>
            <a:endParaRPr lang="ru-RU" dirty="0"/>
          </a:p>
        </p:txBody>
      </p:sp>
      <p:pic>
        <p:nvPicPr>
          <p:cNvPr id="3" name="Рисунок 2" descr="Картинки по запросу давление твердых тел"/>
          <p:cNvPicPr/>
          <p:nvPr/>
        </p:nvPicPr>
        <p:blipFill>
          <a:blip r:embed="rId2" cstate="print">
            <a:extLst>
              <a:ext uri="{28A0092B-C50C-407E-A947-70E740481C1C}">
                <a14:useLocalDpi xmlns:lc="http://schemas.openxmlformats.org/drawingml/2006/lockedCanvas" xmlns:pic="http://schemas.openxmlformats.org/drawingml/2006/picture" xmlns="" xmlns:wpc="http://schemas.microsoft.com/office/word/2010/wordprocessingCanvas" xmlns:mc="http://schemas.openxmlformats.org/markup-compatibility/2006" xmlns:o="urn:schemas-microsoft-com:office:office" xmlns:v="urn:schemas-microsoft-com:vml" xmlns:wp14="http://schemas.microsoft.com/office/word/2010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ps="http://schemas.microsoft.com/office/word/2010/wordprocessingShape" xmlns:a14="http://schemas.microsoft.com/office/drawing/2010/main" xmlns:wne="http://schemas.microsoft.com/office/word/2006/wordml" xmlns:wp="http://schemas.openxmlformats.org/drawingml/2006/wordprocessingDrawing" xmlns:m="http://schemas.openxmlformats.org/officeDocument/2006/math" xmlns:ve="http://schemas.openxmlformats.org/markup-compatibility/2006" val="0"/>
              </a:ext>
            </a:extLst>
          </a:blip>
          <a:srcRect/>
          <a:stretch>
            <a:fillRect/>
          </a:stretch>
        </p:blipFill>
        <p:spPr bwMode="auto">
          <a:xfrm>
            <a:off x="2093259" y="2250147"/>
            <a:ext cx="4594412" cy="1058395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1700305" y="3657608"/>
          <a:ext cx="6592047" cy="19997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97349"/>
                <a:gridCol w="2197349"/>
                <a:gridCol w="2197349"/>
              </a:tblGrid>
              <a:tr h="764490">
                <a:tc gridSpan="2"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dirty="0" smtClean="0">
                          <a:latin typeface="Times New Roman" pitchFamily="18" charset="0"/>
                          <a:cs typeface="Times New Roman" pitchFamily="18" charset="0"/>
                        </a:rPr>
                        <a:t>        Білеушенің  түбінің ауданы, м</a:t>
                      </a:r>
                      <a:r>
                        <a:rPr lang="kk-KZ" baseline="30000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dirty="0" smtClean="0">
                          <a:latin typeface="Times New Roman" pitchFamily="18" charset="0"/>
                          <a:cs typeface="Times New Roman" pitchFamily="18" charset="0"/>
                        </a:rPr>
                        <a:t>Үстелге түсірілетін қысым, Па</a:t>
                      </a:r>
                      <a:endParaRPr lang="ru-RU" dirty="0"/>
                    </a:p>
                  </a:txBody>
                  <a:tcPr anchor="ctr"/>
                </a:tc>
              </a:tr>
              <a:tr h="411754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dirty="0" smtClean="0">
                          <a:latin typeface="Times New Roman" pitchFamily="18" charset="0"/>
                          <a:cs typeface="Times New Roman" pitchFamily="18" charset="0"/>
                        </a:rPr>
                        <a:t>1-ші суретте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11754">
                <a:tc>
                  <a:txBody>
                    <a:bodyPr/>
                    <a:lstStyle/>
                    <a:p>
                      <a:r>
                        <a:rPr lang="kk-KZ" dirty="0" smtClean="0">
                          <a:latin typeface="Times New Roman" pitchFamily="18" charset="0"/>
                          <a:cs typeface="Times New Roman" pitchFamily="18" charset="0"/>
                        </a:rPr>
                        <a:t>2-ші суретте</a:t>
                      </a:r>
                      <a:endParaRPr lang="ru-RU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11754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dirty="0" smtClean="0">
                          <a:latin typeface="Times New Roman" pitchFamily="18" charset="0"/>
                          <a:cs typeface="Times New Roman" pitchFamily="18" charset="0"/>
                        </a:rPr>
                        <a:t>3-ші суретте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2610637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1088464" y="474382"/>
            <a:ext cx="8741336" cy="590101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k-KZ" sz="24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2400" b="1" dirty="0" smtClean="0">
                <a:latin typeface="Times New Roman" pitchFamily="18" charset="0"/>
                <a:cs typeface="Times New Roman" pitchFamily="18" charset="0"/>
              </a:rPr>
              <a:t>№2 эксперимент. 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2400" b="1" dirty="0" smtClean="0">
                <a:latin typeface="Times New Roman" pitchFamily="18" charset="0"/>
                <a:cs typeface="Times New Roman" pitchFamily="18" charset="0"/>
              </a:rPr>
              <a:t>Білеушенің табанының ауданын өзгертпей, оның жүктемесін арттыра отырып, үстел бетіне түсіретін қысымын анықтаңыз:</a:t>
            </a:r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kk-KZ" dirty="0" smtClean="0">
              <a:latin typeface="Times New Roman" pitchFamily="18" charset="0"/>
              <a:cs typeface="Times New Roman" pitchFamily="18" charset="0"/>
            </a:endParaRPr>
          </a:p>
          <a:p>
            <a:endParaRPr lang="kk-KZ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 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 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 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 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 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 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 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 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 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dirty="0" smtClean="0"/>
              <a:t> </a:t>
            </a:r>
            <a:endParaRPr lang="ru-RU" dirty="0" smtClean="0"/>
          </a:p>
          <a:p>
            <a:r>
              <a:rPr lang="kk-KZ" dirty="0" smtClean="0"/>
              <a:t> </a:t>
            </a:r>
            <a:endParaRPr lang="ru-RU" dirty="0"/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1685366" y="2590794"/>
          <a:ext cx="6732492" cy="3208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03162"/>
                <a:gridCol w="1821985"/>
                <a:gridCol w="1464912"/>
                <a:gridCol w="2142433"/>
              </a:tblGrid>
              <a:tr h="1437826">
                <a:tc gridSpan="2"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kk-KZ" sz="1800" b="1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Білеушенің жүкпен қоса алғандағы салмағы, Н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>
                          <a:latin typeface="Times New Roman" pitchFamily="18" charset="0"/>
                          <a:cs typeface="Times New Roman" pitchFamily="18" charset="0"/>
                        </a:rPr>
                        <a:t>Білеушенің  табан</a:t>
                      </a:r>
                      <a:r>
                        <a:rPr lang="kk-K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kk-KZ" dirty="0" smtClean="0">
                          <a:latin typeface="Times New Roman" pitchFamily="18" charset="0"/>
                          <a:cs typeface="Times New Roman" pitchFamily="18" charset="0"/>
                        </a:rPr>
                        <a:t>ауданы, м</a:t>
                      </a:r>
                      <a:r>
                        <a:rPr lang="kk-KZ" baseline="30000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dirty="0" smtClean="0">
                          <a:latin typeface="Times New Roman" pitchFamily="18" charset="0"/>
                          <a:cs typeface="Times New Roman" pitchFamily="18" charset="0"/>
                        </a:rPr>
                        <a:t>Үстелге түсірілетін қысым, Па</a:t>
                      </a:r>
                      <a:endParaRPr lang="ru-R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590098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 жүкпен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0098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 жүкпен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0098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 жүкпен</a:t>
                      </a:r>
                      <a:endParaRPr lang="ru-RU" dirty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2610637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Грань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181</TotalTime>
  <Words>162</Words>
  <Application>Microsoft Office PowerPoint</Application>
  <PresentationFormat>Произвольный</PresentationFormat>
  <Paragraphs>62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Грань</vt:lpstr>
      <vt:lpstr>Слайд 1</vt:lpstr>
      <vt:lpstr>Слайд 2</vt:lpstr>
      <vt:lpstr>Слайд 3</vt:lpstr>
      <vt:lpstr>Слайд 4</vt:lpstr>
      <vt:lpstr>Слайд 5</vt:lpstr>
    </vt:vector>
  </TitlesOfParts>
  <Company>Hewlett-Packard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Бекболат Хайруллин</dc:creator>
  <cp:lastModifiedBy>Админ</cp:lastModifiedBy>
  <cp:revision>26</cp:revision>
  <dcterms:created xsi:type="dcterms:W3CDTF">2018-01-22T10:24:06Z</dcterms:created>
  <dcterms:modified xsi:type="dcterms:W3CDTF">2020-12-07T02:42:44Z</dcterms:modified>
</cp:coreProperties>
</file>