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media/image1.png" ContentType="image/png"/>
  <Override PartName="/ppt/media/image2.jpeg" ContentType="image/jpeg"/>
  <Override PartName="/ppt/media/image3.jpeg" ContentType="image/jpeg"/>
  <Override PartName="/ppt/media/image5.jpeg" ContentType="image/jpeg"/>
  <Override PartName="/ppt/media/image8.jpeg" ContentType="image/jpeg"/>
  <Override PartName="/ppt/media/image4.png" ContentType="image/png"/>
  <Override PartName="/ppt/media/image12.png" ContentType="image/png"/>
  <Override PartName="/ppt/media/image6.jpeg" ContentType="image/jpeg"/>
  <Override PartName="/ppt/media/image10.jpeg" ContentType="image/jpeg"/>
  <Override PartName="/ppt/media/image13.png" ContentType="image/png"/>
  <Override PartName="/ppt/media/image11.jpeg" ContentType="image/jpeg"/>
  <Override PartName="/ppt/media/image7.jpeg" ContentType="image/jpeg"/>
  <Override PartName="/ppt/media/image9.jpeg" ContentType="image/jpeg"/>
  <Override PartName="/ppt/media/image14.jpeg" ContentType="image/jpeg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2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9144000" cy="5145088"/>
  <p:notesSz cx="6796088" cy="99282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D14D7D3-FC31-4555-BF74-911131C1095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8A5C3A7-59F0-49CF-AE43-6E156E30802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06280"/>
            <a:ext cx="8229600" cy="85752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800" strike="noStrike" u="none">
                <a:solidFill>
                  <a:srgbClr val="000000"/>
                </a:solidFill>
                <a:uFillTx/>
                <a:latin typeface="Calibri"/>
              </a:rPr>
              <a:t>Click to edit the title text format</a:t>
            </a:r>
            <a:endParaRPr b="0" lang="en-US" sz="3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200240"/>
            <a:ext cx="8229600" cy="339408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t">
            <a:normAutofit fontScale="92500" lnSpcReduction="9999"/>
          </a:bodyPr>
          <a:p>
            <a:pPr marL="290520" indent="-290520">
              <a:spcBef>
                <a:spcPts val="6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en-US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31800" indent="-243000">
              <a:spcBef>
                <a:spcPts val="67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en-US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973080" indent="-193680">
              <a:spcBef>
                <a:spcPts val="6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en-US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362240" indent="-193680">
              <a:spcBef>
                <a:spcPts val="67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en-US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1752480" indent="-193680">
              <a:spcBef>
                <a:spcPts val="675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en-US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1752480" indent="-193680">
              <a:spcBef>
                <a:spcPts val="675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en-US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1752480" indent="-193680">
              <a:spcBef>
                <a:spcPts val="675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en-US" sz="27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456840" y="4766760"/>
            <a:ext cx="2133720" cy="27324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4766760"/>
            <a:ext cx="2895840" cy="27324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2720" y="4766760"/>
            <a:ext cx="2133720" cy="27324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000" strike="noStrike" u="none">
                <a:solidFill>
                  <a:srgbClr val="898989"/>
                </a:solidFill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CD03D1E-027F-4F0F-81C2-B6D3D566BFC3}" type="slidenum">
              <a:rPr b="0" lang="ru-RU" sz="10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06280"/>
            <a:ext cx="8229600" cy="85752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800" strike="noStrike" u="none">
                <a:solidFill>
                  <a:srgbClr val="000000"/>
                </a:solidFill>
                <a:uFillTx/>
                <a:latin typeface="Calibri"/>
              </a:rPr>
              <a:t>Click to edit the title text format</a:t>
            </a:r>
            <a:endParaRPr b="0" lang="en-US" sz="3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200240"/>
            <a:ext cx="8229600" cy="339408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t">
            <a:normAutofit fontScale="92500" lnSpcReduction="9999"/>
          </a:bodyPr>
          <a:p>
            <a:pPr marL="290520" indent="-290520">
              <a:spcBef>
                <a:spcPts val="6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en-US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31800" indent="-243000">
              <a:spcBef>
                <a:spcPts val="67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en-US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973080" indent="-193680">
              <a:spcBef>
                <a:spcPts val="6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en-US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362240" indent="-193680">
              <a:spcBef>
                <a:spcPts val="67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en-US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1752480" indent="-193680">
              <a:spcBef>
                <a:spcPts val="675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en-US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1752480" indent="-193680">
              <a:spcBef>
                <a:spcPts val="675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en-US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1752480" indent="-193680">
              <a:spcBef>
                <a:spcPts val="675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en-US" sz="27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4"/>
          </p:nvPr>
        </p:nvSpPr>
        <p:spPr>
          <a:xfrm>
            <a:off x="456840" y="4766760"/>
            <a:ext cx="2133720" cy="27324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ftr" idx="5"/>
          </p:nvPr>
        </p:nvSpPr>
        <p:spPr>
          <a:xfrm>
            <a:off x="3124080" y="4766760"/>
            <a:ext cx="2895840" cy="27324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sldNum" idx="6"/>
          </p:nvPr>
        </p:nvSpPr>
        <p:spPr>
          <a:xfrm>
            <a:off x="6552720" y="4766760"/>
            <a:ext cx="2133720" cy="27324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000" strike="noStrike" u="none">
                <a:solidFill>
                  <a:srgbClr val="898989"/>
                </a:solidFill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1DA0F76-1271-4583-A7EF-B6FE84479010}" type="slidenum">
              <a:rPr b="0" lang="ru-RU" sz="10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3.png"/><Relationship Id="rId3" Type="http://schemas.openxmlformats.org/officeDocument/2006/relationships/image" Target="../media/image14.jpeg"/><Relationship Id="rId4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image" Target="../media/image7.jpeg"/><Relationship Id="rId3" Type="http://schemas.openxmlformats.org/officeDocument/2006/relationships/image" Target="../media/image8.jpeg"/><Relationship Id="rId4" Type="http://schemas.openxmlformats.org/officeDocument/2006/relationships/image" Target="../media/image9.jpeg"/><Relationship Id="rId5" Type="http://schemas.openxmlformats.org/officeDocument/2006/relationships/image" Target="../media/image10.jpeg"/><Relationship Id="rId6" Type="http://schemas.openxmlformats.org/officeDocument/2006/relationships/image" Target="../media/image11.jpeg"/><Relationship Id="rId7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2.png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2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76;p1"/>
          <p:cNvSpPr/>
          <p:nvPr/>
        </p:nvSpPr>
        <p:spPr>
          <a:xfrm>
            <a:off x="563400" y="1477800"/>
            <a:ext cx="8272800" cy="23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4280" rIns="44280" tIns="22320" bIns="2232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Тақырыбы</a:t>
            </a:r>
            <a:r>
              <a:rPr b="1" lang="ru-RU" sz="2000" strike="noStrike" u="none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: </a:t>
            </a:r>
            <a:r>
              <a:rPr b="1" lang="kk-KZ" sz="2000" strike="noStrike" u="none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Қатынас ыдыстар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000" strike="noStrike" u="none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7</a:t>
            </a:r>
            <a:r>
              <a:rPr b="1" lang="en-US" sz="2000" strike="noStrike" u="none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-</a:t>
            </a:r>
            <a:r>
              <a:rPr b="1" lang="kk-KZ" sz="2000" strike="noStrike" u="none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сынып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r"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           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1" name="Google Shape;77;p1"/>
          <p:cNvCxnSpPr/>
          <p:nvPr/>
        </p:nvCxnSpPr>
        <p:spPr>
          <a:xfrm>
            <a:off x="1058400" y="4114440"/>
            <a:ext cx="6939720" cy="1080"/>
          </a:xfrm>
          <a:prstGeom prst="straightConnector1">
            <a:avLst/>
          </a:prstGeom>
          <a:ln w="38160">
            <a:solidFill>
              <a:srgbClr val="090f78"/>
            </a:solidFill>
            <a:miter/>
          </a:ln>
        </p:spPr>
      </p:cxnSp>
      <p:cxnSp>
        <p:nvCxnSpPr>
          <p:cNvPr id="12" name="Google Shape;78;p1"/>
          <p:cNvCxnSpPr/>
          <p:nvPr/>
        </p:nvCxnSpPr>
        <p:spPr>
          <a:xfrm>
            <a:off x="1136160" y="4250880"/>
            <a:ext cx="671436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42840" y="7920"/>
            <a:ext cx="9144000" cy="5167440"/>
          </a:xfrm>
          <a:prstGeom prst="rect">
            <a:avLst/>
          </a:prstGeom>
          <a:ln w="0">
            <a:noFill/>
          </a:ln>
        </p:spPr>
      </p:pic>
      <p:cxnSp>
        <p:nvCxnSpPr>
          <p:cNvPr id="61" name="Google Shape;124;p4"/>
          <p:cNvCxnSpPr/>
          <p:nvPr/>
        </p:nvCxnSpPr>
        <p:spPr>
          <a:xfrm>
            <a:off x="299880" y="488268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62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63" name="Прямоугольник 10"/>
          <p:cNvSpPr/>
          <p:nvPr/>
        </p:nvSpPr>
        <p:spPr>
          <a:xfrm>
            <a:off x="3500280" y="233280"/>
            <a:ext cx="189864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рефлекция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4" name="AutoShape 2"/>
          <p:cNvSpPr/>
          <p:nvPr/>
        </p:nvSpPr>
        <p:spPr>
          <a:xfrm>
            <a:off x="135000" y="-144360"/>
            <a:ext cx="30456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5" name="AutoShape 4"/>
          <p:cNvSpPr/>
          <p:nvPr/>
        </p:nvSpPr>
        <p:spPr>
          <a:xfrm>
            <a:off x="287280" y="7920"/>
            <a:ext cx="3049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66" name="Picture 5" descr=""/>
          <p:cNvPicPr/>
          <p:nvPr/>
        </p:nvPicPr>
        <p:blipFill>
          <a:blip r:embed="rId2"/>
          <a:stretch/>
        </p:blipFill>
        <p:spPr>
          <a:xfrm>
            <a:off x="6413400" y="2271600"/>
            <a:ext cx="1670040" cy="1905120"/>
          </a:xfrm>
          <a:prstGeom prst="rect">
            <a:avLst/>
          </a:prstGeom>
          <a:ln w="0">
            <a:noFill/>
          </a:ln>
        </p:spPr>
      </p:pic>
      <p:pic>
        <p:nvPicPr>
          <p:cNvPr id="67" name="Picture 6" descr="E:\Рабочи стол\9.jpg"/>
          <p:cNvPicPr/>
          <p:nvPr/>
        </p:nvPicPr>
        <p:blipFill>
          <a:blip r:embed="rId3"/>
          <a:stretch/>
        </p:blipFill>
        <p:spPr>
          <a:xfrm>
            <a:off x="1560600" y="2957400"/>
            <a:ext cx="1369800" cy="1150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80" dur="indefinite" restart="never" nodeType="tmRoot">
          <p:childTnLst>
            <p:seq>
              <p:cTn id="81" dur="indefinite" nodeType="mainSeq">
                <p:childTnLst>
                  <p:par>
                    <p:cTn id="82" nodeType="clickEffect" fill="hold">
                      <p:stCondLst>
                        <p:cond delay="indefinite"/>
                      </p:stCondLst>
                      <p:childTnLst>
                        <p:par>
                          <p:cTn id="83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84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86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7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8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55440"/>
            <a:ext cx="9144000" cy="5167440"/>
          </a:xfrm>
          <a:prstGeom prst="rect">
            <a:avLst/>
          </a:prstGeom>
          <a:ln w="0">
            <a:noFill/>
          </a:ln>
        </p:spPr>
      </p:pic>
      <p:cxnSp>
        <p:nvCxnSpPr>
          <p:cNvPr id="69" name="Google Shape;124;p4"/>
          <p:cNvCxnSpPr/>
          <p:nvPr/>
        </p:nvCxnSpPr>
        <p:spPr>
          <a:xfrm>
            <a:off x="299880" y="488268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70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71" name="Прямоугольник 10"/>
          <p:cNvSpPr/>
          <p:nvPr/>
        </p:nvSpPr>
        <p:spPr>
          <a:xfrm>
            <a:off x="3500280" y="233280"/>
            <a:ext cx="189864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Қорытынды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2" name="Прямоугольник 1"/>
          <p:cNvSpPr/>
          <p:nvPr/>
        </p:nvSpPr>
        <p:spPr>
          <a:xfrm>
            <a:off x="457200" y="1108080"/>
            <a:ext cx="7661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50571"/>
                </a:solidFill>
                <a:uFillTx/>
                <a:latin typeface="Times New Roman"/>
                <a:ea typeface="Times New Roman"/>
              </a:rPr>
              <a:t>Бүгінгі сабақта: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3" name="Прямоугольник 1"/>
          <p:cNvSpPr/>
          <p:nvPr/>
        </p:nvSpPr>
        <p:spPr>
          <a:xfrm>
            <a:off x="399960" y="1643040"/>
            <a:ext cx="8514000" cy="161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Қатынас ыдыстардың не екенін білдік.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Қатынас ыдыстарға  құйылған бір түрлі сұйықтың деңгейі не үшін бірдей болатынын түсіндік.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Қатынас ыдыстарға  құйылған әртүрлі сұйықтың деңгейі не үшін әртүрлі болатынын түсіндік.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-100080"/>
            <a:ext cx="9144000" cy="5167440"/>
          </a:xfrm>
          <a:prstGeom prst="rect">
            <a:avLst/>
          </a:prstGeom>
          <a:ln w="0">
            <a:noFill/>
          </a:ln>
        </p:spPr>
      </p:pic>
      <p:cxnSp>
        <p:nvCxnSpPr>
          <p:cNvPr id="75" name="Google Shape;124;p4"/>
          <p:cNvCxnSpPr/>
          <p:nvPr/>
        </p:nvCxnSpPr>
        <p:spPr>
          <a:xfrm>
            <a:off x="299880" y="488268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76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77" name="Прямоугольник 10"/>
          <p:cNvSpPr/>
          <p:nvPr/>
        </p:nvSpPr>
        <p:spPr>
          <a:xfrm>
            <a:off x="3114720" y="276120"/>
            <a:ext cx="367992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О</a:t>
            </a: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қу тапсырмасы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8" name="Rectangle 31"/>
          <p:cNvSpPr/>
          <p:nvPr/>
        </p:nvSpPr>
        <p:spPr>
          <a:xfrm>
            <a:off x="299880" y="2556720"/>
            <a:ext cx="8474400" cy="96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11240" rIns="90000" tIns="46800" bIns="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2000" strike="noStrike" u="none">
                <a:solidFill>
                  <a:srgbClr val="002060"/>
                </a:solidFill>
                <a:uFillTx/>
                <a:latin typeface="Times New Roman"/>
                <a:ea typeface="Calibri"/>
              </a:rPr>
              <a:t>Дескриптор:</a:t>
            </a:r>
            <a:r>
              <a:rPr b="0" i="1" lang="kk-KZ" sz="2000" strike="noStrike" u="none">
                <a:solidFill>
                  <a:srgbClr val="002060"/>
                </a:solidFill>
                <a:uFillTx/>
                <a:latin typeface="Times New Roman"/>
                <a:ea typeface="Calibri"/>
              </a:rPr>
              <a:t> білім алушы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206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kk-KZ" sz="2000" strike="noStrike" u="none">
                <a:solidFill>
                  <a:srgbClr val="002060"/>
                </a:solidFill>
                <a:uFillTx/>
                <a:latin typeface="Times New Roman"/>
                <a:ea typeface="Calibri"/>
              </a:rPr>
              <a:t>Қатынас ыдыстар формуласын пайдаланып,  сұйықтың биіктігін анықтай алады.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9" name="Прямоугольник 1"/>
          <p:cNvSpPr/>
          <p:nvPr/>
        </p:nvSpPr>
        <p:spPr>
          <a:xfrm>
            <a:off x="536400" y="787320"/>
            <a:ext cx="814104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Егер су бағанының биіктігі 8 см болса, керосин бағанының биіктігі неге тең?  Судың тығыздығы </a:t>
            </a:r>
            <a:r>
              <a:rPr b="0" lang="ru-RU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1000 кг/м</a:t>
            </a:r>
            <a:r>
              <a:rPr b="0" lang="ru-RU" sz="20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3</a:t>
            </a:r>
            <a:r>
              <a:rPr b="0" lang="ru-RU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, 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керосиннің тығыздығы </a:t>
            </a:r>
            <a:r>
              <a:rPr b="0" lang="ru-RU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800 кг/м</a:t>
            </a:r>
            <a:r>
              <a:rPr b="0" lang="ru-RU" sz="20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3</a:t>
            </a:r>
            <a:r>
              <a:rPr b="0" lang="ru-RU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.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-23760"/>
            <a:ext cx="9144000" cy="5167440"/>
          </a:xfrm>
          <a:prstGeom prst="rect">
            <a:avLst/>
          </a:prstGeom>
          <a:ln w="0">
            <a:noFill/>
          </a:ln>
        </p:spPr>
      </p:pic>
      <p:sp>
        <p:nvSpPr>
          <p:cNvPr id="14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1AF76E8-FDD7-4DAD-A6BA-55A596620290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en-US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5" name="Google Shape;124;p4"/>
          <p:cNvCxnSpPr/>
          <p:nvPr/>
        </p:nvCxnSpPr>
        <p:spPr>
          <a:xfrm>
            <a:off x="312480" y="4882680"/>
            <a:ext cx="861444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6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7" name="Google Shape;230;p65"/>
          <p:cNvSpPr/>
          <p:nvPr/>
        </p:nvSpPr>
        <p:spPr>
          <a:xfrm>
            <a:off x="380880" y="839880"/>
            <a:ext cx="8533080" cy="318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3520" rIns="83520" tIns="83520" bIns="83520" anchor="t">
            <a:normAutofit/>
          </a:bodyPr>
          <a:p>
            <a:pPr marL="372960" indent="-372960" algn="just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7.3.1.6 – қатынас ыдыстарды қолдануға мысалдар келтіру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0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     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Қатынас ыдыстардың не екенін біледі;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Қатынас ыдыстарға  құйылған бір түрлі сұйықтың деңгейі не үшін бірдей болатынын түсінеді;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Қатынас ыдыстарға  құйылған әртүрлі сұйықтың деңгейі не үшін әртүрлі болатынын түсінеді;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Қатынас ыдыстарды қолдану мысалдарын біледі.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8" name="Прямоугольник 9"/>
          <p:cNvSpPr/>
          <p:nvPr/>
        </p:nvSpPr>
        <p:spPr>
          <a:xfrm>
            <a:off x="3274920" y="233280"/>
            <a:ext cx="377820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Оқу мақсаты</a:t>
            </a:r>
            <a:r>
              <a:rPr b="0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9" name="Picture 2" descr="C:\Users\Типография\Desktop\Безымянный.png"/>
          <p:cNvPicPr/>
          <p:nvPr/>
        </p:nvPicPr>
        <p:blipFill>
          <a:blip r:embed="rId2"/>
          <a:srcRect l="11758" t="4423" r="11484" b="85348"/>
          <a:stretch/>
        </p:blipFill>
        <p:spPr>
          <a:xfrm>
            <a:off x="0" y="2324160"/>
            <a:ext cx="9144000" cy="528480"/>
          </a:xfrm>
          <a:prstGeom prst="rect">
            <a:avLst/>
          </a:prstGeom>
          <a:ln w="0">
            <a:noFill/>
          </a:ln>
        </p:spPr>
      </p:pic>
      <p:sp>
        <p:nvSpPr>
          <p:cNvPr id="20" name="Прямоугольник 1"/>
          <p:cNvSpPr/>
          <p:nvPr/>
        </p:nvSpPr>
        <p:spPr>
          <a:xfrm>
            <a:off x="2939760" y="2357280"/>
            <a:ext cx="3264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Ба</a:t>
            </a: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ғалау критерийлері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8" descr="http://purecomm.org.il/_uploads/imagesgallery/1553.JPG"/>
          <p:cNvPicPr/>
          <p:nvPr/>
        </p:nvPicPr>
        <p:blipFill>
          <a:blip r:embed="rId1"/>
          <a:stretch/>
        </p:blipFill>
        <p:spPr>
          <a:xfrm>
            <a:off x="366840" y="309600"/>
            <a:ext cx="2092320" cy="1622520"/>
          </a:xfrm>
          <a:prstGeom prst="rect">
            <a:avLst/>
          </a:prstGeom>
          <a:ln w="0">
            <a:noFill/>
          </a:ln>
        </p:spPr>
      </p:pic>
      <p:sp>
        <p:nvSpPr>
          <p:cNvPr id="22" name="Rectangle 2"/>
          <p:cNvSpPr/>
          <p:nvPr/>
        </p:nvSpPr>
        <p:spPr>
          <a:xfrm>
            <a:off x="1782720" y="1203480"/>
            <a:ext cx="7497720" cy="52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800" strike="noStrike" u="none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Қатынас ыдыстар</a:t>
            </a:r>
            <a:endParaRPr b="0" lang="en-US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23" name="Picture 4" descr="http://www.rosuchpribor.ru/russian/school/phys-school/phys-dem/dem-meh/img/sosudy2.jpg"/>
          <p:cNvPicPr/>
          <p:nvPr/>
        </p:nvPicPr>
        <p:blipFill>
          <a:blip r:embed="rId2"/>
          <a:stretch/>
        </p:blipFill>
        <p:spPr>
          <a:xfrm>
            <a:off x="6889680" y="3386160"/>
            <a:ext cx="1549440" cy="1338120"/>
          </a:xfrm>
          <a:prstGeom prst="rect">
            <a:avLst/>
          </a:prstGeom>
          <a:ln w="0">
            <a:noFill/>
          </a:ln>
        </p:spPr>
      </p:pic>
      <p:sp>
        <p:nvSpPr>
          <p:cNvPr id="24" name="Прямоугольник 2"/>
          <p:cNvSpPr/>
          <p:nvPr/>
        </p:nvSpPr>
        <p:spPr>
          <a:xfrm>
            <a:off x="706320" y="2101680"/>
            <a:ext cx="764568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    </a:t>
            </a:r>
            <a:r>
              <a:rPr b="0" lang="ru-RU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Қатынас  ыдыстар деп – өзара жалғасқан екі немесе одан көп ыдыстар жиынтығын айтамыз.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ru-RU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Әртүрлі пішіндегі  қатынас  ыдыстар  да  болады. 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nodeType="clickEffect" fill="hold">
                      <p:stCondLst>
                        <p:cond delay="0"/>
                      </p:stCondLst>
                      <p:childTnLst>
                        <p:par>
                          <p:cTn id="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with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nodeType="clickEffect" fill="hold">
                      <p:stCondLst>
                        <p:cond delay="indefinite"/>
                      </p:stCondLst>
                      <p:childTnLst>
                        <p:par>
                          <p:cTn id="9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0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7"/>
          <p:cNvSpPr/>
          <p:nvPr/>
        </p:nvSpPr>
        <p:spPr>
          <a:xfrm>
            <a:off x="345960" y="844560"/>
            <a:ext cx="8479080" cy="77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Кез келген пішінді қатынас ыдыстардағы тыныш тұрған біртекті сұйықтың еркін беттері бір деңгейде болады</a:t>
            </a:r>
            <a:r>
              <a:rPr b="0" lang="ru-RU" sz="3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.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26" name="Picture 1" descr=""/>
          <p:cNvPicPr/>
          <p:nvPr/>
        </p:nvPicPr>
        <p:blipFill>
          <a:blip r:embed="rId1"/>
          <a:stretch/>
        </p:blipFill>
        <p:spPr>
          <a:xfrm>
            <a:off x="7790040" y="1176480"/>
            <a:ext cx="1193760" cy="1063440"/>
          </a:xfrm>
          <a:prstGeom prst="rect">
            <a:avLst/>
          </a:prstGeom>
          <a:ln w="0">
            <a:noFill/>
          </a:ln>
        </p:spPr>
      </p:pic>
      <p:sp>
        <p:nvSpPr>
          <p:cNvPr id="27" name="Прямоугольник 2"/>
          <p:cNvSpPr/>
          <p:nvPr/>
        </p:nvSpPr>
        <p:spPr>
          <a:xfrm>
            <a:off x="403200" y="173160"/>
            <a:ext cx="6192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Қатынас ыдыстардың қасиеттері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03200" y="1714320"/>
            <a:ext cx="6910560" cy="105084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Сұйықтардың тепе-теңдік шарты:</a:t>
            </a:r>
            <a:br>
              <a:rPr sz="2000"/>
            </a:br>
            <a:r>
              <a:rPr b="1" i="1" lang="en-US" sz="20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p</a:t>
            </a:r>
            <a:r>
              <a:rPr b="1" i="1" lang="en-US" sz="2000" strike="noStrike" u="none" baseline="-25000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1</a:t>
            </a:r>
            <a:r>
              <a:rPr b="1" i="1" lang="en-US" sz="20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 = p</a:t>
            </a:r>
            <a:r>
              <a:rPr b="1" i="1" lang="en-US" sz="2000" strike="noStrike" u="none" baseline="-25000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2</a:t>
            </a:r>
            <a:r>
              <a:rPr b="1" i="1" lang="en-US" sz="20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 = p</a:t>
            </a:r>
            <a:r>
              <a:rPr b="1" i="1" lang="en-US" sz="2000" strike="noStrike" u="none" baseline="-25000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3</a:t>
            </a:r>
            <a:r>
              <a:rPr b="1" i="1" lang="en-US" sz="20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 = …= p</a:t>
            </a:r>
            <a:r>
              <a:rPr b="1" i="1" lang="en-US" sz="2000" strike="noStrike" u="none" baseline="-25000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n</a:t>
            </a:r>
            <a:r>
              <a:rPr b="1" i="1" lang="en-US" sz="20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timing>
    <p:tnLst>
      <p:par>
        <p:cTn id="15" dur="indefinite" restart="never" nodeType="tmRoot">
          <p:childTnLst>
            <p:seq>
              <p:cTn id="16" dur="indefinite" nodeType="mainSeq">
                <p:childTnLst>
                  <p:par>
                    <p:cTn id="17" nodeType="clickEffect" fill="hold">
                      <p:stCondLst>
                        <p:cond delay="indefinite"/>
                      </p:stCondLst>
                      <p:childTnLst>
                        <p:par>
                          <p:cTn id="1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9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nodeType="clickEffect" fill="hold">
                      <p:stCondLst>
                        <p:cond delay="indefinite"/>
                      </p:stCondLst>
                      <p:childTnLst>
                        <p:par>
                          <p:cTn id="2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5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/>
          </p:nvPr>
        </p:nvSpPr>
        <p:spPr>
          <a:xfrm>
            <a:off x="228600" y="249120"/>
            <a:ext cx="8804160" cy="78264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t">
            <a:normAutofit fontScale="92500" lnSpcReduction="9999"/>
          </a:bodyPr>
          <a:p>
            <a:pPr marL="289080" indent="-289080" algn="just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Қатынас ыдыстардағы әртекті сұйықтықтардың бағандары биіктіктерінің қатынасы  олардың тығыздықтарының қатынасына кері пропорционал болады:</a:t>
            </a:r>
            <a:endParaRPr b="0" lang="en-US" sz="2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30" name="Picture 2" descr="http://kiselevich.ru/edu/fizika/ege/img1/38-2-sos.jpg"/>
          <p:cNvPicPr/>
          <p:nvPr/>
        </p:nvPicPr>
        <p:blipFill>
          <a:blip r:embed="rId1"/>
          <a:stretch/>
        </p:blipFill>
        <p:spPr>
          <a:xfrm>
            <a:off x="1284120" y="1371600"/>
            <a:ext cx="4784760" cy="2790720"/>
          </a:xfrm>
          <a:prstGeom prst="rect">
            <a:avLst/>
          </a:prstGeom>
          <a:ln w="0">
            <a:noFill/>
          </a:ln>
        </p:spPr>
      </p:pic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4"/>
          <p:cNvSpPr/>
          <p:nvPr/>
        </p:nvSpPr>
        <p:spPr>
          <a:xfrm>
            <a:off x="611280" y="303120"/>
            <a:ext cx="7921440" cy="405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Қорытынды: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Қысым белгілі бір бетке түсетін күш әрекеті;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Қысым түсетін күштің модуліне және күш перпендикуляр бағытта әрекет ететін беттің ауданына тәуелді;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Қатты денелерде қысым қатаң түрде күш әрекетінің бағытымен беріледі;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Сұйықтар мен газдарда қысым жан жаққа бірдей тарайды;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Сұйықтардағы қысым тек қана сұйық бағанының биіктігіне және оның тығыздығына тәуелді;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Қатынас ыдыстардағы әртекті сұйық бағандарының биіктігі олардың тығыздықтарына кері пропорционал.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116000" y="315720"/>
            <a:ext cx="8028000" cy="40140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800" strike="noStrike" u="none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Қатынас ыдыстардың қолданылуы</a:t>
            </a:r>
            <a:endParaRPr b="0" lang="en-US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33" name="Picture 3" descr=""/>
          <p:cNvPicPr/>
          <p:nvPr/>
        </p:nvPicPr>
        <p:blipFill>
          <a:blip r:embed="rId1"/>
          <a:stretch/>
        </p:blipFill>
        <p:spPr>
          <a:xfrm>
            <a:off x="3409920" y="1392120"/>
            <a:ext cx="1662120" cy="1171800"/>
          </a:xfrm>
          <a:prstGeom prst="rect">
            <a:avLst/>
          </a:prstGeom>
          <a:ln w="0">
            <a:noFill/>
          </a:ln>
        </p:spPr>
      </p:pic>
      <p:pic>
        <p:nvPicPr>
          <p:cNvPr id="34" name="Picture 4" descr=""/>
          <p:cNvPicPr/>
          <p:nvPr/>
        </p:nvPicPr>
        <p:blipFill>
          <a:blip r:embed="rId2"/>
          <a:stretch/>
        </p:blipFill>
        <p:spPr>
          <a:xfrm>
            <a:off x="5950080" y="1392120"/>
            <a:ext cx="3193920" cy="1244880"/>
          </a:xfrm>
          <a:prstGeom prst="rect">
            <a:avLst/>
          </a:prstGeom>
          <a:ln w="0">
            <a:noFill/>
          </a:ln>
        </p:spPr>
      </p:pic>
      <p:pic>
        <p:nvPicPr>
          <p:cNvPr id="35" name="Picture 5" descr=""/>
          <p:cNvPicPr/>
          <p:nvPr/>
        </p:nvPicPr>
        <p:blipFill>
          <a:blip r:embed="rId3"/>
          <a:stretch/>
        </p:blipFill>
        <p:spPr>
          <a:xfrm>
            <a:off x="814320" y="3328920"/>
            <a:ext cx="979560" cy="750960"/>
          </a:xfrm>
          <a:prstGeom prst="rect">
            <a:avLst/>
          </a:prstGeom>
          <a:ln w="0">
            <a:noFill/>
          </a:ln>
        </p:spPr>
      </p:pic>
      <p:pic>
        <p:nvPicPr>
          <p:cNvPr id="36" name="Picture 6" descr=""/>
          <p:cNvPicPr/>
          <p:nvPr/>
        </p:nvPicPr>
        <p:blipFill>
          <a:blip r:embed="rId4"/>
          <a:stretch/>
        </p:blipFill>
        <p:spPr>
          <a:xfrm>
            <a:off x="6477120" y="3193920"/>
            <a:ext cx="1982520" cy="1427400"/>
          </a:xfrm>
          <a:prstGeom prst="rect">
            <a:avLst/>
          </a:prstGeom>
          <a:ln w="0">
            <a:noFill/>
          </a:ln>
        </p:spPr>
      </p:pic>
      <p:pic>
        <p:nvPicPr>
          <p:cNvPr id="37" name="Picture 7" descr="Вид на канал с террасы  верхнего грота"/>
          <p:cNvPicPr/>
          <p:nvPr/>
        </p:nvPicPr>
        <p:blipFill>
          <a:blip r:embed="rId5"/>
          <a:stretch/>
        </p:blipFill>
        <p:spPr>
          <a:xfrm>
            <a:off x="566640" y="1978200"/>
            <a:ext cx="1719360" cy="1047600"/>
          </a:xfrm>
          <a:prstGeom prst="rect">
            <a:avLst/>
          </a:prstGeom>
          <a:ln w="0">
            <a:noFill/>
          </a:ln>
        </p:spPr>
      </p:pic>
      <p:pic>
        <p:nvPicPr>
          <p:cNvPr id="38" name="Picture 2" descr=""/>
          <p:cNvPicPr/>
          <p:nvPr/>
        </p:nvPicPr>
        <p:blipFill>
          <a:blip r:embed="rId6"/>
          <a:stretch/>
        </p:blipFill>
        <p:spPr>
          <a:xfrm>
            <a:off x="214200" y="1071720"/>
            <a:ext cx="2071800" cy="982440"/>
          </a:xfrm>
          <a:prstGeom prst="rect">
            <a:avLst/>
          </a:prstGeom>
          <a:ln w="0">
            <a:noFill/>
          </a:ln>
        </p:spPr>
      </p:pic>
      <p:sp>
        <p:nvSpPr>
          <p:cNvPr id="39" name="Прямоугольная выноска 10"/>
          <p:cNvSpPr/>
          <p:nvPr/>
        </p:nvSpPr>
        <p:spPr>
          <a:xfrm>
            <a:off x="2631960" y="998640"/>
            <a:ext cx="2286000" cy="480960"/>
          </a:xfrm>
          <a:prstGeom prst="wedgeRectCallout">
            <a:avLst>
              <a:gd name="adj1" fmla="val -7175"/>
              <a:gd name="adj2" fmla="val 152638"/>
            </a:avLst>
          </a:prstGeom>
          <a:gradFill rotWithShape="0">
            <a:gsLst>
              <a:gs pos="0">
                <a:srgbClr val="9ab5e4"/>
              </a:gs>
              <a:gs pos="100000">
                <a:srgbClr val="b9cde5"/>
              </a:gs>
            </a:gsLst>
            <a:lin ang="5400000"/>
          </a:gradFill>
          <a:ln w="25560">
            <a:solidFill>
              <a:srgbClr val="385d8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600" strike="noStrike" u="none">
                <a:solidFill>
                  <a:srgbClr val="000000"/>
                </a:solidFill>
                <a:uFillTx/>
                <a:latin typeface="Calibri"/>
              </a:rPr>
              <a:t>Гидрометриялық шыны</a:t>
            </a:r>
            <a:endParaRPr b="0" lang="en-US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0" name="Прямоугольная выноска 11"/>
          <p:cNvSpPr/>
          <p:nvPr/>
        </p:nvSpPr>
        <p:spPr>
          <a:xfrm>
            <a:off x="7662960" y="1071720"/>
            <a:ext cx="1481040" cy="303120"/>
          </a:xfrm>
          <a:prstGeom prst="wedgeRectCallout">
            <a:avLst>
              <a:gd name="adj1" fmla="val -50865"/>
              <a:gd name="adj2" fmla="val 131412"/>
            </a:avLst>
          </a:prstGeom>
          <a:gradFill rotWithShape="0">
            <a:gsLst>
              <a:gs pos="0">
                <a:srgbClr val="9ab5e4"/>
              </a:gs>
              <a:gs pos="100000">
                <a:srgbClr val="b9cde5"/>
              </a:gs>
            </a:gsLst>
            <a:lin ang="5400000"/>
          </a:gradFill>
          <a:ln w="25560">
            <a:solidFill>
              <a:srgbClr val="385d8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400" strike="noStrike" u="none">
                <a:solidFill>
                  <a:srgbClr val="000000"/>
                </a:solidFill>
                <a:uFillTx/>
                <a:latin typeface="Calibri"/>
              </a:rPr>
              <a:t>Шлюздер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1" name="Прямоугольная выноска 13"/>
          <p:cNvSpPr/>
          <p:nvPr/>
        </p:nvSpPr>
        <p:spPr>
          <a:xfrm>
            <a:off x="4390920" y="3224160"/>
            <a:ext cx="2214720" cy="663480"/>
          </a:xfrm>
          <a:prstGeom prst="wedgeRectCallout">
            <a:avLst>
              <a:gd name="adj1" fmla="val 49782"/>
              <a:gd name="adj2" fmla="val 107305"/>
            </a:avLst>
          </a:prstGeom>
          <a:gradFill rotWithShape="0">
            <a:gsLst>
              <a:gs pos="0">
                <a:srgbClr val="9ab5e4"/>
              </a:gs>
              <a:gs pos="100000">
                <a:srgbClr val="b9cde5"/>
              </a:gs>
            </a:gsLst>
            <a:lin ang="5400000"/>
          </a:gradFill>
          <a:ln w="25560">
            <a:solidFill>
              <a:srgbClr val="385d8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400" strike="noStrike" u="none">
                <a:solidFill>
                  <a:srgbClr val="000000"/>
                </a:solidFill>
                <a:uFillTx/>
                <a:latin typeface="Calibri"/>
              </a:rPr>
              <a:t>Су мұнарасы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2" name="Прямоугольная выноска 9"/>
          <p:cNvSpPr/>
          <p:nvPr/>
        </p:nvSpPr>
        <p:spPr>
          <a:xfrm>
            <a:off x="428760" y="596880"/>
            <a:ext cx="1749240" cy="241200"/>
          </a:xfrm>
          <a:prstGeom prst="wedgeRectCallout">
            <a:avLst>
              <a:gd name="adj1" fmla="val 12819"/>
              <a:gd name="adj2" fmla="val 101694"/>
            </a:avLst>
          </a:prstGeom>
          <a:gradFill rotWithShape="0">
            <a:gsLst>
              <a:gs pos="0">
                <a:srgbClr val="9ab5e4"/>
              </a:gs>
              <a:gs pos="100000">
                <a:srgbClr val="b9cde5"/>
              </a:gs>
            </a:gsLst>
            <a:lin ang="5400000"/>
          </a:gradFill>
          <a:ln w="25560">
            <a:solidFill>
              <a:srgbClr val="385d8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400" strike="noStrike" u="none">
                <a:solidFill>
                  <a:srgbClr val="000000"/>
                </a:solidFill>
                <a:uFillTx/>
                <a:latin typeface="Calibri"/>
              </a:rPr>
              <a:t>Су бұрқақ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timing>
    <p:tnLst>
      <p:par>
        <p:cTn id="28" dur="indefinite" restart="never" nodeType="tmRoot">
          <p:childTnLst>
            <p:seq>
              <p:cTn id="29" dur="indefinite" nodeType="mainSeq">
                <p:childTnLst>
                  <p:par>
                    <p:cTn id="30" nodeType="clickEffect" fill="hold">
                      <p:stCondLst>
                        <p:cond delay="indefinite"/>
                      </p:stCondLst>
                      <p:childTnLst>
                        <p:par>
                          <p:cTn id="31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2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34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nodeType="clickEffect" fill="hold">
                      <p:stCondLst>
                        <p:cond delay="indefinite"/>
                      </p:stCondLst>
                      <p:childTnLst>
                        <p:par>
                          <p:cTn id="3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7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nodeType="clickEffect" fill="hold">
                      <p:stCondLst>
                        <p:cond delay="indefinite"/>
                      </p:stCondLst>
                      <p:childTnLst>
                        <p:par>
                          <p:cTn id="41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2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4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nodeType="clickEffect" fill="hold">
                      <p:stCondLst>
                        <p:cond delay="indefinite"/>
                      </p:stCondLst>
                      <p:childTnLst>
                        <p:par>
                          <p:cTn id="4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7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49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nodeType="clickEffect" fill="hold">
                      <p:stCondLst>
                        <p:cond delay="indefinite"/>
                      </p:stCondLst>
                      <p:childTnLst>
                        <p:par>
                          <p:cTn id="51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2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5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nodeType="clickEffect" fill="hold">
                      <p:stCondLst>
                        <p:cond delay="indefinite"/>
                      </p:stCondLst>
                      <p:childTnLst>
                        <p:par>
                          <p:cTn id="5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7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59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nodeType="clickEffect" fill="hold">
                      <p:stCondLst>
                        <p:cond delay="indefinite"/>
                      </p:stCondLst>
                      <p:childTnLst>
                        <p:par>
                          <p:cTn id="61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2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nodeType="clickEffect" fill="hold">
                      <p:stCondLst>
                        <p:cond delay="indefinite"/>
                      </p:stCondLst>
                      <p:childTnLst>
                        <p:par>
                          <p:cTn id="6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7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6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nodeType="clickEffect" fill="hold">
                      <p:stCondLst>
                        <p:cond delay="indefinite"/>
                      </p:stCondLst>
                      <p:childTnLst>
                        <p:par>
                          <p:cTn id="71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72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74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nodeType="clickEffect" fill="hold">
                      <p:stCondLst>
                        <p:cond delay="indefinite"/>
                      </p:stCondLst>
                      <p:childTnLst>
                        <p:par>
                          <p:cTn id="7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77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7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71280" y="-103320"/>
            <a:ext cx="9356400" cy="5167440"/>
          </a:xfrm>
          <a:prstGeom prst="rect">
            <a:avLst/>
          </a:prstGeom>
          <a:ln w="0">
            <a:noFill/>
          </a:ln>
        </p:spPr>
      </p:pic>
      <p:cxnSp>
        <p:nvCxnSpPr>
          <p:cNvPr id="44" name="Google Shape;124;p4"/>
          <p:cNvCxnSpPr/>
          <p:nvPr/>
        </p:nvCxnSpPr>
        <p:spPr>
          <a:xfrm>
            <a:off x="299880" y="488268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45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46" name="Прямоугольник 10"/>
          <p:cNvSpPr/>
          <p:nvPr/>
        </p:nvSpPr>
        <p:spPr>
          <a:xfrm>
            <a:off x="0" y="752400"/>
            <a:ext cx="8913960" cy="62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1 тапсырма </a:t>
            </a:r>
            <a:r>
              <a:rPr b="0" lang="kk-KZ" sz="18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 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7" name="Прямоугольник 12"/>
          <p:cNvSpPr/>
          <p:nvPr/>
        </p:nvSpPr>
        <p:spPr>
          <a:xfrm>
            <a:off x="2562120" y="255600"/>
            <a:ext cx="321336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Бекіту тапсырмасы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8" name="Rectangle 30"/>
          <p:cNvSpPr/>
          <p:nvPr/>
        </p:nvSpPr>
        <p:spPr>
          <a:xfrm>
            <a:off x="299880" y="920520"/>
            <a:ext cx="8772840" cy="137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Суретте берілген ыдыстардағы су деңгейі бірдей. </a:t>
            </a:r>
            <a:r>
              <a:rPr b="0" lang="kk-KZ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Егер кранды ашса, ыдыстардағы су деңгейі қалай өзгереді?</a:t>
            </a:r>
            <a:endParaRPr b="0" lang="en-US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200" strike="noStrike" u="none">
                <a:solidFill>
                  <a:srgbClr val="000000"/>
                </a:solidFill>
                <a:uFillTx/>
                <a:latin typeface="Arial"/>
              </a:rPr>
              <a:t> </a:t>
            </a: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9" name="Rectangle 31"/>
          <p:cNvSpPr/>
          <p:nvPr/>
        </p:nvSpPr>
        <p:spPr>
          <a:xfrm>
            <a:off x="506520" y="2805120"/>
            <a:ext cx="8407440" cy="12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11240" rIns="90000" tIns="46800" bIns="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20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Дескриптор:</a:t>
            </a:r>
            <a:r>
              <a:rPr b="0" i="1" lang="kk-KZ" sz="20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 білім алушы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Қатынас ыдыстарға  құйылған бір түрлі сұйықтың деңгейі не үшін бірдей болатынын түсінеді;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50" name="Рисунок 8" descr=""/>
          <p:cNvPicPr/>
          <p:nvPr/>
        </p:nvPicPr>
        <p:blipFill>
          <a:blip r:embed="rId2"/>
          <a:stretch/>
        </p:blipFill>
        <p:spPr>
          <a:xfrm>
            <a:off x="7262640" y="1668600"/>
            <a:ext cx="1810080" cy="1212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63360" y="0"/>
            <a:ext cx="9356760" cy="5167440"/>
          </a:xfrm>
          <a:prstGeom prst="rect">
            <a:avLst/>
          </a:prstGeom>
          <a:ln w="0">
            <a:noFill/>
          </a:ln>
        </p:spPr>
      </p:pic>
      <p:cxnSp>
        <p:nvCxnSpPr>
          <p:cNvPr id="52" name="Google Shape;124;p4"/>
          <p:cNvCxnSpPr/>
          <p:nvPr/>
        </p:nvCxnSpPr>
        <p:spPr>
          <a:xfrm>
            <a:off x="299880" y="488268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53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54" name="Прямоугольник 10"/>
          <p:cNvSpPr/>
          <p:nvPr/>
        </p:nvSpPr>
        <p:spPr>
          <a:xfrm>
            <a:off x="0" y="752400"/>
            <a:ext cx="8913960" cy="62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2 тапсырма </a:t>
            </a:r>
            <a:r>
              <a:rPr b="0" lang="kk-KZ" sz="18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 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5" name="Прямоугольник 12"/>
          <p:cNvSpPr/>
          <p:nvPr/>
        </p:nvSpPr>
        <p:spPr>
          <a:xfrm>
            <a:off x="2562120" y="255600"/>
            <a:ext cx="321336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Бекіту тапсырмасы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Rectangle 30"/>
          <p:cNvSpPr/>
          <p:nvPr/>
        </p:nvSpPr>
        <p:spPr>
          <a:xfrm>
            <a:off x="299880" y="1163880"/>
            <a:ext cx="8772840" cy="88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200" strike="noStrike" u="none">
                <a:solidFill>
                  <a:srgbClr val="000000"/>
                </a:solidFill>
                <a:uFillTx/>
                <a:latin typeface="Arial"/>
              </a:rPr>
              <a:t> </a:t>
            </a: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7" name="Rectangle 31"/>
          <p:cNvSpPr/>
          <p:nvPr/>
        </p:nvSpPr>
        <p:spPr>
          <a:xfrm>
            <a:off x="506520" y="2957400"/>
            <a:ext cx="8407440" cy="96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11240" rIns="90000" tIns="46800" bIns="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20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Дескриптор:</a:t>
            </a:r>
            <a:r>
              <a:rPr b="0" i="1" lang="kk-KZ" sz="20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 білім алушы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Қатынас ыдыстарға  құйылған әртүрлі сұйықтың деңгейі не үшін әртүрлі болатынын түсінеді;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58" name="Рисунок 8" descr=""/>
          <p:cNvPicPr/>
          <p:nvPr/>
        </p:nvPicPr>
        <p:blipFill>
          <a:blip r:embed="rId2"/>
          <a:stretch/>
        </p:blipFill>
        <p:spPr>
          <a:xfrm>
            <a:off x="7262640" y="1668600"/>
            <a:ext cx="1810080" cy="1212840"/>
          </a:xfrm>
          <a:prstGeom prst="rect">
            <a:avLst/>
          </a:prstGeom>
          <a:ln w="0">
            <a:noFill/>
          </a:ln>
        </p:spPr>
      </p:pic>
      <p:sp>
        <p:nvSpPr>
          <p:cNvPr id="59" name="Прямоугольник 1"/>
          <p:cNvSpPr/>
          <p:nvPr/>
        </p:nvSpPr>
        <p:spPr>
          <a:xfrm>
            <a:off x="166680" y="1233360"/>
            <a:ext cx="678816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387360" indent="-30240"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Егер ыдыстарда бірдей деңгейдегі:  бірінде су, ал екіншісінде керосин болса, онда бұл жағдайда кранды ашқаннан кейін сұйықтар деңгейі қалай өзгереді?</a:t>
            </a:r>
            <a:endParaRPr b="0" lang="en-US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5398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Администратор</dc:creator>
  <dc:description/>
  <dc:language>en-US</dc:language>
  <cp:lastModifiedBy>Данагул</cp:lastModifiedBy>
  <cp:lastPrinted>2020-01-23T08:03:28Z</cp:lastPrinted>
  <dcterms:modified xsi:type="dcterms:W3CDTF">2024-12-22T19:33:13Z</dcterms:modified>
  <cp:revision>395</cp:revision>
  <dc:subject/>
  <dc:title>Презентация PowerPoint</dc:title>
</cp:coreProperties>
</file>