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5.jpeg" ContentType="image/jpeg"/>
  <Override PartName="/ppt/media/image6.jpeg" ContentType="image/jpeg"/>
  <Override PartName="/ppt/media/image12.png" ContentType="image/png"/>
  <Override PartName="/ppt/media/image7.jpeg" ContentType="image/jpeg"/>
  <Override PartName="/ppt/media/image3.jpeg" ContentType="image/jpeg"/>
  <Override PartName="/ppt/media/image8.png" ContentType="image/png"/>
  <Override PartName="/ppt/media/image2.png" ContentType="image/png"/>
  <Override PartName="/ppt/media/image10.png" ContentType="image/png"/>
  <Override PartName="/ppt/media/image14.jpeg" ContentType="image/jpeg"/>
  <Override PartName="/ppt/media/image13.png" ContentType="image/png"/>
  <Override PartName="/ppt/media/image9.png" ContentType="image/png"/>
  <Override PartName="/ppt/media/image11.png" ContentType="image/png"/>
  <Override PartName="/ppt/media/image16.jpeg" ContentType="image/jpeg"/>
  <Override PartName="/ppt/media/image15.png" ContentType="image/png"/>
  <Override PartName="/ppt/media/image17.jpeg" ContentType="image/jpeg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5145088"/>
  <p:notesSz cx="6796088" cy="99282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853568B-F6D4-408A-B3C1-ECEBE25E9E6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8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en-US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600" cy="339408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t">
            <a:normAutofit fontScale="92500" lnSpcReduction="9999"/>
          </a:bodyPr>
          <a:p>
            <a:pPr marL="290520" indent="-29052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31800" indent="-24300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973080" indent="-19368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362240" indent="-19368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4766760"/>
            <a:ext cx="289584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0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AFE4C40-542F-45AD-B936-FBD80705C922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5.png"/><Relationship Id="rId3" Type="http://schemas.openxmlformats.org/officeDocument/2006/relationships/image" Target="../media/image16.jpeg"/><Relationship Id="rId4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7.jpe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6;p1"/>
          <p:cNvSpPr/>
          <p:nvPr/>
        </p:nvSpPr>
        <p:spPr>
          <a:xfrm>
            <a:off x="563400" y="1477800"/>
            <a:ext cx="8272800" cy="231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4280" rIns="44280" tIns="22320" bIns="2232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Тақырыбы</a:t>
            </a:r>
            <a:r>
              <a:rPr b="1" lang="ru-RU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: </a:t>
            </a:r>
            <a:r>
              <a:rPr b="1" lang="kk-KZ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Гидростатикалық қысым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7</a:t>
            </a:r>
            <a:r>
              <a:rPr b="1" lang="en-US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1" lang="kk-KZ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сынып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r"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           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" name="Google Shape;77;p1"/>
          <p:cNvCxnSpPr/>
          <p:nvPr/>
        </p:nvCxnSpPr>
        <p:spPr>
          <a:xfrm>
            <a:off x="1058400" y="4114440"/>
            <a:ext cx="693972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7" name="Google Shape;78;p1"/>
          <p:cNvCxnSpPr/>
          <p:nvPr/>
        </p:nvCxnSpPr>
        <p:spPr>
          <a:xfrm>
            <a:off x="1136160" y="4250880"/>
            <a:ext cx="67143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"/>
          <p:cNvSpPr txBox="1"/>
          <p:nvPr/>
        </p:nvSpPr>
        <p:spPr>
          <a:xfrm>
            <a:off x="1122120" y="878040"/>
            <a:ext cx="7337160" cy="289080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t">
            <a:normAutofit/>
          </a:bodyPr>
          <a:p>
            <a:pPr lvl="4" marL="171360" algn="just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Формалары әртүрлі ыдыстардағы бірдей деңгейдегі сұйықтықтардың ыдыс түбіне түсіретін қысымдары бірдей болады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4" name="Picture 4" descr="Объяснение гидростатического парадокса"/>
          <p:cNvPicPr/>
          <p:nvPr/>
        </p:nvPicPr>
        <p:blipFill>
          <a:blip r:embed="rId1"/>
          <a:srcRect l="6047" t="22678" r="5291" b="30237"/>
          <a:stretch/>
        </p:blipFill>
        <p:spPr>
          <a:xfrm>
            <a:off x="2195640" y="2193840"/>
            <a:ext cx="5867280" cy="1482840"/>
          </a:xfrm>
          <a:prstGeom prst="rect">
            <a:avLst/>
          </a:prstGeom>
          <a:ln w="0">
            <a:noFill/>
          </a:ln>
        </p:spPr>
      </p:pic>
      <p:sp>
        <p:nvSpPr>
          <p:cNvPr id="45" name="Прямоугольник 1"/>
          <p:cNvSpPr/>
          <p:nvPr/>
        </p:nvSpPr>
        <p:spPr>
          <a:xfrm>
            <a:off x="2300400" y="304920"/>
            <a:ext cx="56563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3399"/>
                </a:solidFill>
                <a:uFillTx/>
                <a:latin typeface="Times New Roman"/>
                <a:ea typeface="Times New Roman"/>
              </a:rPr>
              <a:t>Гидростатикалық ғажайып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nodeType="clickEffect" fill="hold">
                      <p:stCondLst>
                        <p:cond delay="indefinite"/>
                      </p:stCondLst>
                      <p:childTnLst>
                        <p:par>
                          <p:cTn id="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7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Номер слайда 3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B685839D-7393-4A10-A4B4-EA85ED7CC738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TextBox 4"/>
          <p:cNvSpPr/>
          <p:nvPr/>
        </p:nvSpPr>
        <p:spPr>
          <a:xfrm>
            <a:off x="1793880" y="384120"/>
            <a:ext cx="2327400" cy="76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4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Р</a:t>
            </a:r>
            <a:r>
              <a:rPr b="0" lang="en-US" sz="4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</a:t>
            </a:r>
            <a:r>
              <a:rPr b="0" lang="el-GR" sz="4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ρ</a:t>
            </a:r>
            <a:r>
              <a:rPr b="0" lang="en-US" sz="4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g h</a:t>
            </a: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8" name="Прямоугольник 5" descr=""/>
          <p:cNvPicPr/>
          <p:nvPr/>
        </p:nvPicPr>
        <p:blipFill>
          <a:blip r:embed="rId1"/>
          <a:stretch/>
        </p:blipFill>
        <p:spPr>
          <a:xfrm>
            <a:off x="963720" y="1255680"/>
            <a:ext cx="7064280" cy="2090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-47520"/>
            <a:ext cx="9356760" cy="5167080"/>
          </a:xfrm>
          <a:prstGeom prst="rect">
            <a:avLst/>
          </a:prstGeom>
          <a:ln w="0">
            <a:noFill/>
          </a:ln>
        </p:spPr>
      </p:pic>
      <p:cxnSp>
        <p:nvCxnSpPr>
          <p:cNvPr id="50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51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52" name="Прямоугольник 10"/>
          <p:cNvSpPr/>
          <p:nvPr/>
        </p:nvSpPr>
        <p:spPr>
          <a:xfrm>
            <a:off x="0" y="752400"/>
            <a:ext cx="8913960" cy="62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1 тапсырма </a:t>
            </a: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Прямоугольник 12"/>
          <p:cNvSpPr/>
          <p:nvPr/>
        </p:nvSpPr>
        <p:spPr>
          <a:xfrm>
            <a:off x="2562120" y="255600"/>
            <a:ext cx="32133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Бекіту тапсырмасы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Rectangle 30"/>
          <p:cNvSpPr/>
          <p:nvPr/>
        </p:nvSpPr>
        <p:spPr>
          <a:xfrm>
            <a:off x="299880" y="981360"/>
            <a:ext cx="8772840" cy="1252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600" strike="noStrike" u="none">
                <a:solidFill>
                  <a:srgbClr val="000000"/>
                </a:solidFill>
                <a:uFillTx/>
                <a:latin typeface="Times New Roman"/>
              </a:rPr>
              <a:t>1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</a:rPr>
              <a:t>. Судың, керосиннің, сынаптың     0,6 м тереңдіктегі қысымын табыңдар</a:t>
            </a:r>
            <a:r>
              <a:rPr b="0" lang="kk-KZ" sz="2000" strike="noStrike" u="none">
                <a:solidFill>
                  <a:srgbClr val="c4bd97"/>
                </a:solidFill>
                <a:uFillTx/>
                <a:latin typeface="Times New Roman"/>
              </a:rPr>
              <a:t>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206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5" name="Rectangle 31"/>
          <p:cNvSpPr/>
          <p:nvPr/>
        </p:nvSpPr>
        <p:spPr>
          <a:xfrm>
            <a:off x="284040" y="2278800"/>
            <a:ext cx="9072720" cy="96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11240" rIns="90000" tIns="4680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Дескриптор:</a:t>
            </a: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 білім алушы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Судың, керосиннің, сынаптың тығыздығын анықтайды ;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Гидростатикалық қысымның формуласын пайдалана алады.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216000" y="34920"/>
            <a:ext cx="9213840" cy="5167440"/>
          </a:xfrm>
          <a:prstGeom prst="rect">
            <a:avLst/>
          </a:prstGeom>
          <a:ln w="0">
            <a:noFill/>
          </a:ln>
        </p:spPr>
      </p:pic>
      <p:cxnSp>
        <p:nvCxnSpPr>
          <p:cNvPr id="57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58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59" name="Прямоугольник 10"/>
          <p:cNvSpPr/>
          <p:nvPr/>
        </p:nvSpPr>
        <p:spPr>
          <a:xfrm>
            <a:off x="0" y="752400"/>
            <a:ext cx="8913960" cy="34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1 тапсырма </a:t>
            </a: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Прямоугольник 12"/>
          <p:cNvSpPr/>
          <p:nvPr/>
        </p:nvSpPr>
        <p:spPr>
          <a:xfrm>
            <a:off x="187200" y="255600"/>
            <a:ext cx="32133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Дұрыс жауап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TextBox 2"/>
          <p:cNvSpPr/>
          <p:nvPr/>
        </p:nvSpPr>
        <p:spPr>
          <a:xfrm>
            <a:off x="594360" y="1454040"/>
            <a:ext cx="646200" cy="33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Бер:  </a:t>
            </a:r>
            <a:endParaRPr b="0" lang="en-US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2" name="TextBox 3" descr=""/>
          <p:cNvPicPr/>
          <p:nvPr/>
        </p:nvPicPr>
        <p:blipFill>
          <a:blip r:embed="rId2"/>
          <a:stretch/>
        </p:blipFill>
        <p:spPr>
          <a:xfrm>
            <a:off x="665280" y="1762200"/>
            <a:ext cx="2224080" cy="1614240"/>
          </a:xfrm>
          <a:prstGeom prst="rect">
            <a:avLst/>
          </a:prstGeom>
          <a:ln w="0">
            <a:noFill/>
          </a:ln>
        </p:spPr>
      </p:pic>
      <p:sp>
        <p:nvSpPr>
          <p:cNvPr id="63" name="Прямая соединительная линия 5"/>
          <p:cNvSpPr/>
          <p:nvPr/>
        </p:nvSpPr>
        <p:spPr>
          <a:xfrm>
            <a:off x="2792520" y="1598760"/>
            <a:ext cx="23760" cy="21920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4" name="Прямая соединительная линия 10"/>
          <p:cNvSpPr/>
          <p:nvPr/>
        </p:nvSpPr>
        <p:spPr>
          <a:xfrm>
            <a:off x="482760" y="3308400"/>
            <a:ext cx="2333520" cy="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Прямоугольник 12"/>
          <p:cNvSpPr/>
          <p:nvPr/>
        </p:nvSpPr>
        <p:spPr>
          <a:xfrm>
            <a:off x="1049400" y="3465360"/>
            <a:ext cx="45720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Р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</a:t>
            </a:r>
            <a:r>
              <a:rPr b="0" lang="kk-KZ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?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Прямоугольник 19"/>
          <p:cNvSpPr/>
          <p:nvPr/>
        </p:nvSpPr>
        <p:spPr>
          <a:xfrm>
            <a:off x="2889360" y="2054160"/>
            <a:ext cx="136656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Р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</a:t>
            </a:r>
            <a:r>
              <a:rPr b="0" lang="el-GR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ρ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g h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7" name="TextBox 13"/>
          <p:cNvSpPr/>
          <p:nvPr/>
        </p:nvSpPr>
        <p:spPr>
          <a:xfrm>
            <a:off x="2895840" y="1608120"/>
            <a:ext cx="142848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Arial"/>
              </a:rPr>
              <a:t>Керекті формула;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8" name="Прямая соединительная линия 15"/>
          <p:cNvSpPr/>
          <p:nvPr/>
        </p:nvSpPr>
        <p:spPr>
          <a:xfrm>
            <a:off x="4440240" y="1598760"/>
            <a:ext cx="0" cy="21920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9" name="TextBox 16"/>
          <p:cNvSpPr/>
          <p:nvPr/>
        </p:nvSpPr>
        <p:spPr>
          <a:xfrm>
            <a:off x="4790880" y="1697040"/>
            <a:ext cx="67968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Arial"/>
              </a:rPr>
              <a:t>Шешуі: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0" name="Прямоугольник 24" descr=""/>
          <p:cNvPicPr/>
          <p:nvPr/>
        </p:nvPicPr>
        <p:blipFill>
          <a:blip r:embed="rId3"/>
          <a:stretch/>
        </p:blipFill>
        <p:spPr>
          <a:xfrm>
            <a:off x="4608360" y="2048040"/>
            <a:ext cx="4303800" cy="334800"/>
          </a:xfrm>
          <a:prstGeom prst="rect">
            <a:avLst/>
          </a:prstGeom>
          <a:ln w="0">
            <a:noFill/>
          </a:ln>
        </p:spPr>
      </p:pic>
      <p:pic>
        <p:nvPicPr>
          <p:cNvPr id="71" name="Прямоугольник 20" descr=""/>
          <p:cNvPicPr/>
          <p:nvPr/>
        </p:nvPicPr>
        <p:blipFill>
          <a:blip r:embed="rId4"/>
          <a:stretch/>
        </p:blipFill>
        <p:spPr>
          <a:xfrm>
            <a:off x="4591080" y="2541600"/>
            <a:ext cx="3668760" cy="334800"/>
          </a:xfrm>
          <a:prstGeom prst="rect">
            <a:avLst/>
          </a:prstGeom>
          <a:ln w="0">
            <a:noFill/>
          </a:ln>
        </p:spPr>
      </p:pic>
      <p:pic>
        <p:nvPicPr>
          <p:cNvPr id="72" name="Прямоугольник 21" descr=""/>
          <p:cNvPicPr/>
          <p:nvPr/>
        </p:nvPicPr>
        <p:blipFill>
          <a:blip r:embed="rId5"/>
          <a:stretch/>
        </p:blipFill>
        <p:spPr>
          <a:xfrm>
            <a:off x="4627440" y="2955960"/>
            <a:ext cx="3443400" cy="341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Номер слайда 1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3F60EF5-BE09-4988-8274-52EA75EEA0D3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4" name="Picture 2" descr="https://cf.ppt-online.org/files/slide/0/0TcniFIKVltURMfNXvoH9e6BughadwQEPrYDZs/slide-22.jpg"/>
          <p:cNvPicPr/>
          <p:nvPr/>
        </p:nvPicPr>
        <p:blipFill>
          <a:blip r:embed="rId1"/>
          <a:stretch/>
        </p:blipFill>
        <p:spPr>
          <a:xfrm>
            <a:off x="1628640" y="539640"/>
            <a:ext cx="4845240" cy="2971800"/>
          </a:xfrm>
          <a:prstGeom prst="rect">
            <a:avLst/>
          </a:prstGeom>
          <a:ln w="0">
            <a:noFill/>
          </a:ln>
        </p:spPr>
      </p:pic>
      <p:sp>
        <p:nvSpPr>
          <p:cNvPr id="75" name="TextBox 1"/>
          <p:cNvSpPr/>
          <p:nvPr/>
        </p:nvSpPr>
        <p:spPr>
          <a:xfrm>
            <a:off x="560520" y="152280"/>
            <a:ext cx="172548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Тапсырма 2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6" name="Rectangle 31"/>
          <p:cNvSpPr/>
          <p:nvPr/>
        </p:nvSpPr>
        <p:spPr>
          <a:xfrm>
            <a:off x="244440" y="3020760"/>
            <a:ext cx="9072720" cy="126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11240" rIns="90000" tIns="4680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Дескриптор:</a:t>
            </a: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 білім алушы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Сұйықтар мен газдардағы қысымды зерттеген ғалымды атап бере алады.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Паскаль заңын тұжырымдап және құралдың атын атап бере алады.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42840" y="7920"/>
            <a:ext cx="9144000" cy="5167440"/>
          </a:xfrm>
          <a:prstGeom prst="rect">
            <a:avLst/>
          </a:prstGeom>
          <a:ln w="0">
            <a:noFill/>
          </a:ln>
        </p:spPr>
      </p:pic>
      <p:cxnSp>
        <p:nvCxnSpPr>
          <p:cNvPr id="78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79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80" name="Прямоугольник 10"/>
          <p:cNvSpPr/>
          <p:nvPr/>
        </p:nvSpPr>
        <p:spPr>
          <a:xfrm>
            <a:off x="3500280" y="233280"/>
            <a:ext cx="189864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рефлекция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1" name="AutoShape 2"/>
          <p:cNvSpPr/>
          <p:nvPr/>
        </p:nvSpPr>
        <p:spPr>
          <a:xfrm>
            <a:off x="135000" y="-14436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AutoShape 4"/>
          <p:cNvSpPr/>
          <p:nvPr/>
        </p:nvSpPr>
        <p:spPr>
          <a:xfrm>
            <a:off x="287280" y="7920"/>
            <a:ext cx="304920" cy="30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83" name="Picture 5" descr=""/>
          <p:cNvPicPr/>
          <p:nvPr/>
        </p:nvPicPr>
        <p:blipFill>
          <a:blip r:embed="rId2"/>
          <a:stretch/>
        </p:blipFill>
        <p:spPr>
          <a:xfrm>
            <a:off x="6413400" y="2271600"/>
            <a:ext cx="1670040" cy="1905120"/>
          </a:xfrm>
          <a:prstGeom prst="rect">
            <a:avLst/>
          </a:prstGeom>
          <a:ln w="0">
            <a:noFill/>
          </a:ln>
        </p:spPr>
      </p:pic>
      <p:pic>
        <p:nvPicPr>
          <p:cNvPr id="84" name="Picture 6" descr="E:\Рабочи стол\9.jpg"/>
          <p:cNvPicPr/>
          <p:nvPr/>
        </p:nvPicPr>
        <p:blipFill>
          <a:blip r:embed="rId3"/>
          <a:stretch/>
        </p:blipFill>
        <p:spPr>
          <a:xfrm>
            <a:off x="1560600" y="2957400"/>
            <a:ext cx="1369800" cy="1150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4" dur="indefinite" restart="never" nodeType="tmRoot">
          <p:childTnLst>
            <p:seq>
              <p:cTn id="15" dur="indefinite" nodeType="mainSeq">
                <p:childTnLst>
                  <p:par>
                    <p:cTn id="16" nodeType="clickEffect" fill="hold">
                      <p:stCondLst>
                        <p:cond delay="indefinite"/>
                      </p:stCondLst>
                      <p:childTnLst>
                        <p:par>
                          <p:cTn id="1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34920" y="55440"/>
            <a:ext cx="9144000" cy="5167440"/>
          </a:xfrm>
          <a:prstGeom prst="rect">
            <a:avLst/>
          </a:prstGeom>
          <a:ln w="0">
            <a:noFill/>
          </a:ln>
        </p:spPr>
      </p:pic>
      <p:cxnSp>
        <p:nvCxnSpPr>
          <p:cNvPr id="86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87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88" name="Прямоугольник 10"/>
          <p:cNvSpPr/>
          <p:nvPr/>
        </p:nvSpPr>
        <p:spPr>
          <a:xfrm>
            <a:off x="3500280" y="233280"/>
            <a:ext cx="189864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Қорытынды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9" name="Прямоугольник 1"/>
          <p:cNvSpPr/>
          <p:nvPr/>
        </p:nvSpPr>
        <p:spPr>
          <a:xfrm>
            <a:off x="457200" y="1108080"/>
            <a:ext cx="7661160" cy="13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50571"/>
                </a:solidFill>
                <a:uFillTx/>
                <a:latin typeface="Times New Roman"/>
                <a:ea typeface="Times New Roman"/>
              </a:rPr>
              <a:t>Бүгінгі сабақта: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Сұйықтар мен газдардағы қысым туралы білдік.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Сұйықтардағы гидростатикалық қысымның формуласын қорытып шығарып, есептер шығаруда қолдандық.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9144000" cy="5167440"/>
          </a:xfrm>
          <a:prstGeom prst="rect">
            <a:avLst/>
          </a:prstGeom>
          <a:ln w="0">
            <a:noFill/>
          </a:ln>
        </p:spPr>
      </p:pic>
      <p:cxnSp>
        <p:nvCxnSpPr>
          <p:cNvPr id="91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92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93" name="Прямоугольник 10"/>
          <p:cNvSpPr/>
          <p:nvPr/>
        </p:nvSpPr>
        <p:spPr>
          <a:xfrm>
            <a:off x="3114720" y="276120"/>
            <a:ext cx="367992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қу тапсырмасы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4" name="Rectangle 15"/>
          <p:cNvSpPr/>
          <p:nvPr/>
        </p:nvSpPr>
        <p:spPr>
          <a:xfrm>
            <a:off x="457200" y="785520"/>
            <a:ext cx="728028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Пішіндері әртүрлі үш ыдысқа шемішке майы құйылған. Майдың осы ыдыстардың түбіне түсіретін қысымы жайлы не айтуға болады-олар бірдей ме, әлде әртүрлі бола ма?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     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95" name="Picture 14" descr="Ph7_p30-077"/>
          <p:cNvPicPr/>
          <p:nvPr/>
        </p:nvPicPr>
        <p:blipFill>
          <a:blip r:embed="rId2"/>
          <a:stretch/>
        </p:blipFill>
        <p:spPr>
          <a:xfrm>
            <a:off x="2203560" y="1832040"/>
            <a:ext cx="2340000" cy="1143000"/>
          </a:xfrm>
          <a:prstGeom prst="rect">
            <a:avLst/>
          </a:prstGeom>
          <a:ln w="0">
            <a:noFill/>
          </a:ln>
        </p:spPr>
      </p:pic>
      <p:sp>
        <p:nvSpPr>
          <p:cNvPr id="96" name="Rectangle 31"/>
          <p:cNvSpPr/>
          <p:nvPr/>
        </p:nvSpPr>
        <p:spPr>
          <a:xfrm>
            <a:off x="244440" y="3485520"/>
            <a:ext cx="9072720" cy="65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11240" rIns="90000" tIns="4680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Дескриптор:</a:t>
            </a: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 білім алушы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ыдыстардың түбіне түсіретін қысымы   қандай болатынын айта алады.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-23760"/>
            <a:ext cx="9144000" cy="5167440"/>
          </a:xfrm>
          <a:prstGeom prst="rect">
            <a:avLst/>
          </a:prstGeom>
          <a:ln w="0">
            <a:noFill/>
          </a:ln>
        </p:spPr>
      </p:pic>
      <p:sp>
        <p:nvSpPr>
          <p:cNvPr id="9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E9AFB75-3B9E-4A8B-9640-B8406F7CD127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en-US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" name="Google Shape;124;p4"/>
          <p:cNvCxnSpPr/>
          <p:nvPr/>
        </p:nvCxnSpPr>
        <p:spPr>
          <a:xfrm>
            <a:off x="312480" y="4882680"/>
            <a:ext cx="861444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2" name="Google Shape;230;p65"/>
          <p:cNvSpPr/>
          <p:nvPr/>
        </p:nvSpPr>
        <p:spPr>
          <a:xfrm>
            <a:off x="380880" y="839880"/>
            <a:ext cx="8533080" cy="318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3520" rIns="83520" tIns="83520" bIns="83520" anchor="t">
            <a:normAutofit/>
          </a:bodyPr>
          <a:p>
            <a:pPr marL="372960" indent="-372960" algn="just">
              <a:lnSpc>
                <a:spcPct val="100000"/>
              </a:lnSpc>
              <a:spcBef>
                <a:spcPts val="499"/>
              </a:spcBef>
              <a:buClr>
                <a:srgbClr val="1025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10253f"/>
                </a:solidFill>
                <a:uFillTx/>
                <a:latin typeface="Times New Roman"/>
                <a:ea typeface="Times New Roman"/>
              </a:rPr>
              <a:t>7.3.1.5 </a:t>
            </a:r>
            <a:r>
              <a:rPr b="0" lang="ru-RU" sz="2000" strike="noStrike" u="none">
                <a:solidFill>
                  <a:srgbClr val="10253f"/>
                </a:solidFill>
                <a:uFillTx/>
                <a:latin typeface="Times New Roman"/>
                <a:ea typeface="Times New Roman"/>
              </a:rPr>
              <a:t>– </a:t>
            </a:r>
            <a:r>
              <a:rPr b="0" lang="kk-KZ" sz="2000" strike="noStrike" u="none">
                <a:solidFill>
                  <a:srgbClr val="10253f"/>
                </a:solidFill>
                <a:uFillTx/>
                <a:latin typeface="Times New Roman"/>
                <a:ea typeface="Times New Roman"/>
              </a:rPr>
              <a:t>сұйықтардағы гидростатикалық қысымның формуласын шығару және оны есептер шығаруда қолдану.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    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Сұйықтар мен газдардағы қысым туралы біледі;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Сұйықтардағы гидростатикалық қысымның формуласын жаза алады, есептер шығаруда қолдана алады: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Прямоугольник 9"/>
          <p:cNvSpPr/>
          <p:nvPr/>
        </p:nvSpPr>
        <p:spPr>
          <a:xfrm>
            <a:off x="3274920" y="233280"/>
            <a:ext cx="377820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Оқу мақсаты</a:t>
            </a:r>
            <a:r>
              <a:rPr b="0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4" name="Picture 2" descr="C:\Users\Типография\Desktop\Безымянный.png"/>
          <p:cNvPicPr/>
          <p:nvPr/>
        </p:nvPicPr>
        <p:blipFill>
          <a:blip r:embed="rId2"/>
          <a:srcRect l="11758" t="4423" r="11484" b="85348"/>
          <a:stretch/>
        </p:blipFill>
        <p:spPr>
          <a:xfrm>
            <a:off x="0" y="2324160"/>
            <a:ext cx="9144000" cy="528480"/>
          </a:xfrm>
          <a:prstGeom prst="rect">
            <a:avLst/>
          </a:prstGeom>
          <a:ln w="0">
            <a:noFill/>
          </a:ln>
        </p:spPr>
      </p:pic>
      <p:sp>
        <p:nvSpPr>
          <p:cNvPr id="15" name="Прямоугольник 1"/>
          <p:cNvSpPr/>
          <p:nvPr/>
        </p:nvSpPr>
        <p:spPr>
          <a:xfrm>
            <a:off x="2939760" y="2357280"/>
            <a:ext cx="32644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Ба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ғалау критерийлері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1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FAEA11F-695B-4037-B6D3-C2FD07B56FF3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7" name="Picture 2" descr=""/>
          <p:cNvPicPr/>
          <p:nvPr/>
        </p:nvPicPr>
        <p:blipFill>
          <a:blip r:embed="rId1"/>
          <a:stretch/>
        </p:blipFill>
        <p:spPr>
          <a:xfrm>
            <a:off x="0" y="-20520"/>
            <a:ext cx="9144000" cy="5164200"/>
          </a:xfrm>
          <a:prstGeom prst="rect">
            <a:avLst/>
          </a:prstGeom>
          <a:ln w="0">
            <a:noFill/>
          </a:ln>
        </p:spPr>
      </p:pic>
      <p:sp>
        <p:nvSpPr>
          <p:cNvPr id="18" name="TextBox 6"/>
          <p:cNvSpPr/>
          <p:nvPr/>
        </p:nvSpPr>
        <p:spPr>
          <a:xfrm>
            <a:off x="152280" y="684360"/>
            <a:ext cx="8452080" cy="350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</a:t>
            </a:r>
            <a:r>
              <a:rPr b="1" i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үгінгі сабақта: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Қандай қысым гидростатикалық деп аталады?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Гидростатикалық қысымның шамасын қалай есептеуге болады?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Ыдыс түбіне түсіретін гидростатикалық қысымның ыдыс табанының ауданына тәуелділігі қандай?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1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869220E-502A-4F08-8BC9-B2BCFC787901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Rectangle 2"/>
          <p:cNvSpPr/>
          <p:nvPr/>
        </p:nvSpPr>
        <p:spPr>
          <a:xfrm>
            <a:off x="950760" y="298080"/>
            <a:ext cx="799812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1.Қатты дене қысымды қалай жеткізеді?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2.Сұйықтар мен газдар неліктен қысымды барлық жаққа бірдей жеткізеді?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1" name="Рисунок 5" descr="Описание: img10"/>
          <p:cNvPicPr/>
          <p:nvPr/>
        </p:nvPicPr>
        <p:blipFill>
          <a:blip r:embed="rId1"/>
          <a:stretch/>
        </p:blipFill>
        <p:spPr>
          <a:xfrm>
            <a:off x="685800" y="1171440"/>
            <a:ext cx="4213080" cy="1481400"/>
          </a:xfrm>
          <a:prstGeom prst="rect">
            <a:avLst/>
          </a:prstGeom>
          <a:ln w="0">
            <a:noFill/>
          </a:ln>
        </p:spPr>
      </p:pic>
      <p:sp>
        <p:nvSpPr>
          <p:cNvPr id="22" name="Прямоугольник 5"/>
          <p:cNvSpPr/>
          <p:nvPr/>
        </p:nvSpPr>
        <p:spPr>
          <a:xfrm>
            <a:off x="272880" y="2986200"/>
            <a:ext cx="5954760" cy="560160"/>
          </a:xfrm>
          <a:prstGeom prst="rect">
            <a:avLst/>
          </a:prstGeom>
          <a:solidFill>
            <a:srgbClr val="ffffff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6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Қатты денелер қысымды күштің әрекеті ету бағытында жеткізеді.</a:t>
            </a:r>
            <a:endParaRPr b="0" lang="en-US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" name="Прямоугольник 6"/>
          <p:cNvSpPr/>
          <p:nvPr/>
        </p:nvSpPr>
        <p:spPr>
          <a:xfrm>
            <a:off x="2182680" y="3713040"/>
            <a:ext cx="6535800" cy="665280"/>
          </a:xfrm>
          <a:prstGeom prst="rect">
            <a:avLst/>
          </a:prstGeom>
          <a:solidFill>
            <a:srgbClr val="ffffff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Сұйы</a:t>
            </a:r>
            <a:r>
              <a:rPr b="0" lang="kk-KZ" sz="1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Сұйықтар мен газдар өздеріне түсірілген қысымды өзгеріссіз барлық бағытта бірдей жеткізеді. Паскаль заңы.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омер слайда 1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0886634-FC90-4FF8-B637-2CCA7050BC64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5" name="Picture 2" descr="Паскаль заңы, атмосфералық қысым"/>
          <p:cNvPicPr/>
          <p:nvPr/>
        </p:nvPicPr>
        <p:blipFill>
          <a:blip r:embed="rId1"/>
          <a:stretch/>
        </p:blipFill>
        <p:spPr>
          <a:xfrm>
            <a:off x="1025640" y="563400"/>
            <a:ext cx="7029360" cy="4160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Номер слайда 1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25E4DC4-80FD-4A3E-9E78-918D4BB78C03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TextBox 3"/>
          <p:cNvSpPr/>
          <p:nvPr/>
        </p:nvSpPr>
        <p:spPr>
          <a:xfrm>
            <a:off x="2006640" y="366840"/>
            <a:ext cx="41781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Бейнебаян көруге шақырамын</a:t>
            </a:r>
            <a:r>
              <a:rPr b="0" lang="kk-KZ" sz="1200" strike="noStrike" u="none">
                <a:solidFill>
                  <a:srgbClr val="000000"/>
                </a:solidFill>
                <a:uFillTx/>
                <a:latin typeface="Arial"/>
              </a:rPr>
              <a:t>.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Прямоугольник 4"/>
          <p:cNvSpPr/>
          <p:nvPr/>
        </p:nvSpPr>
        <p:spPr>
          <a:xfrm>
            <a:off x="831960" y="1079640"/>
            <a:ext cx="808992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https://bilimland.kz/kk/courses/physics-kk/fizika-negizi/qysym/lesson/sui-yqtyqtar-qysymy-paskal-zangy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Прямоугольник 5"/>
          <p:cNvSpPr/>
          <p:nvPr/>
        </p:nvSpPr>
        <p:spPr>
          <a:xfrm>
            <a:off x="1212840" y="3048120"/>
            <a:ext cx="690552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2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 </a:t>
            </a:r>
            <a:r>
              <a:rPr b="1" i="1" lang="kk-KZ" sz="18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Дескриптор:</a:t>
            </a:r>
            <a:r>
              <a:rPr b="0" i="1" lang="kk-KZ" sz="18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 білім алушы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бейнабаянды көреді, гидрастатикалық қысымның формуласын қорыта алады.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Номер слайда 1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D801BE5-3DB1-42D1-AED3-E18256EE909E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1" name="Picture 2" descr="Презентация по физике &quot;Давление твёрдых тел, жидкостей и газов&quot; - скачать  бесплатно"/>
          <p:cNvPicPr/>
          <p:nvPr/>
        </p:nvPicPr>
        <p:blipFill>
          <a:blip r:embed="rId1"/>
          <a:stretch/>
        </p:blipFill>
        <p:spPr>
          <a:xfrm>
            <a:off x="692280" y="166680"/>
            <a:ext cx="7440480" cy="4467240"/>
          </a:xfrm>
          <a:prstGeom prst="rect">
            <a:avLst/>
          </a:prstGeom>
          <a:ln w="9360">
            <a:solidFill>
              <a:srgbClr val="ffffff"/>
            </a:solidFill>
            <a:miter/>
          </a:ln>
        </p:spPr>
      </p:pic>
      <p:sp>
        <p:nvSpPr>
          <p:cNvPr id="32" name="Прямоугольник 2"/>
          <p:cNvSpPr/>
          <p:nvPr/>
        </p:nvSpPr>
        <p:spPr>
          <a:xfrm>
            <a:off x="1052640" y="606600"/>
            <a:ext cx="6719760" cy="803160"/>
          </a:xfrm>
          <a:prstGeom prst="rect">
            <a:avLst/>
          </a:prstGeom>
          <a:solidFill>
            <a:srgbClr val="b9cde5"/>
          </a:solidFill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" name="TextBox 3"/>
          <p:cNvSpPr/>
          <p:nvPr/>
        </p:nvSpPr>
        <p:spPr>
          <a:xfrm>
            <a:off x="1814400" y="903240"/>
            <a:ext cx="50086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Гидростатикалық қысым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Прямоугольник 4"/>
          <p:cNvSpPr/>
          <p:nvPr/>
        </p:nvSpPr>
        <p:spPr>
          <a:xfrm>
            <a:off x="2567160" y="1450800"/>
            <a:ext cx="4537080" cy="890640"/>
          </a:xfrm>
          <a:prstGeom prst="rect">
            <a:avLst/>
          </a:prstGeom>
          <a:solidFill>
            <a:srgbClr val="b9cde5"/>
          </a:solidFill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Ауырлық күші әрекетінен туындайтын сұйық қысымы ыдыс түбінің ауданына тәуелді болмайды, тек сұйықтың бағанасының биіктігі мен оның тығыздығына тәуелді болады.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Прямоугольник 6"/>
          <p:cNvSpPr/>
          <p:nvPr/>
        </p:nvSpPr>
        <p:spPr>
          <a:xfrm>
            <a:off x="2576520" y="2535120"/>
            <a:ext cx="4246560" cy="914400"/>
          </a:xfrm>
          <a:prstGeom prst="rect">
            <a:avLst/>
          </a:prstGeom>
          <a:solidFill>
            <a:srgbClr val="b9cde5"/>
          </a:solidFill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Тәуелді: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1.Сұйықтың немесе газ бағанасының бииіктігінен ;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Сұйықтың немесе газдың тығыздығынан.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Номер слайда 1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DC5C1A6-41F2-4565-B519-175D6890B363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7" name="Picture 2" descr="Ответы Mail.ru: Скажите формулу для давления жидкости (с выводом)"/>
          <p:cNvPicPr/>
          <p:nvPr/>
        </p:nvPicPr>
        <p:blipFill>
          <a:blip r:embed="rId1"/>
          <a:stretch/>
        </p:blipFill>
        <p:spPr>
          <a:xfrm>
            <a:off x="1596960" y="112680"/>
            <a:ext cx="6096240" cy="4572000"/>
          </a:xfrm>
          <a:prstGeom prst="rect">
            <a:avLst/>
          </a:prstGeom>
          <a:ln w="0">
            <a:noFill/>
          </a:ln>
        </p:spPr>
      </p:pic>
      <p:sp>
        <p:nvSpPr>
          <p:cNvPr id="38" name="Прямоугольник 1"/>
          <p:cNvSpPr/>
          <p:nvPr/>
        </p:nvSpPr>
        <p:spPr>
          <a:xfrm>
            <a:off x="1898640" y="360360"/>
            <a:ext cx="6400800" cy="560520"/>
          </a:xfrm>
          <a:prstGeom prst="rect">
            <a:avLst/>
          </a:prstGeom>
          <a:solidFill>
            <a:srgbClr val="ffffff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6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Гидр</a:t>
            </a:r>
            <a:r>
              <a:rPr b="0" lang="kk-KZ" sz="16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Гидростатикалық қысымның  формуласын қорытын шығарайық</a:t>
            </a:r>
            <a:endParaRPr b="0" lang="en-US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" name="Прямоугольник 2"/>
          <p:cNvSpPr/>
          <p:nvPr/>
        </p:nvSpPr>
        <p:spPr>
          <a:xfrm>
            <a:off x="4114800" y="1225440"/>
            <a:ext cx="2611440" cy="39528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" name="Прямоугольник 3"/>
          <p:cNvSpPr/>
          <p:nvPr/>
        </p:nvSpPr>
        <p:spPr>
          <a:xfrm>
            <a:off x="2043000" y="3900600"/>
            <a:ext cx="1497240" cy="48420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Номер слайда 1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98CA8EDB-14A8-4F78-8B76-ABE4D0AEECE4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2" name="Picture 2" descr="Паскаль заңы, атмосфералық қысым"/>
          <p:cNvPicPr/>
          <p:nvPr/>
        </p:nvPicPr>
        <p:blipFill>
          <a:blip r:embed="rId1"/>
          <a:stretch/>
        </p:blipFill>
        <p:spPr>
          <a:xfrm>
            <a:off x="1627200" y="681120"/>
            <a:ext cx="5214960" cy="3917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5506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Администратор</dc:creator>
  <dc:description/>
  <dc:language>en-US</dc:language>
  <cp:lastModifiedBy>Данагул</cp:lastModifiedBy>
  <cp:lastPrinted>2020-01-23T08:03:28Z</cp:lastPrinted>
  <dcterms:modified xsi:type="dcterms:W3CDTF">2024-12-22T19:32:52Z</dcterms:modified>
  <cp:revision>391</cp:revision>
  <dc:subject/>
  <dc:title>Презентация PowerPoint</dc:title>
</cp:coreProperties>
</file>