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6"/>
  </p:notesMasterIdLst>
  <p:sldIdLst>
    <p:sldId id="380" r:id="rId2"/>
    <p:sldId id="256" r:id="rId3"/>
    <p:sldId id="257" r:id="rId4"/>
    <p:sldId id="258" r:id="rId5"/>
    <p:sldId id="259" r:id="rId6"/>
    <p:sldId id="391" r:id="rId7"/>
    <p:sldId id="382" r:id="rId8"/>
    <p:sldId id="383" r:id="rId9"/>
    <p:sldId id="384" r:id="rId10"/>
    <p:sldId id="388" r:id="rId11"/>
    <p:sldId id="389" r:id="rId12"/>
    <p:sldId id="390" r:id="rId13"/>
    <p:sldId id="261" r:id="rId14"/>
    <p:sldId id="262"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0A5E68-E569-4413-A4E9-F7634E837114}" type="datetimeFigureOut">
              <a:rPr lang="ru-RU" smtClean="0"/>
              <a:t>22.12.2024</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1E94AB-59AD-47DF-8449-A1AAB4A7FCA4}" type="slidenum">
              <a:rPr lang="ru-RU" smtClean="0"/>
              <a:t>‹#›</a:t>
            </a:fld>
            <a:endParaRPr lang="ru-RU"/>
          </a:p>
        </p:txBody>
      </p:sp>
    </p:spTree>
    <p:extLst>
      <p:ext uri="{BB962C8B-B14F-4D97-AF65-F5344CB8AC3E}">
        <p14:creationId xmlns:p14="http://schemas.microsoft.com/office/powerpoint/2010/main" val="1183898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8" name="Google Shape;73;p1:notes">
            <a:extLst>
              <a:ext uri="{FF2B5EF4-FFF2-40B4-BE49-F238E27FC236}">
                <a16:creationId xmlns:a16="http://schemas.microsoft.com/office/drawing/2014/main" id="{2738096E-044F-4CF7-AEC3-EBE86B22F234}"/>
              </a:ext>
            </a:extLst>
          </p:cNvPr>
          <p:cNvSpPr txBox="1">
            <a:spLocks noGrp="1"/>
          </p:cNvSpPr>
          <p:nvPr>
            <p:ph type="body" idx="1"/>
          </p:nvPr>
        </p:nvSpPr>
        <p:spPr/>
        <p:txBody>
          <a:bodyPr/>
          <a:lstStyle/>
          <a:p>
            <a:pPr marL="0" indent="0" eaLnBrk="1" hangingPunct="1">
              <a:buSzPts val="1400"/>
            </a:pPr>
            <a:endParaRPr lang="ru-RU" altLang="ru-RU">
              <a:latin typeface="Calibri" panose="020F0502020204030204" pitchFamily="34" charset="0"/>
              <a:cs typeface="Calibri" panose="020F0502020204030204" pitchFamily="34" charset="0"/>
              <a:sym typeface="Calibri" panose="020F0502020204030204" pitchFamily="34" charset="0"/>
            </a:endParaRPr>
          </a:p>
        </p:txBody>
      </p:sp>
      <p:sp>
        <p:nvSpPr>
          <p:cNvPr id="4099" name="Google Shape;74;p1:notes">
            <a:extLst>
              <a:ext uri="{FF2B5EF4-FFF2-40B4-BE49-F238E27FC236}">
                <a16:creationId xmlns:a16="http://schemas.microsoft.com/office/drawing/2014/main" id="{2FD473B6-5162-4729-9225-5B59555DCAE6}"/>
              </a:ext>
            </a:extLst>
          </p:cNvPr>
          <p:cNvSpPr>
            <a:spLocks noGrp="1" noRot="1" noChangeAspect="1" noTextEdit="1"/>
          </p:cNvSpPr>
          <p:nvPr>
            <p:ph type="sldImg" idx="2"/>
          </p:nvPr>
        </p:nvSpPr>
        <p:spPr>
          <a:ln>
            <a:headEnd/>
            <a:tailEnd/>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4C71EC6-210F-42DE-9C53-41977AD35B3D}" type="datetimeFigureOut">
              <a:rPr lang="ru-RU" smtClean="0"/>
              <a:t>22.12.2024</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
        <p:nvSpPr>
          <p:cNvPr id="7" name="Заголовок 6"/>
          <p:cNvSpPr>
            <a:spLocks noGrp="1"/>
          </p:cNvSpPr>
          <p:nvPr>
            <p:ph type="title"/>
          </p:nvPr>
        </p:nvSpPr>
        <p:spPr/>
        <p:txBody>
          <a:bodyPr rtlCol="0"/>
          <a:lstStyle/>
          <a:p>
            <a:r>
              <a:rPr kumimoji="0" lang="ru-RU"/>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22.12.2024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8" name="Заголовок 7"/>
          <p:cNvSpPr>
            <a:spLocks noGrp="1"/>
          </p:cNvSpPr>
          <p:nvPr>
            <p:ph type="title"/>
          </p:nvPr>
        </p:nvSpPr>
        <p:spPr/>
        <p:txBody>
          <a:bodyPr rtlCol="0"/>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22.12.2024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4C71EC6-210F-42DE-9C53-41977AD35B3D}" type="datetimeFigureOut">
              <a:rPr lang="ru-RU" smtClean="0"/>
              <a:t>22.12.2024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
        <p:nvSpPr>
          <p:cNvPr id="6" name="Заголовок 5"/>
          <p:cNvSpPr>
            <a:spLocks noGrp="1"/>
          </p:cNvSpPr>
          <p:nvPr>
            <p:ph type="title"/>
          </p:nvPr>
        </p:nvSpPr>
        <p:spPr/>
        <p:txBody>
          <a:bodyPr rtlCol="0"/>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22.12.2024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p>
            <a:fld id="{B4C71EC6-210F-42DE-9C53-41977AD35B3D}" type="datetimeFigureOut">
              <a:rPr lang="ru-RU" smtClean="0"/>
              <a:t>22.12.2024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4C71EC6-210F-42DE-9C53-41977AD35B3D}" type="datetimeFigureOut">
              <a:rPr lang="ru-RU" smtClean="0"/>
              <a:t>22.12.2024</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19B0651-EE4F-4900-A07F-96A6BFA9D0F0}"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ru-RU"/>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C71EC6-210F-42DE-9C53-41977AD35B3D}" type="datetimeFigureOut">
              <a:rPr lang="ru-RU" smtClean="0"/>
              <a:t>22.12.2024</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Google Shape;76;p1">
            <a:extLst>
              <a:ext uri="{FF2B5EF4-FFF2-40B4-BE49-F238E27FC236}">
                <a16:creationId xmlns:a16="http://schemas.microsoft.com/office/drawing/2014/main" id="{0BC3D53C-2CD5-492B-A076-E79399C922DA}"/>
              </a:ext>
            </a:extLst>
          </p:cNvPr>
          <p:cNvSpPr>
            <a:spLocks noChangeArrowheads="1"/>
          </p:cNvSpPr>
          <p:nvPr/>
        </p:nvSpPr>
        <p:spPr bwMode="auto">
          <a:xfrm>
            <a:off x="687389" y="3398838"/>
            <a:ext cx="7712075" cy="125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4327" tIns="22153" rIns="44327" bIns="22153"/>
          <a:lstStyle>
            <a:lvl1pPr>
              <a:defRPr sz="12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2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2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2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2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just">
              <a:lnSpc>
                <a:spcPct val="115000"/>
              </a:lnSpc>
              <a:spcAft>
                <a:spcPts val="1000"/>
              </a:spcAft>
            </a:pPr>
            <a:r>
              <a:rPr lang="kk-KZ" altLang="ru-RU" sz="2200" b="1" dirty="0">
                <a:solidFill>
                  <a:srgbClr val="204D84"/>
                </a:solidFill>
                <a:latin typeface="Times New Roman" panose="02020603050405020304" pitchFamily="18" charset="0"/>
                <a:cs typeface="Times New Roman" panose="02020603050405020304" pitchFamily="18" charset="0"/>
              </a:rPr>
              <a:t>Тақырыбы: </a:t>
            </a:r>
            <a:r>
              <a:rPr lang="en-US" sz="2000" b="1" i="1" dirty="0">
                <a:latin typeface="Times New Roman" pitchFamily="18" charset="0"/>
                <a:cs typeface="Times New Roman" pitchFamily="18" charset="0"/>
              </a:rPr>
              <a:t>C</a:t>
            </a:r>
            <a:r>
              <a:rPr lang="kk-KZ" sz="2000" b="1" i="1" dirty="0">
                <a:latin typeface="Times New Roman" pitchFamily="18" charset="0"/>
                <a:cs typeface="Times New Roman" pitchFamily="18" charset="0"/>
              </a:rPr>
              <a:t>ұйықтар мен газдардағы қысым. Паскаль заңы</a:t>
            </a:r>
            <a:endParaRPr lang="ru-RU" sz="2000" b="1" i="1" dirty="0">
              <a:latin typeface="Times New Roman" pitchFamily="18" charset="0"/>
              <a:cs typeface="Times New Roman" pitchFamily="18" charset="0"/>
            </a:endParaRPr>
          </a:p>
          <a:p>
            <a:pPr algn="just">
              <a:lnSpc>
                <a:spcPct val="115000"/>
              </a:lnSpc>
              <a:spcAft>
                <a:spcPts val="1000"/>
              </a:spcAft>
            </a:pPr>
            <a:endParaRPr lang="ru-RU" altLang="ru-RU" sz="2000" dirty="0">
              <a:solidFill>
                <a:srgbClr val="050571"/>
              </a:solidFill>
              <a:latin typeface="Times New Roman" panose="02020603050405020304" pitchFamily="18" charset="0"/>
              <a:ea typeface="SimSun" panose="02010600030101010101" pitchFamily="2" charset="-122"/>
            </a:endParaRPr>
          </a:p>
          <a:p>
            <a:pPr algn="ctr" eaLnBrk="1" hangingPunct="1">
              <a:buClr>
                <a:srgbClr val="000000"/>
              </a:buClr>
            </a:pPr>
            <a:endParaRPr lang="ru-RU" altLang="ru-RU" sz="2200" b="1" dirty="0">
              <a:solidFill>
                <a:srgbClr val="204D84"/>
              </a:solidFill>
              <a:latin typeface="Times New Roman" panose="02020603050405020304" pitchFamily="18" charset="0"/>
              <a:cs typeface="Times New Roman" panose="02020603050405020304" pitchFamily="18" charset="0"/>
            </a:endParaRPr>
          </a:p>
          <a:p>
            <a:pPr algn="ctr" eaLnBrk="1" hangingPunct="1">
              <a:buClr>
                <a:srgbClr val="000000"/>
              </a:buClr>
              <a:buFont typeface="Arial" panose="020B0604020202020204" pitchFamily="34" charset="0"/>
              <a:buNone/>
            </a:pPr>
            <a:endParaRPr lang="ru-RU" altLang="ru-RU" sz="2200" b="1" dirty="0">
              <a:solidFill>
                <a:srgbClr val="204D84"/>
              </a:solidFill>
              <a:latin typeface="Century Gothic" panose="020B0502020202020204" pitchFamily="34" charset="0"/>
              <a:sym typeface="Century Gothic" panose="020B0502020202020204" pitchFamily="34" charset="0"/>
            </a:endParaRPr>
          </a:p>
        </p:txBody>
      </p:sp>
      <p:cxnSp>
        <p:nvCxnSpPr>
          <p:cNvPr id="3075" name="Google Shape;77;p1">
            <a:extLst>
              <a:ext uri="{FF2B5EF4-FFF2-40B4-BE49-F238E27FC236}">
                <a16:creationId xmlns:a16="http://schemas.microsoft.com/office/drawing/2014/main" id="{2A00FC07-9CBF-4A15-9454-0F4659474639}"/>
              </a:ext>
            </a:extLst>
          </p:cNvPr>
          <p:cNvCxnSpPr>
            <a:cxnSpLocks noChangeShapeType="1"/>
          </p:cNvCxnSpPr>
          <p:nvPr/>
        </p:nvCxnSpPr>
        <p:spPr bwMode="auto">
          <a:xfrm>
            <a:off x="1222376" y="5214938"/>
            <a:ext cx="6938963" cy="0"/>
          </a:xfrm>
          <a:prstGeom prst="straightConnector1">
            <a:avLst/>
          </a:prstGeom>
          <a:noFill/>
          <a:ln w="38100">
            <a:solidFill>
              <a:srgbClr val="090F78"/>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3076" name="Google Shape;78;p1">
            <a:extLst>
              <a:ext uri="{FF2B5EF4-FFF2-40B4-BE49-F238E27FC236}">
                <a16:creationId xmlns:a16="http://schemas.microsoft.com/office/drawing/2014/main" id="{97BD64CB-676B-4FD2-973A-4772098E9853}"/>
              </a:ext>
            </a:extLst>
          </p:cNvPr>
          <p:cNvCxnSpPr>
            <a:cxnSpLocks noChangeShapeType="1"/>
          </p:cNvCxnSpPr>
          <p:nvPr/>
        </p:nvCxnSpPr>
        <p:spPr bwMode="auto">
          <a:xfrm>
            <a:off x="1277938" y="5419725"/>
            <a:ext cx="6711950"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274638"/>
            <a:ext cx="8229600" cy="1206690"/>
          </a:xfrm>
        </p:spPr>
        <p:txBody>
          <a:bodyPr>
            <a:normAutofit/>
          </a:bodyPr>
          <a:lstStyle/>
          <a:p>
            <a:r>
              <a:rPr lang="kk-KZ" altLang="ru-RU" sz="4400" b="1" dirty="0">
                <a:solidFill>
                  <a:srgbClr val="FF0000"/>
                </a:solidFill>
                <a:latin typeface="Times New Roman" panose="02020603050405020304" pitchFamily="18" charset="0"/>
                <a:cs typeface="Times New Roman" panose="02020603050405020304" pitchFamily="18" charset="0"/>
              </a:rPr>
              <a:t>Тапсырма жауабы</a:t>
            </a:r>
            <a:br>
              <a:rPr lang="kk-KZ" altLang="ru-RU" sz="4400" b="1" dirty="0">
                <a:solidFill>
                  <a:srgbClr val="FF0000"/>
                </a:solidFill>
                <a:latin typeface="Times New Roman" panose="02020603050405020304" pitchFamily="18" charset="0"/>
                <a:cs typeface="Times New Roman" panose="02020603050405020304" pitchFamily="18" charset="0"/>
              </a:rPr>
            </a:br>
            <a:r>
              <a:rPr lang="kk-KZ" altLang="ru-RU" sz="2200" dirty="0">
                <a:solidFill>
                  <a:srgbClr val="204D84"/>
                </a:solidFill>
                <a:latin typeface="Times New Roman" panose="02020603050405020304" pitchFamily="18" charset="0"/>
                <a:cs typeface="Times New Roman" panose="02020603050405020304" pitchFamily="18" charset="0"/>
              </a:rPr>
              <a:t>Тапсырма №2.</a:t>
            </a:r>
            <a:endParaRPr lang="ru-RU" altLang="ru-RU" sz="22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Таблица 5">
            <a:extLst>
              <a:ext uri="{FF2B5EF4-FFF2-40B4-BE49-F238E27FC236}">
                <a16:creationId xmlns:a16="http://schemas.microsoft.com/office/drawing/2014/main" id="{6FFA9FAB-56E5-4156-BB3D-6938AAD30D86}"/>
              </a:ext>
            </a:extLst>
          </p:cNvPr>
          <p:cNvGraphicFramePr>
            <a:graphicFrameLocks noGrp="1"/>
          </p:cNvGraphicFramePr>
          <p:nvPr>
            <p:extLst>
              <p:ext uri="{D42A27DB-BD31-4B8C-83A1-F6EECF244321}">
                <p14:modId xmlns:p14="http://schemas.microsoft.com/office/powerpoint/2010/main" val="3021382549"/>
              </p:ext>
            </p:extLst>
          </p:nvPr>
        </p:nvGraphicFramePr>
        <p:xfrm>
          <a:off x="1403648" y="1988840"/>
          <a:ext cx="6096000" cy="212344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933054573"/>
                    </a:ext>
                  </a:extLst>
                </a:gridCol>
                <a:gridCol w="2032000">
                  <a:extLst>
                    <a:ext uri="{9D8B030D-6E8A-4147-A177-3AD203B41FA5}">
                      <a16:colId xmlns:a16="http://schemas.microsoft.com/office/drawing/2014/main" val="3733960053"/>
                    </a:ext>
                  </a:extLst>
                </a:gridCol>
                <a:gridCol w="2032000">
                  <a:extLst>
                    <a:ext uri="{9D8B030D-6E8A-4147-A177-3AD203B41FA5}">
                      <a16:colId xmlns:a16="http://schemas.microsoft.com/office/drawing/2014/main" val="133338657"/>
                    </a:ext>
                  </a:extLst>
                </a:gridCol>
              </a:tblGrid>
              <a:tr h="370840">
                <a:tc>
                  <a:txBody>
                    <a:bodyPr/>
                    <a:lstStyle/>
                    <a:p>
                      <a:r>
                        <a:rPr lang="kk-KZ" dirty="0"/>
                        <a:t>Физикалық шама</a:t>
                      </a:r>
                      <a:endParaRPr lang="ru-RU" dirty="0"/>
                    </a:p>
                  </a:txBody>
                  <a:tcPr/>
                </a:tc>
                <a:tc>
                  <a:txBody>
                    <a:bodyPr/>
                    <a:lstStyle/>
                    <a:p>
                      <a:r>
                        <a:rPr lang="kk-KZ" dirty="0"/>
                        <a:t>Белгіленуі </a:t>
                      </a:r>
                      <a:endParaRPr lang="ru-RU" dirty="0"/>
                    </a:p>
                  </a:txBody>
                  <a:tcPr/>
                </a:tc>
                <a:tc>
                  <a:txBody>
                    <a:bodyPr/>
                    <a:lstStyle/>
                    <a:p>
                      <a:r>
                        <a:rPr lang="kk-KZ" dirty="0"/>
                        <a:t>Өлшем бірлік</a:t>
                      </a:r>
                      <a:endParaRPr lang="ru-RU" dirty="0"/>
                    </a:p>
                  </a:txBody>
                  <a:tcPr/>
                </a:tc>
                <a:extLst>
                  <a:ext uri="{0D108BD9-81ED-4DB2-BD59-A6C34878D82A}">
                    <a16:rowId xmlns:a16="http://schemas.microsoft.com/office/drawing/2014/main" val="3076804101"/>
                  </a:ext>
                </a:extLst>
              </a:tr>
              <a:tr h="370840">
                <a:tc>
                  <a:txBody>
                    <a:bodyPr/>
                    <a:lstStyle/>
                    <a:p>
                      <a:r>
                        <a:rPr lang="kk-KZ" dirty="0"/>
                        <a:t>қысым</a:t>
                      </a:r>
                      <a:endParaRPr lang="ru-RU" dirty="0"/>
                    </a:p>
                  </a:txBody>
                  <a:tcPr/>
                </a:tc>
                <a:tc>
                  <a:txBody>
                    <a:bodyPr/>
                    <a:lstStyle/>
                    <a:p>
                      <a:r>
                        <a:rPr lang="kk-KZ" sz="1800" dirty="0">
                          <a:latin typeface="Times New Roman" pitchFamily="18" charset="0"/>
                          <a:cs typeface="Times New Roman" pitchFamily="18" charset="0"/>
                        </a:rPr>
                        <a:t>р</a:t>
                      </a:r>
                      <a:endParaRPr lang="ru-RU" dirty="0"/>
                    </a:p>
                  </a:txBody>
                  <a:tcPr/>
                </a:tc>
                <a:tc>
                  <a:txBody>
                    <a:bodyPr/>
                    <a:lstStyle/>
                    <a:p>
                      <a:r>
                        <a:rPr lang="kk-KZ" sz="1800" dirty="0">
                          <a:latin typeface="Times New Roman" pitchFamily="18" charset="0"/>
                          <a:cs typeface="Times New Roman" pitchFamily="18" charset="0"/>
                        </a:rPr>
                        <a:t>Па</a:t>
                      </a:r>
                      <a:endParaRPr lang="ru-RU" dirty="0"/>
                    </a:p>
                  </a:txBody>
                  <a:tcPr/>
                </a:tc>
                <a:extLst>
                  <a:ext uri="{0D108BD9-81ED-4DB2-BD59-A6C34878D82A}">
                    <a16:rowId xmlns:a16="http://schemas.microsoft.com/office/drawing/2014/main" val="3685960799"/>
                  </a:ext>
                </a:extLst>
              </a:tr>
              <a:tr h="370840">
                <a:tc>
                  <a:txBody>
                    <a:bodyPr/>
                    <a:lstStyle/>
                    <a:p>
                      <a:r>
                        <a:rPr lang="kk-KZ" sz="1800" dirty="0">
                          <a:latin typeface="Times New Roman" pitchFamily="18" charset="0"/>
                          <a:cs typeface="Times New Roman" pitchFamily="18" charset="0"/>
                        </a:rPr>
                        <a:t>аудан</a:t>
                      </a:r>
                      <a:endParaRPr lang="ru-R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Times New Roman" pitchFamily="18" charset="0"/>
                          <a:cs typeface="Times New Roman" pitchFamily="18" charset="0"/>
                        </a:rPr>
                        <a:t>S</a:t>
                      </a:r>
                      <a:endParaRPr lang="kk-KZ" sz="1800" dirty="0">
                        <a:latin typeface="Times New Roman" pitchFamily="18" charset="0"/>
                        <a:cs typeface="Times New Roman" pitchFamily="18" charset="0"/>
                      </a:endParaRPr>
                    </a:p>
                  </a:txBody>
                  <a:tcPr/>
                </a:tc>
                <a:tc>
                  <a:txBody>
                    <a:bodyPr/>
                    <a:lstStyle/>
                    <a:p>
                      <a:r>
                        <a:rPr kumimoji="0" lang="kk-KZ" sz="1800" kern="1200" dirty="0">
                          <a:solidFill>
                            <a:schemeClr val="dk1"/>
                          </a:solidFill>
                          <a:effectLst/>
                          <a:latin typeface="+mn-lt"/>
                          <a:ea typeface="+mn-ea"/>
                          <a:cs typeface="+mn-cs"/>
                        </a:rPr>
                        <a:t>м</a:t>
                      </a:r>
                      <a:r>
                        <a:rPr kumimoji="0" lang="kk-KZ" sz="1800" kern="1200" baseline="30000" dirty="0">
                          <a:solidFill>
                            <a:schemeClr val="dk1"/>
                          </a:solidFill>
                          <a:effectLst/>
                          <a:latin typeface="+mn-lt"/>
                          <a:ea typeface="+mn-ea"/>
                          <a:cs typeface="+mn-cs"/>
                        </a:rPr>
                        <a:t>2</a:t>
                      </a:r>
                      <a:endParaRPr lang="ru-RU" dirty="0"/>
                    </a:p>
                  </a:txBody>
                  <a:tcPr/>
                </a:tc>
                <a:extLst>
                  <a:ext uri="{0D108BD9-81ED-4DB2-BD59-A6C34878D82A}">
                    <a16:rowId xmlns:a16="http://schemas.microsoft.com/office/drawing/2014/main" val="1463879260"/>
                  </a:ext>
                </a:extLst>
              </a:tr>
              <a:tr h="370840">
                <a:tc>
                  <a:txBody>
                    <a:bodyPr/>
                    <a:lstStyle/>
                    <a:p>
                      <a:r>
                        <a:rPr lang="kk-KZ" sz="1800" dirty="0">
                          <a:latin typeface="Times New Roman" pitchFamily="18" charset="0"/>
                          <a:cs typeface="Times New Roman" pitchFamily="18" charset="0"/>
                        </a:rPr>
                        <a:t>күш</a:t>
                      </a:r>
                      <a:endParaRPr lang="ru-RU" dirty="0"/>
                    </a:p>
                  </a:txBody>
                  <a:tcPr/>
                </a:tc>
                <a:tc>
                  <a:txBody>
                    <a:bodyPr/>
                    <a:lstStyle/>
                    <a:p>
                      <a:r>
                        <a:rPr lang="en-US" dirty="0"/>
                        <a:t>F</a:t>
                      </a:r>
                      <a:endParaRPr lang="ru-RU" dirty="0"/>
                    </a:p>
                  </a:txBody>
                  <a:tcPr/>
                </a:tc>
                <a:tc>
                  <a:txBody>
                    <a:bodyPr/>
                    <a:lstStyle/>
                    <a:p>
                      <a:r>
                        <a:rPr lang="kk-KZ" sz="1800" dirty="0">
                          <a:latin typeface="Times New Roman" pitchFamily="18" charset="0"/>
                          <a:cs typeface="Times New Roman" pitchFamily="18" charset="0"/>
                        </a:rPr>
                        <a:t>Н</a:t>
                      </a:r>
                      <a:endParaRPr lang="ru-RU" dirty="0"/>
                    </a:p>
                  </a:txBody>
                  <a:tcPr/>
                </a:tc>
                <a:extLst>
                  <a:ext uri="{0D108BD9-81ED-4DB2-BD59-A6C34878D82A}">
                    <a16:rowId xmlns:a16="http://schemas.microsoft.com/office/drawing/2014/main" val="2167594519"/>
                  </a:ext>
                </a:extLst>
              </a:tr>
              <a:tr h="370840">
                <a:tc>
                  <a:txBody>
                    <a:bodyPr/>
                    <a:lstStyle/>
                    <a:p>
                      <a:r>
                        <a:rPr lang="kk-KZ" sz="1800" dirty="0">
                          <a:latin typeface="Times New Roman" pitchFamily="18" charset="0"/>
                          <a:cs typeface="Times New Roman" pitchFamily="18" charset="0"/>
                        </a:rPr>
                        <a:t>масса</a:t>
                      </a:r>
                      <a:endParaRPr lang="ru-RU" dirty="0"/>
                    </a:p>
                  </a:txBody>
                  <a:tcPr/>
                </a:tc>
                <a:tc>
                  <a:txBody>
                    <a:bodyPr/>
                    <a:lstStyle/>
                    <a:p>
                      <a:r>
                        <a:rPr lang="en-US" sz="1800" dirty="0">
                          <a:latin typeface="Times New Roman" pitchFamily="18" charset="0"/>
                          <a:cs typeface="Times New Roman" pitchFamily="18" charset="0"/>
                        </a:rPr>
                        <a:t>m</a:t>
                      </a:r>
                      <a:endParaRPr lang="ru-RU" dirty="0"/>
                    </a:p>
                  </a:txBody>
                  <a:tcPr/>
                </a:tc>
                <a:tc>
                  <a:txBody>
                    <a:bodyPr/>
                    <a:lstStyle/>
                    <a:p>
                      <a:r>
                        <a:rPr lang="kk-KZ" dirty="0"/>
                        <a:t>кг</a:t>
                      </a:r>
                      <a:endParaRPr lang="ru-RU" dirty="0"/>
                    </a:p>
                  </a:txBody>
                  <a:tcPr/>
                </a:tc>
                <a:extLst>
                  <a:ext uri="{0D108BD9-81ED-4DB2-BD59-A6C34878D82A}">
                    <a16:rowId xmlns:a16="http://schemas.microsoft.com/office/drawing/2014/main" val="3997650482"/>
                  </a:ext>
                </a:extLst>
              </a:tr>
            </a:tbl>
          </a:graphicData>
        </a:graphic>
      </p:graphicFrame>
    </p:spTree>
    <p:extLst>
      <p:ext uri="{BB962C8B-B14F-4D97-AF65-F5344CB8AC3E}">
        <p14:creationId xmlns:p14="http://schemas.microsoft.com/office/powerpoint/2010/main" val="2192783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r>
              <a:rPr lang="kk-KZ" altLang="ru-RU" sz="4400" b="1" dirty="0">
                <a:solidFill>
                  <a:srgbClr val="FF0000"/>
                </a:solidFill>
                <a:latin typeface="Times New Roman" panose="02020603050405020304" pitchFamily="18" charset="0"/>
                <a:cs typeface="Times New Roman" panose="02020603050405020304" pitchFamily="18" charset="0"/>
              </a:rPr>
              <a:t>Тәжірибелік тапсырма</a:t>
            </a:r>
            <a:br>
              <a:rPr lang="kk-KZ" altLang="ru-RU" sz="4400" b="1" dirty="0">
                <a:solidFill>
                  <a:srgbClr val="FF0000"/>
                </a:solidFill>
                <a:latin typeface="Times New Roman" panose="02020603050405020304" pitchFamily="18" charset="0"/>
                <a:cs typeface="Times New Roman" panose="02020603050405020304" pitchFamily="18" charset="0"/>
              </a:rPr>
            </a:br>
            <a:r>
              <a:rPr lang="kk-KZ" altLang="ru-RU" sz="2200" b="1" dirty="0">
                <a:solidFill>
                  <a:srgbClr val="204D84"/>
                </a:solidFill>
                <a:latin typeface="Times New Roman" panose="02020603050405020304" pitchFamily="18" charset="0"/>
                <a:cs typeface="Times New Roman" panose="02020603050405020304" pitchFamily="18" charset="0"/>
              </a:rPr>
              <a:t>Тапсырма №3</a:t>
            </a:r>
            <a:r>
              <a:rPr lang="kk-KZ" altLang="ru-RU" sz="2200" dirty="0">
                <a:solidFill>
                  <a:srgbClr val="204D84"/>
                </a:solidFill>
                <a:latin typeface="Times New Roman" panose="02020603050405020304" pitchFamily="18" charset="0"/>
                <a:cs typeface="Times New Roman" panose="02020603050405020304" pitchFamily="18" charset="0"/>
              </a:rPr>
              <a:t>. Деңгейлік есептер шығару</a:t>
            </a:r>
            <a:endParaRPr lang="ru-RU" altLang="ru-RU" sz="2200" b="1" dirty="0">
              <a:solidFill>
                <a:srgbClr val="FF00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E25827E5-80BF-4E0E-82BC-0DD64BD7EF27}"/>
              </a:ext>
            </a:extLst>
          </p:cNvPr>
          <p:cNvSpPr txBox="1"/>
          <p:nvPr/>
        </p:nvSpPr>
        <p:spPr>
          <a:xfrm>
            <a:off x="539552" y="1324601"/>
            <a:ext cx="7974210" cy="4801314"/>
          </a:xfrm>
          <a:prstGeom prst="rect">
            <a:avLst/>
          </a:prstGeom>
          <a:noFill/>
        </p:spPr>
        <p:txBody>
          <a:bodyPr wrap="square">
            <a:spAutoFit/>
          </a:bodyPr>
          <a:lstStyle/>
          <a:p>
            <a:pPr algn="ctr"/>
            <a:r>
              <a:rPr lang="kk-KZ" sz="1800" b="1" i="1" u="sng" dirty="0">
                <a:latin typeface="Times New Roman" pitchFamily="18" charset="0"/>
                <a:cs typeface="Times New Roman" pitchFamily="18" charset="0"/>
              </a:rPr>
              <a:t>А-деңгейі </a:t>
            </a:r>
          </a:p>
          <a:p>
            <a:pPr marL="109728"/>
            <a:r>
              <a:rPr lang="kk-KZ" sz="1800" dirty="0">
                <a:latin typeface="Times New Roman" pitchFamily="18" charset="0"/>
                <a:cs typeface="Times New Roman" pitchFamily="18" charset="0"/>
              </a:rPr>
              <a:t>1. Тығыздығы 1000кг/м</a:t>
            </a:r>
            <a:r>
              <a:rPr lang="en-US" dirty="0">
                <a:latin typeface="Times New Roman" pitchFamily="18" charset="0"/>
                <a:cs typeface="Times New Roman" pitchFamily="18" charset="0"/>
              </a:rPr>
              <a:t>^3</a:t>
            </a:r>
            <a:r>
              <a:rPr lang="kk-KZ" dirty="0">
                <a:latin typeface="Times New Roman" pitchFamily="18" charset="0"/>
                <a:cs typeface="Times New Roman" pitchFamily="18" charset="0"/>
              </a:rPr>
              <a:t> сұйықтықтың ішіндегі, 200 мм тереңдіктегі қысымы неге тең?</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109728" indent="0">
              <a:buNone/>
            </a:pPr>
            <a:endParaRPr lang="ru-RU" sz="1800" u="sng" dirty="0">
              <a:latin typeface="Times New Roman" pitchFamily="18" charset="0"/>
              <a:cs typeface="Times New Roman" pitchFamily="18" charset="0"/>
            </a:endParaRPr>
          </a:p>
          <a:p>
            <a:pPr marL="109728" lvl="0" indent="0">
              <a:buNone/>
            </a:pPr>
            <a:r>
              <a:rPr lang="kk-KZ" sz="1800" i="1" u="sng" dirty="0">
                <a:latin typeface="Times New Roman" pitchFamily="18" charset="0"/>
                <a:cs typeface="Times New Roman" pitchFamily="18" charset="0"/>
              </a:rPr>
              <a:t>2. </a:t>
            </a:r>
            <a:r>
              <a:rPr lang="kk-KZ" sz="1800" u="sng" dirty="0">
                <a:latin typeface="Times New Roman" pitchFamily="18" charset="0"/>
                <a:cs typeface="Times New Roman" pitchFamily="18" charset="0"/>
              </a:rPr>
              <a:t>Суға тамаша сүңгитін адам 20 м тереңдікте бола алады. Осы тереңдіктегі судың гидростатикалық қысымы неге тең?</a:t>
            </a:r>
            <a:endParaRPr lang="ru-RU" sz="1800" u="sng" dirty="0">
              <a:latin typeface="Times New Roman" pitchFamily="18" charset="0"/>
              <a:cs typeface="Times New Roman" pitchFamily="18" charset="0"/>
            </a:endParaRPr>
          </a:p>
          <a:p>
            <a:pPr algn="ctr"/>
            <a:r>
              <a:rPr lang="kk-KZ" sz="1800" b="1" i="1" u="sng" dirty="0">
                <a:latin typeface="Times New Roman" pitchFamily="18" charset="0"/>
                <a:cs typeface="Times New Roman" pitchFamily="18" charset="0"/>
              </a:rPr>
              <a:t>В – деңгейі </a:t>
            </a:r>
          </a:p>
          <a:p>
            <a:pPr marL="109728"/>
            <a:r>
              <a:rPr lang="kk-KZ" dirty="0">
                <a:latin typeface="Times New Roman" pitchFamily="18" charset="0"/>
                <a:cs typeface="Times New Roman" pitchFamily="18" charset="0"/>
              </a:rPr>
              <a:t>3</a:t>
            </a:r>
            <a:r>
              <a:rPr lang="kk-KZ" sz="1800" dirty="0">
                <a:latin typeface="Times New Roman" pitchFamily="18" charset="0"/>
                <a:cs typeface="Times New Roman" pitchFamily="18" charset="0"/>
              </a:rPr>
              <a:t>. Мұнай толтырылған цистернаға 4 м тереңдікте, ауданы 30 см</a:t>
            </a:r>
            <a:r>
              <a:rPr lang="en-US" sz="1800" dirty="0">
                <a:latin typeface="Times New Roman" pitchFamily="18" charset="0"/>
                <a:cs typeface="Times New Roman" pitchFamily="18" charset="0"/>
              </a:rPr>
              <a:t>^2 </a:t>
            </a:r>
            <a:r>
              <a:rPr lang="kk-KZ" sz="1800" dirty="0">
                <a:latin typeface="Times New Roman" pitchFamily="18" charset="0"/>
                <a:cs typeface="Times New Roman" pitchFamily="18" charset="0"/>
              </a:rPr>
              <a:t>шүмек бекітілген. </a:t>
            </a:r>
            <a:r>
              <a:rPr lang="kk-KZ" dirty="0">
                <a:latin typeface="Times New Roman" pitchFamily="18" charset="0"/>
                <a:cs typeface="Times New Roman" pitchFamily="18" charset="0"/>
              </a:rPr>
              <a:t>Мұнайдың шүмекке түсіретін қысым күші неге тең?</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kk-KZ" sz="1800" dirty="0">
              <a:latin typeface="Times New Roman" pitchFamily="18" charset="0"/>
              <a:cs typeface="Times New Roman" pitchFamily="18" charset="0"/>
            </a:endParaRPr>
          </a:p>
          <a:p>
            <a:pPr algn="ctr"/>
            <a:endParaRPr lang="kk-KZ" sz="1800" b="1" dirty="0">
              <a:latin typeface="Times New Roman" pitchFamily="18" charset="0"/>
              <a:cs typeface="Times New Roman" pitchFamily="18" charset="0"/>
            </a:endParaRPr>
          </a:p>
          <a:p>
            <a:pPr algn="ctr"/>
            <a:endParaRPr lang="kk-KZ" b="1" dirty="0">
              <a:latin typeface="Times New Roman" pitchFamily="18" charset="0"/>
              <a:cs typeface="Times New Roman" pitchFamily="18" charset="0"/>
            </a:endParaRPr>
          </a:p>
          <a:p>
            <a:pPr algn="ctr"/>
            <a:r>
              <a:rPr lang="kk-KZ" sz="1800" b="1" dirty="0">
                <a:latin typeface="Times New Roman" pitchFamily="18" charset="0"/>
                <a:cs typeface="Times New Roman" pitchFamily="18" charset="0"/>
              </a:rPr>
              <a:t>Дескриптор:</a:t>
            </a:r>
            <a:endParaRPr lang="ru-RU" sz="1800" dirty="0">
              <a:latin typeface="Times New Roman" pitchFamily="18" charset="0"/>
              <a:cs typeface="Times New Roman" pitchFamily="18" charset="0"/>
            </a:endParaRPr>
          </a:p>
          <a:p>
            <a:r>
              <a:rPr lang="kk-KZ" sz="1800" dirty="0">
                <a:latin typeface="Times New Roman" pitchFamily="18" charset="0"/>
                <a:cs typeface="Times New Roman" pitchFamily="18" charset="0"/>
              </a:rPr>
              <a:t>- ХБЖ аударады.</a:t>
            </a:r>
            <a:endParaRPr lang="ru-RU" sz="1800" dirty="0">
              <a:latin typeface="Times New Roman" pitchFamily="18" charset="0"/>
              <a:cs typeface="Times New Roman" pitchFamily="18" charset="0"/>
            </a:endParaRPr>
          </a:p>
          <a:p>
            <a:r>
              <a:rPr lang="kk-KZ" sz="1800" dirty="0">
                <a:latin typeface="Times New Roman" pitchFamily="18" charset="0"/>
                <a:cs typeface="Times New Roman" pitchFamily="18" charset="0"/>
              </a:rPr>
              <a:t>-Формуланың дұрыс жазады.</a:t>
            </a:r>
            <a:endParaRPr lang="ru-RU" sz="1800" dirty="0">
              <a:latin typeface="Times New Roman" pitchFamily="18" charset="0"/>
              <a:cs typeface="Times New Roman" pitchFamily="18" charset="0"/>
            </a:endParaRPr>
          </a:p>
          <a:p>
            <a:r>
              <a:rPr lang="kk-KZ" sz="1800" dirty="0">
                <a:latin typeface="Times New Roman" pitchFamily="18" charset="0"/>
                <a:cs typeface="Times New Roman" pitchFamily="18" charset="0"/>
              </a:rPr>
              <a:t>-Шаманы дұрыс есептейді</a:t>
            </a:r>
            <a:endParaRPr lang="ru-RU" sz="1800" dirty="0">
              <a:latin typeface="Times New Roman" pitchFamily="18" charset="0"/>
              <a:cs typeface="Times New Roman" pitchFamily="18" charset="0"/>
            </a:endParaRPr>
          </a:p>
          <a:p>
            <a:r>
              <a:rPr lang="kk-KZ" sz="1800" dirty="0">
                <a:latin typeface="Times New Roman" pitchFamily="18" charset="0"/>
                <a:cs typeface="Times New Roman" pitchFamily="18" charset="0"/>
              </a:rPr>
              <a:t>-Физикалық шаманың формуласын дұрыс түрлендіре алады.</a:t>
            </a: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3664140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5026570"/>
          </a:xfrm>
        </p:spPr>
        <p:txBody>
          <a:bodyPr>
            <a:normAutofit fontScale="90000"/>
          </a:bodyPr>
          <a:lstStyle/>
          <a:p>
            <a:r>
              <a:rPr lang="kk-KZ" altLang="ru-RU" sz="4400" b="1" dirty="0">
                <a:solidFill>
                  <a:srgbClr val="FF0000"/>
                </a:solidFill>
                <a:latin typeface="Times New Roman" panose="02020603050405020304" pitchFamily="18" charset="0"/>
                <a:cs typeface="Times New Roman" panose="02020603050405020304" pitchFamily="18" charset="0"/>
              </a:rPr>
              <a:t/>
            </a:r>
            <a:br>
              <a:rPr lang="kk-KZ" altLang="ru-RU" sz="4400" b="1" dirty="0">
                <a:solidFill>
                  <a:srgbClr val="FF0000"/>
                </a:solidFill>
                <a:latin typeface="Times New Roman" panose="02020603050405020304" pitchFamily="18" charset="0"/>
                <a:cs typeface="Times New Roman" panose="02020603050405020304" pitchFamily="18" charset="0"/>
              </a:rPr>
            </a:br>
            <a:r>
              <a:rPr lang="kk-KZ" altLang="ru-RU" sz="4400" b="1" dirty="0">
                <a:solidFill>
                  <a:srgbClr val="FF0000"/>
                </a:solidFill>
                <a:latin typeface="Times New Roman" panose="02020603050405020304" pitchFamily="18" charset="0"/>
                <a:cs typeface="Times New Roman" panose="02020603050405020304" pitchFamily="18" charset="0"/>
              </a:rPr>
              <a:t/>
            </a:r>
            <a:br>
              <a:rPr lang="kk-KZ" altLang="ru-RU" sz="4400" b="1" dirty="0">
                <a:solidFill>
                  <a:srgbClr val="FF0000"/>
                </a:solidFill>
                <a:latin typeface="Times New Roman" panose="02020603050405020304" pitchFamily="18" charset="0"/>
                <a:cs typeface="Times New Roman" panose="02020603050405020304" pitchFamily="18" charset="0"/>
              </a:rPr>
            </a:br>
            <a:r>
              <a:rPr lang="kk-KZ" altLang="ru-RU" sz="4400" b="1" dirty="0">
                <a:solidFill>
                  <a:srgbClr val="FF0000"/>
                </a:solidFill>
                <a:latin typeface="Times New Roman" panose="02020603050405020304" pitchFamily="18" charset="0"/>
                <a:cs typeface="Times New Roman" panose="02020603050405020304" pitchFamily="18" charset="0"/>
              </a:rPr>
              <a:t>Тапсырма жауабы</a:t>
            </a:r>
            <a:br>
              <a:rPr lang="kk-KZ" altLang="ru-RU" sz="4400" b="1" dirty="0">
                <a:solidFill>
                  <a:srgbClr val="FF0000"/>
                </a:solidFill>
                <a:latin typeface="Times New Roman" panose="02020603050405020304" pitchFamily="18" charset="0"/>
                <a:cs typeface="Times New Roman" panose="02020603050405020304" pitchFamily="18" charset="0"/>
              </a:rPr>
            </a:br>
            <a:r>
              <a:rPr lang="kk-KZ" altLang="ru-RU" sz="4400" b="1" dirty="0">
                <a:solidFill>
                  <a:srgbClr val="FF0000"/>
                </a:solidFill>
                <a:latin typeface="Times New Roman" panose="02020603050405020304" pitchFamily="18" charset="0"/>
                <a:cs typeface="Times New Roman" panose="02020603050405020304" pitchFamily="18" charset="0"/>
              </a:rPr>
              <a:t/>
            </a:r>
            <a:br>
              <a:rPr lang="kk-KZ" altLang="ru-RU" sz="4400" b="1" dirty="0">
                <a:solidFill>
                  <a:srgbClr val="FF0000"/>
                </a:solidFill>
                <a:latin typeface="Times New Roman" panose="02020603050405020304" pitchFamily="18" charset="0"/>
                <a:cs typeface="Times New Roman" panose="02020603050405020304" pitchFamily="18" charset="0"/>
              </a:rPr>
            </a:br>
            <a:r>
              <a:rPr lang="kk-KZ" altLang="ru-RU" sz="2400" b="1" dirty="0">
                <a:solidFill>
                  <a:srgbClr val="FF0000"/>
                </a:solidFill>
                <a:latin typeface="Times New Roman" panose="02020603050405020304" pitchFamily="18" charset="0"/>
                <a:cs typeface="Times New Roman" panose="02020603050405020304" pitchFamily="18" charset="0"/>
              </a:rPr>
              <a:t>1.  2000 Па</a:t>
            </a:r>
            <a:br>
              <a:rPr lang="kk-KZ" altLang="ru-RU" sz="2400" b="1" dirty="0">
                <a:solidFill>
                  <a:srgbClr val="FF0000"/>
                </a:solidFill>
                <a:latin typeface="Times New Roman" panose="02020603050405020304" pitchFamily="18" charset="0"/>
                <a:cs typeface="Times New Roman" panose="02020603050405020304" pitchFamily="18" charset="0"/>
              </a:rPr>
            </a:br>
            <a:r>
              <a:rPr lang="kk-KZ" altLang="ru-RU" sz="2400" b="1" dirty="0">
                <a:solidFill>
                  <a:srgbClr val="FF0000"/>
                </a:solidFill>
                <a:latin typeface="Times New Roman" panose="02020603050405020304" pitchFamily="18" charset="0"/>
                <a:cs typeface="Times New Roman" panose="02020603050405020304" pitchFamily="18" charset="0"/>
              </a:rPr>
              <a:t>2.  206 кПа</a:t>
            </a:r>
            <a:br>
              <a:rPr lang="kk-KZ" altLang="ru-RU" sz="2400" b="1" dirty="0">
                <a:solidFill>
                  <a:srgbClr val="FF0000"/>
                </a:solidFill>
                <a:latin typeface="Times New Roman" panose="02020603050405020304" pitchFamily="18" charset="0"/>
                <a:cs typeface="Times New Roman" panose="02020603050405020304" pitchFamily="18" charset="0"/>
              </a:rPr>
            </a:br>
            <a:r>
              <a:rPr lang="kk-KZ" altLang="ru-RU" sz="2400" b="1" dirty="0">
                <a:solidFill>
                  <a:srgbClr val="FF0000"/>
                </a:solidFill>
                <a:latin typeface="Times New Roman" panose="02020603050405020304" pitchFamily="18" charset="0"/>
                <a:cs typeface="Times New Roman" panose="02020603050405020304" pitchFamily="18" charset="0"/>
              </a:rPr>
              <a:t>3.  96 Н</a:t>
            </a:r>
            <a:br>
              <a:rPr lang="kk-KZ" altLang="ru-RU" sz="2400" b="1" dirty="0">
                <a:solidFill>
                  <a:srgbClr val="FF0000"/>
                </a:solidFill>
                <a:latin typeface="Times New Roman" panose="02020603050405020304" pitchFamily="18" charset="0"/>
                <a:cs typeface="Times New Roman" panose="02020603050405020304" pitchFamily="18" charset="0"/>
              </a:rPr>
            </a:br>
            <a:r>
              <a:rPr lang="kk-KZ" altLang="ru-RU" sz="4400" b="1" dirty="0">
                <a:solidFill>
                  <a:srgbClr val="FF0000"/>
                </a:solidFill>
                <a:latin typeface="Times New Roman" panose="02020603050405020304" pitchFamily="18" charset="0"/>
                <a:cs typeface="Times New Roman" panose="02020603050405020304" pitchFamily="18" charset="0"/>
              </a:rPr>
              <a:t/>
            </a:r>
            <a:br>
              <a:rPr lang="kk-KZ" altLang="ru-RU" sz="4400" b="1" dirty="0">
                <a:solidFill>
                  <a:srgbClr val="FF0000"/>
                </a:solidFill>
                <a:latin typeface="Times New Roman" panose="02020603050405020304" pitchFamily="18" charset="0"/>
                <a:cs typeface="Times New Roman" panose="02020603050405020304" pitchFamily="18" charset="0"/>
              </a:rPr>
            </a:br>
            <a:r>
              <a:rPr lang="kk-KZ" altLang="ru-RU" sz="4400" b="1" dirty="0">
                <a:solidFill>
                  <a:srgbClr val="FF0000"/>
                </a:solidFill>
                <a:latin typeface="Times New Roman" panose="02020603050405020304" pitchFamily="18" charset="0"/>
                <a:cs typeface="Times New Roman" panose="02020603050405020304" pitchFamily="18" charset="0"/>
              </a:rPr>
              <a:t/>
            </a:r>
            <a:br>
              <a:rPr lang="kk-KZ" altLang="ru-RU" sz="4400" b="1" dirty="0">
                <a:solidFill>
                  <a:srgbClr val="FF0000"/>
                </a:solidFill>
                <a:latin typeface="Times New Roman" panose="02020603050405020304" pitchFamily="18" charset="0"/>
                <a:cs typeface="Times New Roman" panose="02020603050405020304" pitchFamily="18" charset="0"/>
              </a:rPr>
            </a:br>
            <a:r>
              <a:rPr lang="kk-KZ" altLang="ru-RU" sz="4400" b="1" dirty="0">
                <a:solidFill>
                  <a:srgbClr val="FF0000"/>
                </a:solidFill>
                <a:latin typeface="Times New Roman" panose="02020603050405020304" pitchFamily="18" charset="0"/>
                <a:cs typeface="Times New Roman" panose="02020603050405020304" pitchFamily="18" charset="0"/>
              </a:rPr>
              <a:t/>
            </a:r>
            <a:br>
              <a:rPr lang="kk-KZ" altLang="ru-RU" sz="4400" b="1" dirty="0">
                <a:solidFill>
                  <a:srgbClr val="FF0000"/>
                </a:solidFill>
                <a:latin typeface="Times New Roman" panose="02020603050405020304" pitchFamily="18" charset="0"/>
                <a:cs typeface="Times New Roman" panose="02020603050405020304" pitchFamily="18" charset="0"/>
              </a:rPr>
            </a:br>
            <a:r>
              <a:rPr lang="kk-KZ" altLang="ru-RU" sz="4400" b="1" dirty="0">
                <a:solidFill>
                  <a:srgbClr val="FF0000"/>
                </a:solidFill>
                <a:latin typeface="Times New Roman" panose="02020603050405020304" pitchFamily="18" charset="0"/>
                <a:cs typeface="Times New Roman" panose="02020603050405020304" pitchFamily="18" charset="0"/>
              </a:rPr>
              <a:t/>
            </a:r>
            <a:br>
              <a:rPr lang="kk-KZ" altLang="ru-RU" sz="4400" b="1" dirty="0">
                <a:solidFill>
                  <a:srgbClr val="FF0000"/>
                </a:solidFill>
                <a:latin typeface="Times New Roman" panose="02020603050405020304" pitchFamily="18" charset="0"/>
                <a:cs typeface="Times New Roman" panose="02020603050405020304" pitchFamily="18" charset="0"/>
              </a:rPr>
            </a:br>
            <a:r>
              <a:rPr lang="kk-KZ" altLang="ru-RU" sz="4400" b="1" dirty="0">
                <a:solidFill>
                  <a:srgbClr val="FF0000"/>
                </a:solidFill>
                <a:latin typeface="Times New Roman" panose="02020603050405020304" pitchFamily="18" charset="0"/>
                <a:cs typeface="Times New Roman" panose="02020603050405020304" pitchFamily="18" charset="0"/>
              </a:rPr>
              <a:t/>
            </a:r>
            <a:br>
              <a:rPr lang="kk-KZ" altLang="ru-RU" sz="4400" b="1" dirty="0">
                <a:solidFill>
                  <a:srgbClr val="FF0000"/>
                </a:solidFill>
                <a:latin typeface="Times New Roman" panose="02020603050405020304" pitchFamily="18" charset="0"/>
                <a:cs typeface="Times New Roman" panose="02020603050405020304" pitchFamily="18" charset="0"/>
              </a:rPr>
            </a:br>
            <a:r>
              <a:rPr lang="kk-KZ" altLang="ru-RU" sz="2200" dirty="0">
                <a:solidFill>
                  <a:srgbClr val="204D84"/>
                </a:solidFill>
                <a:latin typeface="Times New Roman" panose="02020603050405020304" pitchFamily="18" charset="0"/>
                <a:cs typeface="Times New Roman" panose="02020603050405020304" pitchFamily="18" charset="0"/>
              </a:rPr>
              <a:t/>
            </a:r>
            <a:br>
              <a:rPr lang="kk-KZ" altLang="ru-RU" sz="2200" dirty="0">
                <a:solidFill>
                  <a:srgbClr val="204D84"/>
                </a:solidFill>
                <a:latin typeface="Times New Roman" panose="02020603050405020304" pitchFamily="18" charset="0"/>
                <a:cs typeface="Times New Roman" panose="02020603050405020304" pitchFamily="18" charset="0"/>
              </a:rPr>
            </a:br>
            <a:endParaRPr lang="ru-RU" altLang="ru-RU" sz="2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8977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buNone/>
            </a:pPr>
            <a:endParaRPr lang="ru-RU" dirty="0"/>
          </a:p>
          <a:p>
            <a:endParaRPr lang="ru-RU" dirty="0"/>
          </a:p>
          <a:p>
            <a:endParaRPr lang="ru-RU" dirty="0"/>
          </a:p>
        </p:txBody>
      </p:sp>
      <p:sp>
        <p:nvSpPr>
          <p:cNvPr id="4" name="Прямоугольник 3"/>
          <p:cNvSpPr/>
          <p:nvPr/>
        </p:nvSpPr>
        <p:spPr>
          <a:xfrm>
            <a:off x="3097012" y="3244334"/>
            <a:ext cx="237566" cy="369332"/>
          </a:xfrm>
          <a:prstGeom prst="rect">
            <a:avLst/>
          </a:prstGeom>
        </p:spPr>
        <p:txBody>
          <a:bodyPr wrap="none">
            <a:spAutoFit/>
          </a:bodyPr>
          <a:lstStyle/>
          <a:p>
            <a:r>
              <a:rPr lang="ru-RU" b="1" dirty="0"/>
              <a:t> </a:t>
            </a:r>
            <a:endParaRPr lang="ru-RU" dirty="0"/>
          </a:p>
        </p:txBody>
      </p:sp>
      <p:sp>
        <p:nvSpPr>
          <p:cNvPr id="6" name="AutoShape 10"/>
          <p:cNvSpPr>
            <a:spLocks noChangeArrowheads="1"/>
          </p:cNvSpPr>
          <p:nvPr/>
        </p:nvSpPr>
        <p:spPr bwMode="auto">
          <a:xfrm>
            <a:off x="331912" y="548680"/>
            <a:ext cx="8784976" cy="1040953"/>
          </a:xfrm>
          <a:prstGeom prst="ribbon2">
            <a:avLst>
              <a:gd name="adj1" fmla="val 24479"/>
              <a:gd name="adj2" fmla="val 50000"/>
            </a:avLst>
          </a:prstGeom>
          <a:solidFill>
            <a:schemeClr val="accent1">
              <a:lumMod val="60000"/>
              <a:lumOff val="40000"/>
            </a:schemeClr>
          </a:solidFill>
          <a:ln w="9525">
            <a:solidFill>
              <a:schemeClr val="tx1"/>
            </a:solidFill>
            <a:round/>
            <a:headEnd/>
            <a:tailEnd/>
          </a:ln>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kk-KZ" sz="3200" b="1" dirty="0">
                <a:latin typeface="Times New Roman" pitchFamily="18" charset="0"/>
                <a:cs typeface="Times New Roman" pitchFamily="18" charset="0"/>
              </a:rPr>
              <a:t>РЕФЛЕКЦИЯ</a:t>
            </a:r>
            <a:endParaRPr lang="ru-RU" sz="3200" b="1" dirty="0">
              <a:latin typeface="Times New Roman" pitchFamily="18" charset="0"/>
              <a:cs typeface="Times New Roman" pitchFamily="18" charset="0"/>
            </a:endParaRPr>
          </a:p>
        </p:txBody>
      </p:sp>
      <p:pic>
        <p:nvPicPr>
          <p:cNvPr id="3074" name="Picture 2" descr="Сұйықтар мен газдардағы қысым. Паскаль заңы.">
            <a:extLst>
              <a:ext uri="{FF2B5EF4-FFF2-40B4-BE49-F238E27FC236}">
                <a16:creationId xmlns:a16="http://schemas.microsoft.com/office/drawing/2014/main" id="{FFC37FD3-6657-4D15-96A4-280860EEB6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7" y="1844824"/>
            <a:ext cx="6480720" cy="4162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5348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700808"/>
            <a:ext cx="8229600" cy="4306483"/>
          </a:xfrm>
        </p:spPr>
        <p:txBody>
          <a:bodyPr>
            <a:normAutofit/>
          </a:bodyPr>
          <a:lstStyle/>
          <a:p>
            <a:pPr algn="ctr"/>
            <a:r>
              <a:rPr lang="kk-KZ" sz="2800" dirty="0">
                <a:latin typeface="Times New Roman" pitchFamily="18" charset="0"/>
                <a:cs typeface="Times New Roman" pitchFamily="18" charset="0"/>
              </a:rPr>
              <a:t>-Тақырып соңындағы сұрақтарға жауап жазу</a:t>
            </a:r>
          </a:p>
          <a:p>
            <a:pPr algn="ctr"/>
            <a:r>
              <a:rPr lang="kk-KZ" sz="2800" dirty="0">
                <a:latin typeface="Times New Roman" pitchFamily="18" charset="0"/>
                <a:cs typeface="Times New Roman" pitchFamily="18" charset="0"/>
              </a:rPr>
              <a:t>4.2-жаттығу</a:t>
            </a:r>
            <a:endParaRPr lang="ru-RU" sz="2800" dirty="0">
              <a:latin typeface="Times New Roman" pitchFamily="18" charset="0"/>
              <a:cs typeface="Times New Roman" pitchFamily="18" charset="0"/>
            </a:endParaRPr>
          </a:p>
        </p:txBody>
      </p:sp>
      <p:sp>
        <p:nvSpPr>
          <p:cNvPr id="4" name="AutoShape 10"/>
          <p:cNvSpPr>
            <a:spLocks noGrp="1" noChangeArrowheads="1"/>
          </p:cNvSpPr>
          <p:nvPr>
            <p:ph type="title"/>
          </p:nvPr>
        </p:nvSpPr>
        <p:spPr bwMode="auto">
          <a:xfrm>
            <a:off x="457200" y="274638"/>
            <a:ext cx="8229600" cy="1143000"/>
          </a:xfrm>
          <a:prstGeom prst="ribbon2">
            <a:avLst>
              <a:gd name="adj1" fmla="val 22197"/>
              <a:gd name="adj2" fmla="val 50000"/>
            </a:avLst>
          </a:prstGeom>
          <a:solidFill>
            <a:schemeClr val="accent1">
              <a:lumMod val="60000"/>
              <a:lumOff val="40000"/>
            </a:schemeClr>
          </a:solidFill>
          <a:ln w="9525">
            <a:solidFill>
              <a:schemeClr val="tx1"/>
            </a:solidFill>
            <a:round/>
            <a:headEnd/>
            <a:tailEnd/>
          </a:ln>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kk-KZ" sz="3200" b="1" dirty="0">
                <a:latin typeface="Times New Roman" pitchFamily="18" charset="0"/>
                <a:cs typeface="Times New Roman" pitchFamily="18" charset="0"/>
              </a:rPr>
              <a:t>Үй тапсырмасы</a:t>
            </a:r>
            <a:endParaRPr lang="ru-RU"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1026407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115616" y="1556792"/>
            <a:ext cx="6984776" cy="4082008"/>
          </a:xfrm>
        </p:spPr>
        <p:txBody>
          <a:bodyPr>
            <a:normAutofit/>
          </a:bodyPr>
          <a:lstStyle/>
          <a:p>
            <a:pPr algn="l"/>
            <a:r>
              <a:rPr lang="kk-KZ" sz="3600" dirty="0">
                <a:solidFill>
                  <a:schemeClr val="tx1"/>
                </a:solidFill>
                <a:latin typeface="Times New Roman" pitchFamily="18" charset="0"/>
                <a:cs typeface="Times New Roman" pitchFamily="18" charset="0"/>
              </a:rPr>
              <a:t>7.3.1.1 – заттардың молекулалық құрылысы негізінде, газдардың сұйықтар мен қатты денелердің құрылымын сипаттау</a:t>
            </a:r>
            <a:endParaRPr lang="ru-RU" sz="3600" dirty="0">
              <a:solidFill>
                <a:schemeClr val="tx1"/>
              </a:solidFill>
              <a:latin typeface="Times New Roman" pitchFamily="18" charset="0"/>
              <a:cs typeface="Times New Roman" pitchFamily="18" charset="0"/>
            </a:endParaRPr>
          </a:p>
        </p:txBody>
      </p:sp>
      <p:sp>
        <p:nvSpPr>
          <p:cNvPr id="4" name="AutoShape 10"/>
          <p:cNvSpPr>
            <a:spLocks noChangeArrowheads="1"/>
          </p:cNvSpPr>
          <p:nvPr/>
        </p:nvSpPr>
        <p:spPr bwMode="auto">
          <a:xfrm>
            <a:off x="0" y="332655"/>
            <a:ext cx="9144000" cy="1040953"/>
          </a:xfrm>
          <a:prstGeom prst="ribbon2">
            <a:avLst>
              <a:gd name="adj1" fmla="val 23148"/>
              <a:gd name="adj2" fmla="val 50000"/>
            </a:avLst>
          </a:prstGeom>
          <a:solidFill>
            <a:schemeClr val="accent1">
              <a:lumMod val="60000"/>
              <a:lumOff val="40000"/>
            </a:schemeClr>
          </a:solidFill>
          <a:ln w="9525">
            <a:solidFill>
              <a:schemeClr val="tx1"/>
            </a:solidFill>
            <a:round/>
            <a:headEnd/>
            <a:tailEnd/>
          </a:ln>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endParaRPr lang="kk-KZ" sz="3200" b="1" dirty="0">
              <a:latin typeface="Times New Roman" pitchFamily="18" charset="0"/>
              <a:cs typeface="Times New Roman" pitchFamily="18" charset="0"/>
            </a:endParaRPr>
          </a:p>
          <a:p>
            <a:pPr algn="ctr"/>
            <a:r>
              <a:rPr lang="kk-KZ" sz="3200" b="1" dirty="0">
                <a:latin typeface="Times New Roman" pitchFamily="18" charset="0"/>
                <a:cs typeface="Times New Roman" pitchFamily="18" charset="0"/>
              </a:rPr>
              <a:t>Оқу мақсаттары:</a:t>
            </a:r>
          </a:p>
          <a:p>
            <a:pPr algn="ctr"/>
            <a:endParaRPr lang="ru-RU"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1235851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556792"/>
            <a:ext cx="8291264" cy="4569371"/>
          </a:xfrm>
        </p:spPr>
        <p:txBody>
          <a:bodyPr>
            <a:normAutofit/>
          </a:bodyPr>
          <a:lstStyle/>
          <a:p>
            <a:pPr marL="342900" lvl="0" indent="-342900">
              <a:lnSpc>
                <a:spcPct val="107000"/>
              </a:lnSpc>
              <a:spcAft>
                <a:spcPts val="790"/>
              </a:spcAft>
              <a:buFont typeface="+mj-lt"/>
              <a:buAutoNum type="arabicPeriod"/>
              <a:tabLst>
                <a:tab pos="457200" algn="l"/>
              </a:tabLst>
            </a:pPr>
            <a:r>
              <a:rPr lang="kk-KZ"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Сұйықтар мен газдардағы қысымды зерттеу</a:t>
            </a:r>
            <a:endParaRPr lang="ru-RU"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790"/>
              </a:spcAft>
              <a:buFont typeface="+mj-lt"/>
              <a:buAutoNum type="arabicPeriod"/>
              <a:tabLst>
                <a:tab pos="457200" algn="l"/>
              </a:tabLst>
            </a:pPr>
            <a:r>
              <a:rPr lang="kk-KZ"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Сұйықтар мен газдардағы қысымның қандай шамаға тәуелдігінін анықтау</a:t>
            </a:r>
            <a:endPar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07000"/>
              </a:lnSpc>
              <a:spcAft>
                <a:spcPts val="790"/>
              </a:spcAft>
              <a:buFont typeface="+mj-lt"/>
              <a:buAutoNum type="arabicPeriod"/>
              <a:tabLst>
                <a:tab pos="457200" algn="l"/>
              </a:tabLst>
            </a:pPr>
            <a:r>
              <a:rPr lang="kk-KZ"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Сұйықтар мен газдардағы қысымның өмірде тиімділігін анықтап, маңызын талдау</a:t>
            </a:r>
            <a:endParaRPr lang="ru-RU" sz="2800" dirty="0">
              <a:latin typeface="Times New Roman" panose="02020603050405020304" pitchFamily="18" charset="0"/>
              <a:cs typeface="Times New Roman" pitchFamily="18" charset="0"/>
            </a:endParaRPr>
          </a:p>
        </p:txBody>
      </p:sp>
      <p:sp>
        <p:nvSpPr>
          <p:cNvPr id="4" name="AutoShape 10"/>
          <p:cNvSpPr>
            <a:spLocks noChangeArrowheads="1"/>
          </p:cNvSpPr>
          <p:nvPr/>
        </p:nvSpPr>
        <p:spPr bwMode="auto">
          <a:xfrm>
            <a:off x="0" y="260648"/>
            <a:ext cx="9144000" cy="1040953"/>
          </a:xfrm>
          <a:prstGeom prst="ribbon2">
            <a:avLst>
              <a:gd name="adj1" fmla="val 24479"/>
              <a:gd name="adj2" fmla="val 50000"/>
            </a:avLst>
          </a:prstGeom>
          <a:solidFill>
            <a:schemeClr val="accent1">
              <a:lumMod val="60000"/>
              <a:lumOff val="40000"/>
            </a:schemeClr>
          </a:solidFill>
          <a:ln w="9525">
            <a:solidFill>
              <a:schemeClr val="tx1"/>
            </a:solidFill>
            <a:round/>
            <a:headEnd/>
            <a:tailEnd/>
          </a:ln>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kk-KZ" sz="3200" b="1" dirty="0">
                <a:latin typeface="Times New Roman" pitchFamily="18" charset="0"/>
                <a:cs typeface="Times New Roman" pitchFamily="18" charset="0"/>
              </a:rPr>
              <a:t>Бағалау критерийлері</a:t>
            </a:r>
            <a:endParaRPr lang="ru-RU"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1768168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1454001"/>
            <a:ext cx="8208912" cy="4672162"/>
          </a:xfrm>
        </p:spPr>
        <p:txBody>
          <a:bodyPr>
            <a:normAutofit/>
          </a:bodyPr>
          <a:lstStyle/>
          <a:p>
            <a:pPr marL="0" indent="0" algn="just">
              <a:buNone/>
            </a:pPr>
            <a:endParaRPr lang="kk-KZ" sz="3200" dirty="0">
              <a:latin typeface="Times New Roman" panose="02020603050405020304" pitchFamily="18" charset="0"/>
              <a:cs typeface="Times New Roman" panose="02020603050405020304" pitchFamily="18" charset="0"/>
            </a:endParaRPr>
          </a:p>
          <a:p>
            <a:pPr marL="0" indent="0" algn="just">
              <a:buNone/>
            </a:pPr>
            <a:r>
              <a:rPr lang="kk-KZ" sz="3200" dirty="0">
                <a:latin typeface="Times New Roman" panose="02020603050405020304" pitchFamily="18" charset="0"/>
                <a:cs typeface="Times New Roman" panose="02020603050405020304" pitchFamily="18" charset="0"/>
              </a:rPr>
              <a:t>Сұйықтар мен газдар қысымды, қатты дене сияқты бір бағытта ғана емес, жан-жаққа бірдей таратады. Өйткені олардың молекулалары барлық бағытта оңай қозғала алады. Ал қатты дененің молекулалары тек түскен күштің бағытына қарай ығысады.</a:t>
            </a:r>
            <a:endParaRPr lang="ru-RU" sz="3200" dirty="0">
              <a:latin typeface="Times New Roman" panose="02020603050405020304" pitchFamily="18" charset="0"/>
              <a:cs typeface="Times New Roman" panose="02020603050405020304" pitchFamily="18" charset="0"/>
            </a:endParaRPr>
          </a:p>
        </p:txBody>
      </p:sp>
      <p:sp>
        <p:nvSpPr>
          <p:cNvPr id="4" name="AutoShape 10"/>
          <p:cNvSpPr>
            <a:spLocks noChangeArrowheads="1"/>
          </p:cNvSpPr>
          <p:nvPr/>
        </p:nvSpPr>
        <p:spPr bwMode="auto">
          <a:xfrm>
            <a:off x="0" y="188640"/>
            <a:ext cx="9144000" cy="1040953"/>
          </a:xfrm>
          <a:prstGeom prst="ribbon2">
            <a:avLst>
              <a:gd name="adj1" fmla="val 23148"/>
              <a:gd name="adj2" fmla="val 50000"/>
            </a:avLst>
          </a:prstGeom>
          <a:solidFill>
            <a:schemeClr val="accent1">
              <a:lumMod val="60000"/>
              <a:lumOff val="40000"/>
            </a:schemeClr>
          </a:solidFill>
          <a:ln w="9525">
            <a:solidFill>
              <a:schemeClr val="tx1"/>
            </a:solidFill>
            <a:round/>
            <a:headEnd/>
            <a:tailEnd/>
          </a:ln>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endParaRPr lang="kk-KZ" sz="2400" b="1" dirty="0">
              <a:latin typeface="Times New Roman" pitchFamily="18" charset="0"/>
              <a:cs typeface="Times New Roman" pitchFamily="18" charset="0"/>
            </a:endParaRPr>
          </a:p>
          <a:p>
            <a:pPr algn="ctr"/>
            <a:r>
              <a:rPr lang="en-US" sz="2400" b="1" dirty="0">
                <a:latin typeface="Times New Roman" pitchFamily="18" charset="0"/>
                <a:cs typeface="Times New Roman" pitchFamily="18" charset="0"/>
              </a:rPr>
              <a:t>C</a:t>
            </a:r>
            <a:r>
              <a:rPr lang="kk-KZ" sz="2400" b="1" dirty="0">
                <a:latin typeface="Times New Roman" pitchFamily="18" charset="0"/>
                <a:cs typeface="Times New Roman" pitchFamily="18" charset="0"/>
              </a:rPr>
              <a:t>ұйықтар мен газдардағы </a:t>
            </a:r>
          </a:p>
          <a:p>
            <a:pPr algn="ctr"/>
            <a:r>
              <a:rPr lang="kk-KZ" sz="2400" b="1" dirty="0">
                <a:latin typeface="Times New Roman" pitchFamily="18" charset="0"/>
                <a:cs typeface="Times New Roman" pitchFamily="18" charset="0"/>
              </a:rPr>
              <a:t>қысым</a:t>
            </a:r>
            <a:endParaRPr lang="ru-RU" sz="2400" dirty="0">
              <a:latin typeface="Times New Roman" pitchFamily="18" charset="0"/>
              <a:cs typeface="Times New Roman" pitchFamily="18" charset="0"/>
            </a:endParaRPr>
          </a:p>
          <a:p>
            <a:pPr algn="ctr"/>
            <a:endParaRPr lang="ru-RU"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4267350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fontScale="90000"/>
          </a:bodyPr>
          <a:lstStyle/>
          <a:p>
            <a:r>
              <a:rPr lang="ru-RU" sz="4400" dirty="0">
                <a:latin typeface="Times New Roman" pitchFamily="18" charset="0"/>
                <a:cs typeface="Times New Roman" pitchFamily="18" charset="0"/>
              </a:rPr>
              <a:t/>
            </a:r>
            <a:br>
              <a:rPr lang="ru-RU" sz="4400" dirty="0">
                <a:latin typeface="Times New Roman" pitchFamily="18" charset="0"/>
                <a:cs typeface="Times New Roman" pitchFamily="18" charset="0"/>
              </a:rPr>
            </a:br>
            <a:endParaRPr lang="ru-RU" b="1" dirty="0">
              <a:latin typeface="Times New Roman" pitchFamily="18" charset="0"/>
              <a:cs typeface="Times New Roman" pitchFamily="18" charset="0"/>
            </a:endParaRPr>
          </a:p>
        </p:txBody>
      </p:sp>
      <p:sp>
        <p:nvSpPr>
          <p:cNvPr id="7" name="Прямоугольник 6"/>
          <p:cNvSpPr/>
          <p:nvPr/>
        </p:nvSpPr>
        <p:spPr>
          <a:xfrm>
            <a:off x="1331640" y="2132856"/>
            <a:ext cx="5256584" cy="369332"/>
          </a:xfrm>
          <a:prstGeom prst="rect">
            <a:avLst/>
          </a:prstGeom>
        </p:spPr>
        <p:txBody>
          <a:bodyPr wrap="square">
            <a:spAutoFit/>
          </a:bodyPr>
          <a:lstStyle/>
          <a:p>
            <a:endParaRPr lang="ru-RU" dirty="0">
              <a:latin typeface="Times New Roman" pitchFamily="18" charset="0"/>
              <a:cs typeface="Times New Roman" pitchFamily="18" charset="0"/>
            </a:endParaRPr>
          </a:p>
        </p:txBody>
      </p:sp>
      <p:sp>
        <p:nvSpPr>
          <p:cNvPr id="8" name="AutoShape 10"/>
          <p:cNvSpPr>
            <a:spLocks noChangeArrowheads="1"/>
          </p:cNvSpPr>
          <p:nvPr/>
        </p:nvSpPr>
        <p:spPr bwMode="auto">
          <a:xfrm>
            <a:off x="0" y="114611"/>
            <a:ext cx="9140374" cy="1040953"/>
          </a:xfrm>
          <a:prstGeom prst="ribbon2">
            <a:avLst>
              <a:gd name="adj1" fmla="val 27140"/>
              <a:gd name="adj2" fmla="val 50000"/>
            </a:avLst>
          </a:prstGeom>
          <a:solidFill>
            <a:schemeClr val="accent1">
              <a:lumMod val="60000"/>
              <a:lumOff val="40000"/>
            </a:schemeClr>
          </a:solidFill>
          <a:ln w="9525">
            <a:solidFill>
              <a:schemeClr val="tx1"/>
            </a:solidFill>
            <a:round/>
            <a:headEnd/>
            <a:tailEnd/>
          </a:ln>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kk-KZ" sz="2000" b="1" dirty="0">
                <a:latin typeface="Times New Roman" pitchFamily="18" charset="0"/>
                <a:cs typeface="Times New Roman" pitchFamily="18" charset="0"/>
              </a:rPr>
              <a:t>Паскаль заңы</a:t>
            </a:r>
            <a:endParaRPr lang="ru-RU" sz="2000" b="1" dirty="0">
              <a:latin typeface="Times New Roman" pitchFamily="18" charset="0"/>
              <a:cs typeface="Times New Roman" pitchFamily="18" charset="0"/>
            </a:endParaRPr>
          </a:p>
        </p:txBody>
      </p:sp>
      <p:sp>
        <p:nvSpPr>
          <p:cNvPr id="4" name="Объект 3">
            <a:extLst>
              <a:ext uri="{FF2B5EF4-FFF2-40B4-BE49-F238E27FC236}">
                <a16:creationId xmlns:a16="http://schemas.microsoft.com/office/drawing/2014/main" id="{61C12479-2254-487E-A1C7-EF58790A63F4}"/>
              </a:ext>
            </a:extLst>
          </p:cNvPr>
          <p:cNvSpPr>
            <a:spLocks noGrp="1"/>
          </p:cNvSpPr>
          <p:nvPr>
            <p:ph idx="1"/>
          </p:nvPr>
        </p:nvSpPr>
        <p:spPr>
          <a:xfrm>
            <a:off x="358155" y="1481327"/>
            <a:ext cx="8229600" cy="4525963"/>
          </a:xfrm>
        </p:spPr>
        <p:txBody>
          <a:bodyPr>
            <a:normAutofit/>
          </a:bodyPr>
          <a:lstStyle/>
          <a:p>
            <a:pPr algn="just"/>
            <a:r>
              <a:rPr lang="kk-KZ" sz="1600" dirty="0">
                <a:latin typeface="Times New Roman" panose="02020603050405020304" pitchFamily="18" charset="0"/>
                <a:cs typeface="Times New Roman" panose="02020603050405020304" pitchFamily="18" charset="0"/>
              </a:rPr>
              <a:t>Сұйыққа немесе газға түсірілген қысым барлық бағыт бойынша өзгеріссіз буріледі. Бұл қағида Паскаль заңы деп аталады. Сұйықтар мен газдардың қысымды барлық жаққа бірдей жеткізе алуы оларды құрайтын молекулалардың еркін және бейберекет қозғалтқыштығымен түсіндіріледі.</a:t>
            </a:r>
          </a:p>
          <a:p>
            <a:pPr algn="just"/>
            <a:r>
              <a:rPr lang="kk-KZ" sz="1600" dirty="0">
                <a:latin typeface="Times New Roman" panose="02020603050405020304" pitchFamily="18" charset="0"/>
                <a:cs typeface="Times New Roman" panose="02020603050405020304" pitchFamily="18" charset="0"/>
              </a:rPr>
              <a:t>Сұйықтар мен газдарда қысымның шынында да қалай тарайтынын анықтау үшін Паскаль шары деп аталатын құралмен тәжірибе жасалады.</a:t>
            </a:r>
          </a:p>
          <a:p>
            <a:pPr algn="just"/>
            <a:endParaRPr lang="kk-KZ" sz="1600" dirty="0"/>
          </a:p>
          <a:p>
            <a:pPr algn="just"/>
            <a:endParaRPr lang="ru-RU" sz="1600" dirty="0"/>
          </a:p>
        </p:txBody>
      </p:sp>
      <p:pic>
        <p:nvPicPr>
          <p:cNvPr id="1028" name="Picture 4" descr="Паскаль, Блез — Википедия">
            <a:extLst>
              <a:ext uri="{FF2B5EF4-FFF2-40B4-BE49-F238E27FC236}">
                <a16:creationId xmlns:a16="http://schemas.microsoft.com/office/drawing/2014/main" id="{0F930D12-C8AC-4389-99BE-64D57550F7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3573016"/>
            <a:ext cx="1962150" cy="23336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Шар Паскаля, цена 3830 Тг., купить в Алматы — Satu.kz (ID#3945758)">
            <a:extLst>
              <a:ext uri="{FF2B5EF4-FFF2-40B4-BE49-F238E27FC236}">
                <a16:creationId xmlns:a16="http://schemas.microsoft.com/office/drawing/2014/main" id="{CA23ACAB-7BC7-424F-88B1-47FB5F82DF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6376" y="3756642"/>
            <a:ext cx="3810000"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5394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fontScale="90000"/>
          </a:bodyPr>
          <a:lstStyle/>
          <a:p>
            <a:r>
              <a:rPr lang="ru-RU" sz="4400" dirty="0">
                <a:latin typeface="Times New Roman" pitchFamily="18" charset="0"/>
                <a:cs typeface="Times New Roman" pitchFamily="18" charset="0"/>
              </a:rPr>
              <a:t/>
            </a:r>
            <a:br>
              <a:rPr lang="ru-RU" sz="4400" dirty="0">
                <a:latin typeface="Times New Roman" pitchFamily="18" charset="0"/>
                <a:cs typeface="Times New Roman" pitchFamily="18" charset="0"/>
              </a:rPr>
            </a:br>
            <a:endParaRPr lang="ru-RU" b="1" dirty="0">
              <a:latin typeface="Times New Roman" pitchFamily="18" charset="0"/>
              <a:cs typeface="Times New Roman" pitchFamily="18" charset="0"/>
            </a:endParaRPr>
          </a:p>
        </p:txBody>
      </p:sp>
      <p:sp>
        <p:nvSpPr>
          <p:cNvPr id="7" name="Прямоугольник 6"/>
          <p:cNvSpPr/>
          <p:nvPr/>
        </p:nvSpPr>
        <p:spPr>
          <a:xfrm>
            <a:off x="1331640" y="2132856"/>
            <a:ext cx="5256584" cy="369332"/>
          </a:xfrm>
          <a:prstGeom prst="rect">
            <a:avLst/>
          </a:prstGeom>
        </p:spPr>
        <p:txBody>
          <a:bodyPr wrap="square">
            <a:spAutoFit/>
          </a:bodyPr>
          <a:lstStyle/>
          <a:p>
            <a:endParaRPr lang="ru-RU" dirty="0">
              <a:latin typeface="Times New Roman" pitchFamily="18" charset="0"/>
              <a:cs typeface="Times New Roman" pitchFamily="18" charset="0"/>
            </a:endParaRPr>
          </a:p>
        </p:txBody>
      </p:sp>
      <p:sp>
        <p:nvSpPr>
          <p:cNvPr id="8" name="AutoShape 10"/>
          <p:cNvSpPr>
            <a:spLocks noChangeArrowheads="1"/>
          </p:cNvSpPr>
          <p:nvPr/>
        </p:nvSpPr>
        <p:spPr bwMode="auto">
          <a:xfrm>
            <a:off x="0" y="114611"/>
            <a:ext cx="9140374" cy="1040953"/>
          </a:xfrm>
          <a:prstGeom prst="ribbon2">
            <a:avLst>
              <a:gd name="adj1" fmla="val 27140"/>
              <a:gd name="adj2" fmla="val 50000"/>
            </a:avLst>
          </a:prstGeom>
          <a:solidFill>
            <a:schemeClr val="accent1">
              <a:lumMod val="60000"/>
              <a:lumOff val="40000"/>
            </a:schemeClr>
          </a:solidFill>
          <a:ln w="9525">
            <a:solidFill>
              <a:schemeClr val="tx1"/>
            </a:solidFill>
            <a:round/>
            <a:headEnd/>
            <a:tailEnd/>
          </a:ln>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kk-KZ" sz="2000" b="1" dirty="0">
                <a:latin typeface="Times New Roman" pitchFamily="18" charset="0"/>
                <a:cs typeface="Times New Roman" pitchFamily="18" charset="0"/>
              </a:rPr>
              <a:t>Паскаль заңы</a:t>
            </a:r>
            <a:endParaRPr lang="ru-RU" sz="2000" b="1" dirty="0">
              <a:latin typeface="Times New Roman" pitchFamily="18" charset="0"/>
              <a:cs typeface="Times New Roman" pitchFamily="18" charset="0"/>
            </a:endParaRPr>
          </a:p>
        </p:txBody>
      </p:sp>
      <p:sp>
        <p:nvSpPr>
          <p:cNvPr id="4" name="Объект 3">
            <a:extLst>
              <a:ext uri="{FF2B5EF4-FFF2-40B4-BE49-F238E27FC236}">
                <a16:creationId xmlns:a16="http://schemas.microsoft.com/office/drawing/2014/main" id="{61C12479-2254-487E-A1C7-EF58790A63F4}"/>
              </a:ext>
            </a:extLst>
          </p:cNvPr>
          <p:cNvSpPr>
            <a:spLocks noGrp="1"/>
          </p:cNvSpPr>
          <p:nvPr>
            <p:ph idx="1"/>
          </p:nvPr>
        </p:nvSpPr>
        <p:spPr>
          <a:xfrm>
            <a:off x="358155" y="1481327"/>
            <a:ext cx="8229600" cy="4525963"/>
          </a:xfrm>
        </p:spPr>
        <p:txBody>
          <a:bodyPr>
            <a:normAutofit/>
          </a:bodyPr>
          <a:lstStyle/>
          <a:p>
            <a:pPr algn="just"/>
            <a:r>
              <a:rPr lang="kk-KZ" sz="1600" dirty="0">
                <a:latin typeface="Times New Roman" panose="02020603050405020304" pitchFamily="18" charset="0"/>
                <a:cs typeface="Times New Roman" panose="02020603050405020304" pitchFamily="18" charset="0"/>
              </a:rPr>
              <a:t>Сұйыққа немесе газға түсірілген қысым барлық бағыт бойынша өзгеріссіз буріледі. Бұл қағида Паскаль заңы деп аталады. Сұйықтар мен газдардың қысымды барлық жаққа бірдей жеткізе алуы оларды құрайтын молекулалардың еркін және бейберекет қозғалтқыштығымен түсіндіріледі.</a:t>
            </a:r>
          </a:p>
          <a:p>
            <a:pPr algn="just"/>
            <a:r>
              <a:rPr lang="kk-KZ" sz="1600" dirty="0">
                <a:latin typeface="Times New Roman" panose="02020603050405020304" pitchFamily="18" charset="0"/>
                <a:cs typeface="Times New Roman" panose="02020603050405020304" pitchFamily="18" charset="0"/>
              </a:rPr>
              <a:t>Сұйықтар мен газдарда қысымның шынында да қалай тарайтынын анықтау үшін Паскаль шары деп аталатын құралмен тәжірибе жасалады.</a:t>
            </a:r>
          </a:p>
          <a:p>
            <a:pPr algn="just"/>
            <a:endParaRPr lang="kk-KZ" sz="1600" dirty="0"/>
          </a:p>
          <a:p>
            <a:pPr algn="just"/>
            <a:endParaRPr lang="ru-RU" sz="1600" dirty="0"/>
          </a:p>
        </p:txBody>
      </p:sp>
      <p:pic>
        <p:nvPicPr>
          <p:cNvPr id="1028" name="Picture 4" descr="Паскаль, Блез — Википедия">
            <a:extLst>
              <a:ext uri="{FF2B5EF4-FFF2-40B4-BE49-F238E27FC236}">
                <a16:creationId xmlns:a16="http://schemas.microsoft.com/office/drawing/2014/main" id="{0F930D12-C8AC-4389-99BE-64D57550F7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3573016"/>
            <a:ext cx="1962150" cy="23336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Шар Паскаля, цена 3830 Тг., купить в Алматы — Satu.kz (ID#3945758)">
            <a:extLst>
              <a:ext uri="{FF2B5EF4-FFF2-40B4-BE49-F238E27FC236}">
                <a16:creationId xmlns:a16="http://schemas.microsoft.com/office/drawing/2014/main" id="{CA23ACAB-7BC7-424F-88B1-47FB5F82DF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6376" y="3756642"/>
            <a:ext cx="3810000" cy="185737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Паскаль заңы, атмосфералық қысым">
            <a:extLst>
              <a:ext uri="{FF2B5EF4-FFF2-40B4-BE49-F238E27FC236}">
                <a16:creationId xmlns:a16="http://schemas.microsoft.com/office/drawing/2014/main" id="{8FF8F43B-3D77-4598-B217-BC4E39164A0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38" y="0"/>
            <a:ext cx="912812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Паскаль заңы, атмосфералық қысым">
            <a:extLst>
              <a:ext uri="{FF2B5EF4-FFF2-40B4-BE49-F238E27FC236}">
                <a16:creationId xmlns:a16="http://schemas.microsoft.com/office/drawing/2014/main" id="{BE1C502B-1484-4882-BACA-B6B836DAEF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338" y="152400"/>
            <a:ext cx="912812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6206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109728" indent="0">
              <a:buNone/>
            </a:pPr>
            <a:r>
              <a:rPr lang="kk-KZ" sz="1600" b="1" dirty="0">
                <a:latin typeface="Times New Roman" pitchFamily="18" charset="0"/>
                <a:cs typeface="Times New Roman" pitchFamily="18" charset="0"/>
              </a:rPr>
              <a:t>1.</a:t>
            </a:r>
            <a:r>
              <a:rPr lang="kk-KZ" sz="1600" dirty="0">
                <a:latin typeface="Times New Roman" pitchFamily="18" charset="0"/>
                <a:cs typeface="Times New Roman" pitchFamily="18" charset="0"/>
              </a:rPr>
              <a:t> Химиялық реакция кезінде заттың бөлінбейтін ең кіші бөлшегі қалай аталады?</a:t>
            </a:r>
            <a:endParaRPr lang="ru-RU" sz="1600" dirty="0">
              <a:latin typeface="Times New Roman" pitchFamily="18" charset="0"/>
              <a:cs typeface="Times New Roman" pitchFamily="18" charset="0"/>
            </a:endParaRPr>
          </a:p>
          <a:p>
            <a:pPr marL="452628" indent="-342900">
              <a:buFont typeface="+mj-lt"/>
              <a:buAutoNum type="alphaLcParenR"/>
            </a:pPr>
            <a:r>
              <a:rPr lang="kk-KZ" sz="1600" dirty="0">
                <a:latin typeface="Times New Roman" pitchFamily="18" charset="0"/>
                <a:cs typeface="Times New Roman" pitchFamily="18" charset="0"/>
              </a:rPr>
              <a:t>Электрон</a:t>
            </a:r>
            <a:endParaRPr lang="ru-RU" sz="1600" dirty="0">
              <a:latin typeface="Times New Roman" pitchFamily="18" charset="0"/>
              <a:cs typeface="Times New Roman" pitchFamily="18" charset="0"/>
            </a:endParaRPr>
          </a:p>
          <a:p>
            <a:pPr marL="452628" lvl="0" indent="-342900">
              <a:buFont typeface="+mj-lt"/>
              <a:buAutoNum type="alphaLcParenR"/>
            </a:pPr>
            <a:r>
              <a:rPr lang="kk-KZ" sz="1600" dirty="0">
                <a:latin typeface="Times New Roman" pitchFamily="18" charset="0"/>
                <a:cs typeface="Times New Roman" pitchFamily="18" charset="0"/>
              </a:rPr>
              <a:t>Нейтрон</a:t>
            </a:r>
            <a:endParaRPr lang="ru-RU" sz="1600" dirty="0">
              <a:latin typeface="Times New Roman" pitchFamily="18" charset="0"/>
              <a:cs typeface="Times New Roman" pitchFamily="18" charset="0"/>
            </a:endParaRPr>
          </a:p>
          <a:p>
            <a:pPr marL="452628" lvl="0" indent="-342900">
              <a:buFont typeface="+mj-lt"/>
              <a:buAutoNum type="alphaLcParenR"/>
            </a:pPr>
            <a:r>
              <a:rPr lang="kk-KZ" sz="1600" dirty="0">
                <a:latin typeface="Times New Roman" pitchFamily="18" charset="0"/>
                <a:cs typeface="Times New Roman" pitchFamily="18" charset="0"/>
              </a:rPr>
              <a:t>Молекула</a:t>
            </a:r>
            <a:endParaRPr lang="ru-RU" sz="1600" dirty="0">
              <a:latin typeface="Times New Roman" pitchFamily="18" charset="0"/>
              <a:cs typeface="Times New Roman" pitchFamily="18" charset="0"/>
            </a:endParaRPr>
          </a:p>
          <a:p>
            <a:pPr marL="452628" lvl="0" indent="-342900">
              <a:buFont typeface="+mj-lt"/>
              <a:buAutoNum type="alphaLcParenR"/>
            </a:pPr>
            <a:r>
              <a:rPr lang="kk-KZ" sz="1600" dirty="0">
                <a:latin typeface="Times New Roman" pitchFamily="18" charset="0"/>
                <a:cs typeface="Times New Roman" pitchFamily="18" charset="0"/>
              </a:rPr>
              <a:t>Атом  </a:t>
            </a:r>
            <a:endParaRPr lang="ru-RU" sz="1600" dirty="0">
              <a:latin typeface="Times New Roman" pitchFamily="18" charset="0"/>
              <a:cs typeface="Times New Roman" pitchFamily="18" charset="0"/>
            </a:endParaRPr>
          </a:p>
          <a:p>
            <a:pPr marL="109728" indent="0">
              <a:buNone/>
            </a:pPr>
            <a:r>
              <a:rPr lang="kk-KZ" sz="1600" b="1" dirty="0">
                <a:latin typeface="Times New Roman" pitchFamily="18" charset="0"/>
                <a:cs typeface="Times New Roman" pitchFamily="18" charset="0"/>
              </a:rPr>
              <a:t>2. </a:t>
            </a:r>
            <a:r>
              <a:rPr lang="kk-KZ" sz="1600" dirty="0">
                <a:latin typeface="Times New Roman" pitchFamily="18" charset="0"/>
                <a:cs typeface="Times New Roman" pitchFamily="18" charset="0"/>
              </a:rPr>
              <a:t>Сөйлемді толықтыр</a:t>
            </a:r>
            <a:endParaRPr lang="ru-RU" sz="1600" dirty="0">
              <a:latin typeface="Times New Roman" pitchFamily="18" charset="0"/>
              <a:cs typeface="Times New Roman" pitchFamily="18" charset="0"/>
            </a:endParaRPr>
          </a:p>
          <a:p>
            <a:pPr marL="109728" indent="0">
              <a:buNone/>
            </a:pPr>
            <a:r>
              <a:rPr lang="kk-KZ" sz="1600" dirty="0">
                <a:latin typeface="Times New Roman" pitchFamily="18" charset="0"/>
                <a:cs typeface="Times New Roman" pitchFamily="18" charset="0"/>
              </a:rPr>
              <a:t>Кристалл денелер дегеніміз </a:t>
            </a:r>
            <a:r>
              <a:rPr lang="ru-RU" sz="1600" dirty="0">
                <a:latin typeface="Times New Roman" pitchFamily="18" charset="0"/>
                <a:cs typeface="Times New Roman" pitchFamily="18" charset="0"/>
              </a:rPr>
              <a:t>_______ </a:t>
            </a:r>
            <a:r>
              <a:rPr lang="ru-RU" sz="1600" dirty="0" err="1">
                <a:latin typeface="Times New Roman" pitchFamily="18" charset="0"/>
                <a:cs typeface="Times New Roman" pitchFamily="18" charset="0"/>
              </a:rPr>
              <a:t>орналас</a:t>
            </a:r>
            <a:r>
              <a:rPr lang="kk-KZ" sz="1600" dirty="0">
                <a:latin typeface="Times New Roman" pitchFamily="18" charset="0"/>
                <a:cs typeface="Times New Roman" pitchFamily="18" charset="0"/>
              </a:rPr>
              <a:t>қан денелер</a:t>
            </a:r>
            <a:endParaRPr lang="ru-RU" sz="1600" dirty="0">
              <a:latin typeface="Times New Roman" pitchFamily="18" charset="0"/>
              <a:cs typeface="Times New Roman" pitchFamily="18" charset="0"/>
            </a:endParaRPr>
          </a:p>
          <a:p>
            <a:pPr marL="109728" indent="0">
              <a:buNone/>
            </a:pPr>
            <a:r>
              <a:rPr lang="kk-KZ" sz="1600" dirty="0">
                <a:latin typeface="Times New Roman" pitchFamily="18" charset="0"/>
                <a:cs typeface="Times New Roman" pitchFamily="18" charset="0"/>
              </a:rPr>
              <a:t> </a:t>
            </a:r>
            <a:r>
              <a:rPr lang="kk-KZ" sz="1600" b="1" dirty="0">
                <a:latin typeface="Times New Roman" pitchFamily="18" charset="0"/>
                <a:cs typeface="Times New Roman" pitchFamily="18" charset="0"/>
              </a:rPr>
              <a:t>3</a:t>
            </a:r>
            <a:r>
              <a:rPr lang="ru-RU" sz="1600" b="1" dirty="0">
                <a:latin typeface="Times New Roman" pitchFamily="18" charset="0"/>
                <a:cs typeface="Times New Roman" pitchFamily="18" charset="0"/>
              </a:rPr>
              <a:t>. </a:t>
            </a:r>
            <a:r>
              <a:rPr lang="kk-KZ" sz="1600" dirty="0">
                <a:latin typeface="Times New Roman" pitchFamily="18" charset="0"/>
                <a:cs typeface="Times New Roman" pitchFamily="18" charset="0"/>
              </a:rPr>
              <a:t>Заттың атомдың құрылымы туралы болжамды ұсынған ғалым кім?</a:t>
            </a:r>
            <a:endParaRPr lang="ru-RU" sz="1600" dirty="0">
              <a:latin typeface="Times New Roman" pitchFamily="18" charset="0"/>
              <a:cs typeface="Times New Roman" pitchFamily="18" charset="0"/>
            </a:endParaRPr>
          </a:p>
          <a:p>
            <a:pPr marL="452628" lvl="0" indent="-342900">
              <a:buFont typeface="+mj-lt"/>
              <a:buAutoNum type="alphaLcParenR"/>
            </a:pPr>
            <a:r>
              <a:rPr lang="kk-KZ" sz="1600" dirty="0">
                <a:latin typeface="Times New Roman" pitchFamily="18" charset="0"/>
                <a:cs typeface="Times New Roman" pitchFamily="18" charset="0"/>
              </a:rPr>
              <a:t>Ньютон</a:t>
            </a:r>
            <a:endParaRPr lang="ru-RU" sz="1600" dirty="0">
              <a:latin typeface="Times New Roman" pitchFamily="18" charset="0"/>
              <a:cs typeface="Times New Roman" pitchFamily="18" charset="0"/>
            </a:endParaRPr>
          </a:p>
          <a:p>
            <a:pPr marL="452628" lvl="0" indent="-342900">
              <a:buFont typeface="+mj-lt"/>
              <a:buAutoNum type="alphaLcParenR"/>
            </a:pPr>
            <a:r>
              <a:rPr lang="kk-KZ" sz="1600" dirty="0">
                <a:latin typeface="Times New Roman" pitchFamily="18" charset="0"/>
                <a:cs typeface="Times New Roman" pitchFamily="18" charset="0"/>
              </a:rPr>
              <a:t>Галилей</a:t>
            </a:r>
            <a:endParaRPr lang="ru-RU" sz="1600" dirty="0">
              <a:latin typeface="Times New Roman" pitchFamily="18" charset="0"/>
              <a:cs typeface="Times New Roman" pitchFamily="18" charset="0"/>
            </a:endParaRPr>
          </a:p>
          <a:p>
            <a:pPr marL="452628" lvl="0" indent="-342900">
              <a:buFont typeface="+mj-lt"/>
              <a:buAutoNum type="alphaLcParenR"/>
            </a:pPr>
            <a:r>
              <a:rPr lang="kk-KZ" sz="1600" dirty="0">
                <a:latin typeface="Times New Roman" pitchFamily="18" charset="0"/>
                <a:cs typeface="Times New Roman" pitchFamily="18" charset="0"/>
              </a:rPr>
              <a:t>Аристотель</a:t>
            </a:r>
            <a:endParaRPr lang="ru-RU" sz="1600" dirty="0">
              <a:latin typeface="Times New Roman" pitchFamily="18" charset="0"/>
              <a:cs typeface="Times New Roman" pitchFamily="18" charset="0"/>
            </a:endParaRPr>
          </a:p>
          <a:p>
            <a:pPr marL="452628" lvl="0" indent="-342900">
              <a:buFont typeface="+mj-lt"/>
              <a:buAutoNum type="alphaLcParenR"/>
            </a:pPr>
            <a:r>
              <a:rPr lang="kk-KZ" sz="1600" dirty="0">
                <a:latin typeface="Times New Roman" pitchFamily="18" charset="0"/>
                <a:cs typeface="Times New Roman" pitchFamily="18" charset="0"/>
              </a:rPr>
              <a:t>Демокрит</a:t>
            </a:r>
          </a:p>
          <a:p>
            <a:pPr marL="452628" lvl="0" indent="-342900">
              <a:buFont typeface="+mj-lt"/>
              <a:buAutoNum type="alphaLcParenR"/>
            </a:pPr>
            <a:endParaRPr lang="kk-KZ" sz="1600" dirty="0">
              <a:latin typeface="Times New Roman" pitchFamily="18" charset="0"/>
              <a:cs typeface="Times New Roman" pitchFamily="18" charset="0"/>
            </a:endParaRPr>
          </a:p>
          <a:p>
            <a:pPr marL="109728" lvl="0" indent="0">
              <a:buNone/>
            </a:pPr>
            <a:r>
              <a:rPr lang="kk-KZ" sz="1600" b="1" dirty="0">
                <a:latin typeface="Times New Roman" pitchFamily="18" charset="0"/>
                <a:cs typeface="Times New Roman" pitchFamily="18" charset="0"/>
              </a:rPr>
              <a:t>Дескриптор: Аяқталмаған сөйлемді толықтырады және сұраққа жауап береді.</a:t>
            </a:r>
            <a:endParaRPr lang="ru-RU" sz="1600" b="1"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fontScale="90000"/>
          </a:bodyPr>
          <a:lstStyle/>
          <a:p>
            <a:r>
              <a:rPr lang="kk-KZ" altLang="ru-RU" sz="4400" b="1" dirty="0">
                <a:solidFill>
                  <a:srgbClr val="FF0000"/>
                </a:solidFill>
                <a:latin typeface="Times New Roman" panose="02020603050405020304" pitchFamily="18" charset="0"/>
                <a:cs typeface="Times New Roman" panose="02020603050405020304" pitchFamily="18" charset="0"/>
              </a:rPr>
              <a:t>Тәжірибелік тапсырма</a:t>
            </a:r>
            <a:br>
              <a:rPr lang="kk-KZ" altLang="ru-RU" sz="4400" b="1" dirty="0">
                <a:solidFill>
                  <a:srgbClr val="FF0000"/>
                </a:solidFill>
                <a:latin typeface="Times New Roman" panose="02020603050405020304" pitchFamily="18" charset="0"/>
                <a:cs typeface="Times New Roman" panose="02020603050405020304" pitchFamily="18" charset="0"/>
              </a:rPr>
            </a:br>
            <a:r>
              <a:rPr lang="kk-KZ" altLang="ru-RU" sz="2200" dirty="0">
                <a:solidFill>
                  <a:srgbClr val="204D84"/>
                </a:solidFill>
                <a:latin typeface="Times New Roman" panose="02020603050405020304" pitchFamily="18" charset="0"/>
                <a:cs typeface="Times New Roman" panose="02020603050405020304" pitchFamily="18" charset="0"/>
              </a:rPr>
              <a:t>Тапсырма №1. </a:t>
            </a:r>
            <a:r>
              <a:rPr lang="kk-KZ" sz="2200" dirty="0">
                <a:solidFill>
                  <a:schemeClr val="accent4"/>
                </a:solidFill>
                <a:latin typeface="Times New Roman" pitchFamily="18" charset="0"/>
                <a:cs typeface="Times New Roman" pitchFamily="18" charset="0"/>
              </a:rPr>
              <a:t>Аяқталмаған сөйлемді толықтырыңыз және сұраққа жауап беріңіз.</a:t>
            </a:r>
            <a:endParaRPr lang="ru-RU" altLang="ru-RU" sz="2200" dirty="0">
              <a:solidFill>
                <a:schemeClr val="accent4"/>
              </a:solidFill>
              <a:latin typeface="Times New Roman" panose="02020603050405020304" pitchFamily="18" charset="0"/>
              <a:cs typeface="Times New Roman" panose="02020603050405020304" pitchFamily="18" charset="0"/>
            </a:endParaRPr>
          </a:p>
        </p:txBody>
      </p:sp>
      <p:pic>
        <p:nvPicPr>
          <p:cNvPr id="2050" name="Picture 2" descr="Физика туралы ғылым - презентация онлайн">
            <a:extLst>
              <a:ext uri="{FF2B5EF4-FFF2-40B4-BE49-F238E27FC236}">
                <a16:creationId xmlns:a16="http://schemas.microsoft.com/office/drawing/2014/main" id="{D423FCB8-FF63-4CBE-A337-914FF652B2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556792"/>
            <a:ext cx="8229600" cy="3672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0719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2628" indent="-342900">
              <a:buAutoNum type="arabicPeriod"/>
            </a:pPr>
            <a:r>
              <a:rPr lang="kk-KZ" sz="3200" b="1" dirty="0">
                <a:solidFill>
                  <a:srgbClr val="FF0000"/>
                </a:solidFill>
                <a:latin typeface="Times New Roman" pitchFamily="18" charset="0"/>
                <a:cs typeface="Times New Roman" pitchFamily="18" charset="0"/>
              </a:rPr>
              <a:t>Блез Паскаль</a:t>
            </a:r>
          </a:p>
          <a:p>
            <a:pPr marL="452628" indent="-342900">
              <a:buAutoNum type="arabicPeriod"/>
            </a:pPr>
            <a:r>
              <a:rPr lang="kk-KZ" sz="3200" b="1" dirty="0">
                <a:solidFill>
                  <a:srgbClr val="FF0000"/>
                </a:solidFill>
                <a:latin typeface="Times New Roman" pitchFamily="18" charset="0"/>
                <a:cs typeface="Times New Roman" pitchFamily="18" charset="0"/>
              </a:rPr>
              <a:t>Барлық бағыт бойынша өзгеріссіз беріледі.</a:t>
            </a:r>
          </a:p>
          <a:p>
            <a:pPr marL="452628" indent="-342900">
              <a:buAutoNum type="arabicPeriod"/>
            </a:pPr>
            <a:r>
              <a:rPr lang="kk-KZ" sz="3200" b="1" dirty="0">
                <a:solidFill>
                  <a:srgbClr val="FF0000"/>
                </a:solidFill>
                <a:latin typeface="Times New Roman" pitchFamily="18" charset="0"/>
                <a:cs typeface="Times New Roman" pitchFamily="18" charset="0"/>
              </a:rPr>
              <a:t>Паскаль шары</a:t>
            </a:r>
            <a:endParaRPr lang="ru-RU" sz="3200" b="1" dirty="0">
              <a:solidFill>
                <a:srgbClr val="FF0000"/>
              </a:solidFill>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fontScale="90000"/>
          </a:bodyPr>
          <a:lstStyle/>
          <a:p>
            <a:r>
              <a:rPr lang="kk-KZ" altLang="ru-RU" sz="4400" b="1" dirty="0">
                <a:solidFill>
                  <a:srgbClr val="FF0000"/>
                </a:solidFill>
                <a:latin typeface="Times New Roman" panose="02020603050405020304" pitchFamily="18" charset="0"/>
                <a:cs typeface="Times New Roman" panose="02020603050405020304" pitchFamily="18" charset="0"/>
              </a:rPr>
              <a:t>Тапсырма жауабы</a:t>
            </a:r>
            <a:br>
              <a:rPr lang="kk-KZ" altLang="ru-RU" sz="4400" b="1" dirty="0">
                <a:solidFill>
                  <a:srgbClr val="FF0000"/>
                </a:solidFill>
                <a:latin typeface="Times New Roman" panose="02020603050405020304" pitchFamily="18" charset="0"/>
                <a:cs typeface="Times New Roman" panose="02020603050405020304" pitchFamily="18" charset="0"/>
              </a:rPr>
            </a:br>
            <a:r>
              <a:rPr lang="kk-KZ" altLang="ru-RU" sz="4400" dirty="0">
                <a:solidFill>
                  <a:srgbClr val="204D84"/>
                </a:solidFill>
                <a:latin typeface="Times New Roman" panose="02020603050405020304" pitchFamily="18" charset="0"/>
                <a:cs typeface="Times New Roman" panose="02020603050405020304" pitchFamily="18" charset="0"/>
              </a:rPr>
              <a:t>Тапсырма №1</a:t>
            </a:r>
            <a:endParaRPr lang="ru-RU" altLang="ru-RU" sz="4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1811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109728" indent="0">
              <a:buNone/>
            </a:pPr>
            <a:r>
              <a:rPr lang="kk-KZ" sz="1600" dirty="0">
                <a:latin typeface="Times New Roman" pitchFamily="18" charset="0"/>
                <a:cs typeface="Times New Roman" pitchFamily="18" charset="0"/>
              </a:rPr>
              <a:t>Масса, Па, р, күш, </a:t>
            </a:r>
            <a:r>
              <a:rPr lang="en-US" sz="1600" dirty="0">
                <a:latin typeface="Times New Roman" pitchFamily="18" charset="0"/>
                <a:cs typeface="Times New Roman" pitchFamily="18" charset="0"/>
              </a:rPr>
              <a:t>m</a:t>
            </a:r>
            <a:r>
              <a:rPr lang="kk-KZ" sz="1600" dirty="0">
                <a:latin typeface="Times New Roman" pitchFamily="18" charset="0"/>
                <a:cs typeface="Times New Roman" pitchFamily="18" charset="0"/>
              </a:rPr>
              <a:t>, Н, аудан, </a:t>
            </a:r>
            <a:r>
              <a:rPr lang="en-US" sz="1600" dirty="0">
                <a:latin typeface="Times New Roman" pitchFamily="18" charset="0"/>
                <a:cs typeface="Times New Roman" pitchFamily="18" charset="0"/>
              </a:rPr>
              <a:t>S</a:t>
            </a:r>
            <a:endParaRPr lang="kk-KZ" sz="1600" dirty="0">
              <a:latin typeface="Times New Roman" pitchFamily="18" charset="0"/>
              <a:cs typeface="Times New Roman" pitchFamily="18" charset="0"/>
            </a:endParaRPr>
          </a:p>
          <a:p>
            <a:pPr marL="452628" lvl="0" indent="-342900">
              <a:buFont typeface="+mj-lt"/>
              <a:buAutoNum type="alphaLcParenR"/>
            </a:pPr>
            <a:endParaRPr lang="kk-KZ" sz="1600"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r>
              <a:rPr lang="kk-KZ" sz="1600" b="1" dirty="0">
                <a:latin typeface="Times New Roman" pitchFamily="18" charset="0"/>
                <a:cs typeface="Times New Roman" pitchFamily="18" charset="0"/>
              </a:rPr>
              <a:t>Дескриптор: </a:t>
            </a:r>
            <a:r>
              <a:rPr lang="kk-KZ" altLang="ru-RU" sz="1600" dirty="0">
                <a:solidFill>
                  <a:srgbClr val="204D84"/>
                </a:solidFill>
                <a:latin typeface="Times New Roman" panose="02020603050405020304" pitchFamily="18" charset="0"/>
                <a:cs typeface="Times New Roman" panose="02020603050405020304" pitchFamily="18" charset="0"/>
              </a:rPr>
              <a:t>Берілген мәліметтерді қолданып, бос ұяшықтарды толтырады.</a:t>
            </a:r>
            <a:endParaRPr lang="ru-RU" sz="1600" b="1"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274638"/>
            <a:ext cx="8229600" cy="1206690"/>
          </a:xfrm>
        </p:spPr>
        <p:txBody>
          <a:bodyPr>
            <a:normAutofit fontScale="90000"/>
          </a:bodyPr>
          <a:lstStyle/>
          <a:p>
            <a:r>
              <a:rPr lang="kk-KZ" altLang="ru-RU" sz="4400" b="1" dirty="0">
                <a:solidFill>
                  <a:srgbClr val="FF0000"/>
                </a:solidFill>
                <a:latin typeface="Times New Roman" panose="02020603050405020304" pitchFamily="18" charset="0"/>
                <a:cs typeface="Times New Roman" panose="02020603050405020304" pitchFamily="18" charset="0"/>
              </a:rPr>
              <a:t>Тәжірибелік тапсырма</a:t>
            </a:r>
            <a:br>
              <a:rPr lang="kk-KZ" altLang="ru-RU" sz="4400" b="1" dirty="0">
                <a:solidFill>
                  <a:srgbClr val="FF0000"/>
                </a:solidFill>
                <a:latin typeface="Times New Roman" panose="02020603050405020304" pitchFamily="18" charset="0"/>
                <a:cs typeface="Times New Roman" panose="02020603050405020304" pitchFamily="18" charset="0"/>
              </a:rPr>
            </a:br>
            <a:r>
              <a:rPr lang="kk-KZ" altLang="ru-RU" sz="2200" dirty="0">
                <a:solidFill>
                  <a:srgbClr val="204D84"/>
                </a:solidFill>
                <a:latin typeface="Times New Roman" panose="02020603050405020304" pitchFamily="18" charset="0"/>
                <a:cs typeface="Times New Roman" panose="02020603050405020304" pitchFamily="18" charset="0"/>
              </a:rPr>
              <a:t>Тапсырма №2. Төменде беріліген мәліметтерді қолданып, бос үяшықты толтырыңыз.</a:t>
            </a:r>
            <a:br>
              <a:rPr lang="kk-KZ" altLang="ru-RU" sz="2200" dirty="0">
                <a:solidFill>
                  <a:srgbClr val="204D84"/>
                </a:solidFill>
                <a:latin typeface="Times New Roman" panose="02020603050405020304" pitchFamily="18" charset="0"/>
                <a:cs typeface="Times New Roman" panose="02020603050405020304" pitchFamily="18" charset="0"/>
              </a:rPr>
            </a:br>
            <a:endParaRPr lang="ru-RU" altLang="ru-RU" sz="22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Таблица 5">
            <a:extLst>
              <a:ext uri="{FF2B5EF4-FFF2-40B4-BE49-F238E27FC236}">
                <a16:creationId xmlns:a16="http://schemas.microsoft.com/office/drawing/2014/main" id="{6FFA9FAB-56E5-4156-BB3D-6938AAD30D86}"/>
              </a:ext>
            </a:extLst>
          </p:cNvPr>
          <p:cNvGraphicFramePr>
            <a:graphicFrameLocks noGrp="1"/>
          </p:cNvGraphicFramePr>
          <p:nvPr>
            <p:extLst>
              <p:ext uri="{D42A27DB-BD31-4B8C-83A1-F6EECF244321}">
                <p14:modId xmlns:p14="http://schemas.microsoft.com/office/powerpoint/2010/main" val="209428471"/>
              </p:ext>
            </p:extLst>
          </p:nvPr>
        </p:nvGraphicFramePr>
        <p:xfrm>
          <a:off x="1403648" y="1988840"/>
          <a:ext cx="6096000" cy="212344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933054573"/>
                    </a:ext>
                  </a:extLst>
                </a:gridCol>
                <a:gridCol w="2032000">
                  <a:extLst>
                    <a:ext uri="{9D8B030D-6E8A-4147-A177-3AD203B41FA5}">
                      <a16:colId xmlns:a16="http://schemas.microsoft.com/office/drawing/2014/main" val="3733960053"/>
                    </a:ext>
                  </a:extLst>
                </a:gridCol>
                <a:gridCol w="2032000">
                  <a:extLst>
                    <a:ext uri="{9D8B030D-6E8A-4147-A177-3AD203B41FA5}">
                      <a16:colId xmlns:a16="http://schemas.microsoft.com/office/drawing/2014/main" val="133338657"/>
                    </a:ext>
                  </a:extLst>
                </a:gridCol>
              </a:tblGrid>
              <a:tr h="370840">
                <a:tc>
                  <a:txBody>
                    <a:bodyPr/>
                    <a:lstStyle/>
                    <a:p>
                      <a:r>
                        <a:rPr lang="kk-KZ" dirty="0"/>
                        <a:t>Физикалық шама</a:t>
                      </a:r>
                      <a:endParaRPr lang="ru-RU" dirty="0"/>
                    </a:p>
                  </a:txBody>
                  <a:tcPr/>
                </a:tc>
                <a:tc>
                  <a:txBody>
                    <a:bodyPr/>
                    <a:lstStyle/>
                    <a:p>
                      <a:r>
                        <a:rPr lang="kk-KZ" dirty="0"/>
                        <a:t>Белгіленуі </a:t>
                      </a:r>
                      <a:endParaRPr lang="ru-RU" dirty="0"/>
                    </a:p>
                  </a:txBody>
                  <a:tcPr/>
                </a:tc>
                <a:tc>
                  <a:txBody>
                    <a:bodyPr/>
                    <a:lstStyle/>
                    <a:p>
                      <a:r>
                        <a:rPr lang="kk-KZ" dirty="0"/>
                        <a:t>Өлшем бірлік</a:t>
                      </a:r>
                      <a:endParaRPr lang="ru-RU" dirty="0"/>
                    </a:p>
                  </a:txBody>
                  <a:tcPr/>
                </a:tc>
                <a:extLst>
                  <a:ext uri="{0D108BD9-81ED-4DB2-BD59-A6C34878D82A}">
                    <a16:rowId xmlns:a16="http://schemas.microsoft.com/office/drawing/2014/main" val="3076804101"/>
                  </a:ext>
                </a:extLst>
              </a:tr>
              <a:tr h="370840">
                <a:tc>
                  <a:txBody>
                    <a:bodyPr/>
                    <a:lstStyle/>
                    <a:p>
                      <a:r>
                        <a:rPr lang="kk-KZ" dirty="0"/>
                        <a:t>қысым</a:t>
                      </a:r>
                      <a:endParaRPr lang="ru-RU" dirty="0"/>
                    </a:p>
                  </a:txBody>
                  <a:tcPr/>
                </a:tc>
                <a:tc>
                  <a:txBody>
                    <a:bodyPr/>
                    <a:lstStyle/>
                    <a:p>
                      <a:endParaRPr lang="ru-RU" dirty="0"/>
                    </a:p>
                  </a:txBody>
                  <a:tcPr/>
                </a:tc>
                <a:tc>
                  <a:txBody>
                    <a:bodyPr/>
                    <a:lstStyle/>
                    <a:p>
                      <a:endParaRPr lang="ru-RU"/>
                    </a:p>
                  </a:txBody>
                  <a:tcPr/>
                </a:tc>
                <a:extLst>
                  <a:ext uri="{0D108BD9-81ED-4DB2-BD59-A6C34878D82A}">
                    <a16:rowId xmlns:a16="http://schemas.microsoft.com/office/drawing/2014/main" val="3685960799"/>
                  </a:ext>
                </a:extLst>
              </a:tr>
              <a:tr h="370840">
                <a:tc>
                  <a:txBody>
                    <a:bodyPr/>
                    <a:lstStyle/>
                    <a:p>
                      <a:endParaRPr lang="ru-RU"/>
                    </a:p>
                  </a:txBody>
                  <a:tcPr/>
                </a:tc>
                <a:tc>
                  <a:txBody>
                    <a:bodyPr/>
                    <a:lstStyle/>
                    <a:p>
                      <a:endParaRPr lang="ru-RU" dirty="0"/>
                    </a:p>
                  </a:txBody>
                  <a:tcPr/>
                </a:tc>
                <a:tc>
                  <a:txBody>
                    <a:bodyPr/>
                    <a:lstStyle/>
                    <a:p>
                      <a:r>
                        <a:rPr kumimoji="0" lang="kk-KZ" sz="1800" kern="1200" dirty="0">
                          <a:solidFill>
                            <a:schemeClr val="dk1"/>
                          </a:solidFill>
                          <a:effectLst/>
                          <a:latin typeface="+mn-lt"/>
                          <a:ea typeface="+mn-ea"/>
                          <a:cs typeface="+mn-cs"/>
                        </a:rPr>
                        <a:t>м</a:t>
                      </a:r>
                      <a:r>
                        <a:rPr kumimoji="0" lang="kk-KZ" sz="1800" kern="1200" baseline="30000" dirty="0">
                          <a:solidFill>
                            <a:schemeClr val="dk1"/>
                          </a:solidFill>
                          <a:effectLst/>
                          <a:latin typeface="+mn-lt"/>
                          <a:ea typeface="+mn-ea"/>
                          <a:cs typeface="+mn-cs"/>
                        </a:rPr>
                        <a:t>2</a:t>
                      </a:r>
                      <a:endParaRPr lang="ru-RU" dirty="0"/>
                    </a:p>
                  </a:txBody>
                  <a:tcPr/>
                </a:tc>
                <a:extLst>
                  <a:ext uri="{0D108BD9-81ED-4DB2-BD59-A6C34878D82A}">
                    <a16:rowId xmlns:a16="http://schemas.microsoft.com/office/drawing/2014/main" val="1463879260"/>
                  </a:ext>
                </a:extLst>
              </a:tr>
              <a:tr h="370840">
                <a:tc>
                  <a:txBody>
                    <a:bodyPr/>
                    <a:lstStyle/>
                    <a:p>
                      <a:endParaRPr lang="ru-RU" dirty="0"/>
                    </a:p>
                  </a:txBody>
                  <a:tcPr/>
                </a:tc>
                <a:tc>
                  <a:txBody>
                    <a:bodyPr/>
                    <a:lstStyle/>
                    <a:p>
                      <a:r>
                        <a:rPr lang="en-US" dirty="0"/>
                        <a:t>F</a:t>
                      </a:r>
                      <a:endParaRPr lang="ru-RU" dirty="0"/>
                    </a:p>
                  </a:txBody>
                  <a:tcPr/>
                </a:tc>
                <a:tc>
                  <a:txBody>
                    <a:bodyPr/>
                    <a:lstStyle/>
                    <a:p>
                      <a:endParaRPr lang="ru-RU"/>
                    </a:p>
                  </a:txBody>
                  <a:tcPr/>
                </a:tc>
                <a:extLst>
                  <a:ext uri="{0D108BD9-81ED-4DB2-BD59-A6C34878D82A}">
                    <a16:rowId xmlns:a16="http://schemas.microsoft.com/office/drawing/2014/main" val="2167594519"/>
                  </a:ext>
                </a:extLst>
              </a:tr>
              <a:tr h="370840">
                <a:tc>
                  <a:txBody>
                    <a:bodyPr/>
                    <a:lstStyle/>
                    <a:p>
                      <a:endParaRPr lang="ru-RU"/>
                    </a:p>
                  </a:txBody>
                  <a:tcPr/>
                </a:tc>
                <a:tc>
                  <a:txBody>
                    <a:bodyPr/>
                    <a:lstStyle/>
                    <a:p>
                      <a:endParaRPr lang="ru-RU" dirty="0"/>
                    </a:p>
                  </a:txBody>
                  <a:tcPr/>
                </a:tc>
                <a:tc>
                  <a:txBody>
                    <a:bodyPr/>
                    <a:lstStyle/>
                    <a:p>
                      <a:r>
                        <a:rPr lang="kk-KZ" dirty="0"/>
                        <a:t>кг</a:t>
                      </a:r>
                      <a:endParaRPr lang="ru-RU" dirty="0"/>
                    </a:p>
                  </a:txBody>
                  <a:tcPr/>
                </a:tc>
                <a:extLst>
                  <a:ext uri="{0D108BD9-81ED-4DB2-BD59-A6C34878D82A}">
                    <a16:rowId xmlns:a16="http://schemas.microsoft.com/office/drawing/2014/main" val="3997650482"/>
                  </a:ext>
                </a:extLst>
              </a:tr>
            </a:tbl>
          </a:graphicData>
        </a:graphic>
      </p:graphicFrame>
    </p:spTree>
    <p:extLst>
      <p:ext uri="{BB962C8B-B14F-4D97-AF65-F5344CB8AC3E}">
        <p14:creationId xmlns:p14="http://schemas.microsoft.com/office/powerpoint/2010/main" val="3281796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1046</TotalTime>
  <Words>376</Words>
  <Application>Microsoft Office PowerPoint</Application>
  <PresentationFormat>Экран (4:3)</PresentationFormat>
  <Paragraphs>108</Paragraphs>
  <Slides>14</Slides>
  <Notes>1</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14</vt:i4>
      </vt:variant>
    </vt:vector>
  </HeadingPairs>
  <TitlesOfParts>
    <vt:vector size="24" baseType="lpstr">
      <vt:lpstr>SimSun</vt:lpstr>
      <vt:lpstr>Arial</vt:lpstr>
      <vt:lpstr>Calibri</vt:lpstr>
      <vt:lpstr>Century Gothic</vt:lpstr>
      <vt:lpstr>Lucida Sans Unicode</vt:lpstr>
      <vt:lpstr>Times New Roman</vt:lpstr>
      <vt:lpstr>Verdana</vt:lpstr>
      <vt:lpstr>Wingdings 2</vt:lpstr>
      <vt:lpstr>Wingdings 3</vt:lpstr>
      <vt:lpstr>Открытая</vt:lpstr>
      <vt:lpstr>Презентация PowerPoint</vt:lpstr>
      <vt:lpstr>Презентация PowerPoint</vt:lpstr>
      <vt:lpstr>Презентация PowerPoint</vt:lpstr>
      <vt:lpstr>Презентация PowerPoint</vt:lpstr>
      <vt:lpstr> </vt:lpstr>
      <vt:lpstr> </vt:lpstr>
      <vt:lpstr>Тәжірибелік тапсырма Тапсырма №1. Аяқталмаған сөйлемді толықтырыңыз және сұраққа жауап беріңіз.</vt:lpstr>
      <vt:lpstr>Тапсырма жауабы Тапсырма №1</vt:lpstr>
      <vt:lpstr>Тәжірибелік тапсырма Тапсырма №2. Төменде беріліген мәліметтерді қолданып, бос үяшықты толтырыңыз. </vt:lpstr>
      <vt:lpstr>Тапсырма жауабы Тапсырма №2.</vt:lpstr>
      <vt:lpstr>Тәжірибелік тапсырма Тапсырма №3. Деңгейлік есептер шығару</vt:lpstr>
      <vt:lpstr>  Тапсырма жауабы  1.  2000 Па 2.  206 кПа 3.  96 Н       </vt:lpstr>
      <vt:lpstr>Презентация PowerPoint</vt:lpstr>
      <vt:lpstr>Үй тапсырмасы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777</dc:creator>
  <cp:lastModifiedBy>Данагул</cp:lastModifiedBy>
  <cp:revision>38</cp:revision>
  <dcterms:created xsi:type="dcterms:W3CDTF">2020-12-20T19:54:55Z</dcterms:created>
  <dcterms:modified xsi:type="dcterms:W3CDTF">2024-12-22T14:32:23Z</dcterms:modified>
</cp:coreProperties>
</file>