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6"/>
  </p:notesMasterIdLst>
  <p:sldIdLst>
    <p:sldId id="380" r:id="rId2"/>
    <p:sldId id="256" r:id="rId3"/>
    <p:sldId id="257" r:id="rId4"/>
    <p:sldId id="258" r:id="rId5"/>
    <p:sldId id="271" r:id="rId6"/>
    <p:sldId id="259" r:id="rId7"/>
    <p:sldId id="382" r:id="rId8"/>
    <p:sldId id="389" r:id="rId9"/>
    <p:sldId id="384" r:id="rId10"/>
    <p:sldId id="390" r:id="rId11"/>
    <p:sldId id="386" r:id="rId12"/>
    <p:sldId id="387" r:id="rId13"/>
    <p:sldId id="261" r:id="rId14"/>
    <p:sldId id="26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0A5E68-E569-4413-A4E9-F7634E837114}" type="datetimeFigureOut">
              <a:rPr lang="ru-RU" smtClean="0"/>
              <a:t>22.12.2024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1E94AB-59AD-47DF-8449-A1AAB4A7FC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898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Google Shape;73;p1:notes">
            <a:extLst>
              <a:ext uri="{FF2B5EF4-FFF2-40B4-BE49-F238E27FC236}">
                <a16:creationId xmlns:a16="http://schemas.microsoft.com/office/drawing/2014/main" id="{2738096E-044F-4CF7-AEC3-EBE86B22F234}"/>
              </a:ext>
            </a:extLst>
          </p:cNvPr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4099" name="Google Shape;74;p1:notes">
            <a:extLst>
              <a:ext uri="{FF2B5EF4-FFF2-40B4-BE49-F238E27FC236}">
                <a16:creationId xmlns:a16="http://schemas.microsoft.com/office/drawing/2014/main" id="{2FD473B6-5162-4729-9225-5B59555DCAE6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22.12.2024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22.12.2024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Google Shape;76;p1">
            <a:extLst>
              <a:ext uri="{FF2B5EF4-FFF2-40B4-BE49-F238E27FC236}">
                <a16:creationId xmlns:a16="http://schemas.microsoft.com/office/drawing/2014/main" id="{0BC3D53C-2CD5-492B-A076-E79399C922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389" y="3398838"/>
            <a:ext cx="7712075" cy="125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4327" tIns="22153" rIns="44327" bIns="22153"/>
          <a:lstStyle>
            <a:lvl1pPr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altLang="ru-RU" sz="2200" b="1" dirty="0">
                <a:solidFill>
                  <a:srgbClr val="204D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Тақырыбы: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Қатты денелердегі қысым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altLang="ru-RU" sz="2000" dirty="0">
              <a:solidFill>
                <a:srgbClr val="050571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ctr" eaLnBrk="1" hangingPunct="1">
              <a:buClr>
                <a:srgbClr val="000000"/>
              </a:buClr>
            </a:pPr>
            <a:endParaRPr lang="ru-RU" altLang="ru-RU" sz="2200" b="1" dirty="0">
              <a:solidFill>
                <a:srgbClr val="204D8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Clr>
                <a:srgbClr val="000000"/>
              </a:buClr>
              <a:buFont typeface="Arial" panose="020B0604020202020204" pitchFamily="34" charset="0"/>
              <a:buNone/>
            </a:pPr>
            <a:endParaRPr lang="ru-RU" altLang="ru-RU" sz="2200" b="1" dirty="0">
              <a:solidFill>
                <a:srgbClr val="204D84"/>
              </a:solidFill>
              <a:latin typeface="Century Gothic" panose="020B0502020202020204" pitchFamily="34" charset="0"/>
              <a:sym typeface="Century Gothic" panose="020B0502020202020204" pitchFamily="34" charset="0"/>
            </a:endParaRPr>
          </a:p>
        </p:txBody>
      </p:sp>
      <p:cxnSp>
        <p:nvCxnSpPr>
          <p:cNvPr id="3075" name="Google Shape;77;p1">
            <a:extLst>
              <a:ext uri="{FF2B5EF4-FFF2-40B4-BE49-F238E27FC236}">
                <a16:creationId xmlns:a16="http://schemas.microsoft.com/office/drawing/2014/main" id="{2A00FC07-9CBF-4A15-9454-0F465947463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22376" y="5214938"/>
            <a:ext cx="6938963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78;p1">
            <a:extLst>
              <a:ext uri="{FF2B5EF4-FFF2-40B4-BE49-F238E27FC236}">
                <a16:creationId xmlns:a16="http://schemas.microsoft.com/office/drawing/2014/main" id="{97BD64CB-676B-4FD2-973A-4772098E985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77938" y="5419725"/>
            <a:ext cx="6711950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endParaRPr lang="kk-KZ" sz="1600" dirty="0">
              <a:latin typeface="Times New Roman" pitchFamily="18" charset="0"/>
              <a:cs typeface="Times New Roman" pitchFamily="18" charset="0"/>
            </a:endParaRPr>
          </a:p>
          <a:p>
            <a:pPr marL="452628" lvl="0" indent="-342900">
              <a:buFont typeface="+mj-lt"/>
              <a:buAutoNum type="alphaLcParenR"/>
            </a:pPr>
            <a:endParaRPr lang="kk-KZ" sz="1600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endParaRPr lang="kk-KZ" sz="1600" b="1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endParaRPr lang="kk-KZ" sz="1600" b="1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endParaRPr lang="kk-KZ" sz="1600" b="1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endParaRPr lang="kk-KZ" sz="1600" b="1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endParaRPr lang="kk-KZ" sz="1600" b="1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endParaRPr lang="kk-KZ" sz="1600" b="1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endParaRPr lang="kk-KZ" sz="1600" b="1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endParaRPr lang="kk-KZ" sz="1600" b="1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endParaRPr lang="kk-KZ" sz="1600" b="1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endParaRPr lang="kk-KZ" sz="1600" b="1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r>
              <a:rPr lang="kk-KZ" sz="1600" b="1" dirty="0">
                <a:latin typeface="Times New Roman" pitchFamily="18" charset="0"/>
                <a:cs typeface="Times New Roman" pitchFamily="18" charset="0"/>
              </a:rPr>
              <a:t>Дескриптор: </a:t>
            </a:r>
            <a:r>
              <a:rPr lang="kk-KZ" altLang="ru-RU" sz="1600" dirty="0">
                <a:solidFill>
                  <a:srgbClr val="204D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Қысымның неғұрлым үлкен бірліктерін ажыратып, дұрыс белгіні қояды.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 жауабы</a:t>
            </a:r>
            <a:br>
              <a:rPr lang="kk-KZ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altLang="ru-RU" sz="2200" dirty="0">
                <a:solidFill>
                  <a:srgbClr val="204D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 №2.</a:t>
            </a:r>
            <a:endParaRPr lang="ru-RU" altLang="ru-RU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5">
            <a:extLst>
              <a:ext uri="{FF2B5EF4-FFF2-40B4-BE49-F238E27FC236}">
                <a16:creationId xmlns:a16="http://schemas.microsoft.com/office/drawing/2014/main" id="{B658D4B5-43BF-440C-A418-7F8858D45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104055"/>
              </p:ext>
            </p:extLst>
          </p:nvPr>
        </p:nvGraphicFramePr>
        <p:xfrm>
          <a:off x="1403648" y="1772816"/>
          <a:ext cx="6096000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07297821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26426504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752685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kk-KZ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гПа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altLang="ru-RU" sz="3200" dirty="0">
                          <a:solidFill>
                            <a:srgbClr val="204D8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 Па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2372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кПа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ru-RU" sz="3200" dirty="0">
                          <a:solidFill>
                            <a:srgbClr val="204D8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 Па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541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МПа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ru-RU" sz="3200" dirty="0">
                          <a:solidFill>
                            <a:srgbClr val="204D8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50000 Па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5674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 Па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ru-RU" sz="3200" dirty="0">
                          <a:solidFill>
                            <a:srgbClr val="204D8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гПа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1897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9952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Тәжірибелік тапсырма</a:t>
            </a:r>
            <a:br>
              <a:rPr lang="kk-KZ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altLang="ru-RU" sz="2200" b="1" dirty="0">
                <a:solidFill>
                  <a:srgbClr val="204D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 №3</a:t>
            </a:r>
            <a:r>
              <a:rPr lang="kk-KZ" altLang="ru-RU" sz="2200" dirty="0">
                <a:solidFill>
                  <a:srgbClr val="204D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Деңгейлік есептер шығару</a:t>
            </a:r>
            <a:endParaRPr lang="ru-RU" altLang="ru-RU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5827E5-80BF-4E0E-82BC-0DD64BD7EF27}"/>
              </a:ext>
            </a:extLst>
          </p:cNvPr>
          <p:cNvSpPr txBox="1"/>
          <p:nvPr/>
        </p:nvSpPr>
        <p:spPr>
          <a:xfrm>
            <a:off x="539552" y="1324601"/>
            <a:ext cx="797421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1800" b="1" i="1" u="sng" dirty="0">
                <a:latin typeface="Times New Roman" pitchFamily="18" charset="0"/>
                <a:cs typeface="Times New Roman" pitchFamily="18" charset="0"/>
              </a:rPr>
              <a:t>А-деңгейі </a:t>
            </a:r>
          </a:p>
          <a:p>
            <a:pPr marL="109728" indent="0">
              <a:buNone/>
            </a:pPr>
            <a:r>
              <a:rPr lang="kk-KZ" sz="1800" dirty="0">
                <a:latin typeface="Times New Roman" pitchFamily="18" charset="0"/>
                <a:cs typeface="Times New Roman" pitchFamily="18" charset="0"/>
              </a:rPr>
              <a:t>1. 200 см </a:t>
            </a:r>
            <a:r>
              <a:rPr lang="kk-KZ" sz="1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1800" dirty="0">
                <a:latin typeface="Times New Roman" pitchFamily="18" charset="0"/>
                <a:cs typeface="Times New Roman" pitchFamily="18" charset="0"/>
              </a:rPr>
              <a:t> ауданға түсірілген күш 100 Н –мен әсер ететін болса,қысым қандай болар еді?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r>
              <a:rPr lang="kk-KZ" sz="1800" i="1" u="sng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kk-KZ" sz="1800" u="sng" dirty="0">
                <a:latin typeface="Times New Roman" pitchFamily="18" charset="0"/>
                <a:cs typeface="Times New Roman" pitchFamily="18" charset="0"/>
              </a:rPr>
              <a:t>Бетке 45кН күш түсіріп 2кПа қысым алсақ, ауданы қандай болған?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800" b="1" i="1" u="sng" dirty="0">
                <a:latin typeface="Times New Roman" pitchFamily="18" charset="0"/>
                <a:cs typeface="Times New Roman" pitchFamily="18" charset="0"/>
              </a:rPr>
              <a:t>В – деңгейі </a:t>
            </a:r>
          </a:p>
          <a:p>
            <a:pPr marL="109728" indent="0">
              <a:buNone/>
            </a:pPr>
            <a:r>
              <a:rPr lang="kk-KZ" sz="1800" dirty="0">
                <a:latin typeface="Times New Roman" pitchFamily="18" charset="0"/>
                <a:cs typeface="Times New Roman" pitchFamily="18" charset="0"/>
              </a:rPr>
              <a:t>1. Мұз 90кПа қысымға төтеп береді. Осы мұздың үстімен массасы 5,4 т шынжыр табанының ауданы 1,5 м </a:t>
            </a:r>
            <a:r>
              <a:rPr lang="kk-KZ" sz="1800" baseline="3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kk-KZ" sz="1800" dirty="0">
                <a:latin typeface="Times New Roman" pitchFamily="18" charset="0"/>
                <a:cs typeface="Times New Roman" pitchFamily="18" charset="0"/>
              </a:rPr>
              <a:t>трактор өте ала ма?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r>
              <a:rPr lang="kk-KZ" sz="1800" dirty="0">
                <a:latin typeface="Times New Roman" pitchFamily="18" charset="0"/>
                <a:cs typeface="Times New Roman" pitchFamily="18" charset="0"/>
              </a:rPr>
              <a:t>2. Массасы 10 т трактордың екі шынжыр табанының ауданы 2 м </a:t>
            </a:r>
            <a:r>
              <a:rPr lang="kk-KZ" sz="1800" baseline="30000" dirty="0">
                <a:latin typeface="Times New Roman" pitchFamily="18" charset="0"/>
                <a:cs typeface="Times New Roman" pitchFamily="18" charset="0"/>
              </a:rPr>
              <a:t>2  .   </a:t>
            </a:r>
            <a:r>
              <a:rPr lang="kk-KZ" baseline="30000" dirty="0">
                <a:latin typeface="Times New Roman" pitchFamily="18" charset="0"/>
                <a:cs typeface="Times New Roman" pitchFamily="18" charset="0"/>
              </a:rPr>
              <a:t>Бұл </a:t>
            </a:r>
            <a:r>
              <a:rPr lang="kk-KZ" sz="1800" dirty="0">
                <a:latin typeface="Times New Roman" pitchFamily="18" charset="0"/>
                <a:cs typeface="Times New Roman" pitchFamily="18" charset="0"/>
              </a:rPr>
              <a:t>торактордың топыраққа түсіретін қысымын табыңыздар.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1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800" b="1" dirty="0">
                <a:latin typeface="Times New Roman" pitchFamily="18" charset="0"/>
                <a:cs typeface="Times New Roman" pitchFamily="18" charset="0"/>
              </a:rPr>
              <a:t>Дескриптор: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800" dirty="0">
                <a:latin typeface="Times New Roman" pitchFamily="18" charset="0"/>
                <a:cs typeface="Times New Roman" pitchFamily="18" charset="0"/>
              </a:rPr>
              <a:t>- ХБЖ аударады.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800" dirty="0">
                <a:latin typeface="Times New Roman" pitchFamily="18" charset="0"/>
                <a:cs typeface="Times New Roman" pitchFamily="18" charset="0"/>
              </a:rPr>
              <a:t>-Формуланың дұрыс жазады.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800" dirty="0">
                <a:latin typeface="Times New Roman" pitchFamily="18" charset="0"/>
                <a:cs typeface="Times New Roman" pitchFamily="18" charset="0"/>
              </a:rPr>
              <a:t>-Шаманы дұрыс есептейді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800" dirty="0">
                <a:latin typeface="Times New Roman" pitchFamily="18" charset="0"/>
                <a:cs typeface="Times New Roman" pitchFamily="18" charset="0"/>
              </a:rPr>
              <a:t>-Физикалық шаманың формуласын дұрыс түрлендіре алады.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359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26570"/>
          </a:xfrm>
        </p:spPr>
        <p:txBody>
          <a:bodyPr>
            <a:normAutofit fontScale="90000"/>
          </a:bodyPr>
          <a:lstStyle/>
          <a:p>
            <a:r>
              <a:rPr lang="kk-KZ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 жауабы</a:t>
            </a:r>
            <a:br>
              <a:rPr lang="kk-KZ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alt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5000 Па</a:t>
            </a:r>
            <a:br>
              <a:rPr lang="kk-KZ" alt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alt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22,5 м</a:t>
            </a:r>
            <a:r>
              <a:rPr lang="en-US" alt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^</a:t>
            </a:r>
            <a:r>
              <a:rPr lang="kk-KZ" alt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br>
              <a:rPr lang="kk-KZ" alt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alt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36 кПа,  өте алады.</a:t>
            </a:r>
            <a:br>
              <a:rPr lang="kk-KZ" alt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alt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25 кПа</a:t>
            </a:r>
            <a:r>
              <a:rPr lang="kk-KZ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altLang="ru-RU" sz="2200" dirty="0">
                <a:solidFill>
                  <a:srgbClr val="204D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altLang="ru-RU" sz="2200" dirty="0">
                <a:solidFill>
                  <a:srgbClr val="204D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057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97012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 </a:t>
            </a:r>
            <a:endParaRPr lang="ru-RU" dirty="0"/>
          </a:p>
        </p:txBody>
      </p:sp>
      <p:pic>
        <p:nvPicPr>
          <p:cNvPr id="7" name="Picture 2" descr="Презентация урока &quot;Г дыбысы мен әрпі&quot;">
            <a:extLst>
              <a:ext uri="{FF2B5EF4-FFF2-40B4-BE49-F238E27FC236}">
                <a16:creationId xmlns:a16="http://schemas.microsoft.com/office/drawing/2014/main" id="{7650AFCA-0FB7-4C66-8DCF-FE7FD8AB6C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804" y="628187"/>
            <a:ext cx="6976392" cy="5232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5348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06483"/>
          </a:xfrm>
        </p:spPr>
        <p:txBody>
          <a:bodyPr>
            <a:normAutofit/>
          </a:bodyPr>
          <a:lstStyle/>
          <a:p>
            <a:pPr algn="ctr"/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-Тақырып соңындағы сұрақтарға жауап жазу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800" i="1" dirty="0">
                <a:latin typeface="Times New Roman" pitchFamily="18" charset="0"/>
                <a:cs typeface="Times New Roman" pitchFamily="18" charset="0"/>
              </a:rPr>
              <a:t>4.1-жаттығу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ibbon2">
            <a:avLst>
              <a:gd name="adj1" fmla="val 22197"/>
              <a:gd name="adj2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Үй тапсырмасы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407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1556792"/>
            <a:ext cx="7488832" cy="4082008"/>
          </a:xfrm>
        </p:spPr>
        <p:txBody>
          <a:bodyPr>
            <a:normAutofit/>
          </a:bodyPr>
          <a:lstStyle/>
          <a:p>
            <a:pPr marL="571500" indent="-571500" algn="l">
              <a:buFont typeface="Arial" pitchFamily="34" charset="0"/>
              <a:buChar char="•"/>
            </a:pPr>
            <a:r>
              <a:rPr lang="kk-KZ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7.3.1.2 – қысымның физикалық мағына-сын түсіндіру және өзгерту әдістерін сипаттау; 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indent="-571500" algn="l">
              <a:buFont typeface="Arial" pitchFamily="34" charset="0"/>
              <a:buChar char="•"/>
            </a:pPr>
            <a:r>
              <a:rPr lang="kk-KZ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7.3.1.3 – есептер шығаруда қатты дененің қысымының формуласын қолдану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10"/>
          <p:cNvSpPr>
            <a:spLocks noChangeArrowheads="1"/>
          </p:cNvSpPr>
          <p:nvPr/>
        </p:nvSpPr>
        <p:spPr bwMode="auto">
          <a:xfrm>
            <a:off x="0" y="332655"/>
            <a:ext cx="9144000" cy="1040953"/>
          </a:xfrm>
          <a:prstGeom prst="ribbon2">
            <a:avLst>
              <a:gd name="adj1" fmla="val 23148"/>
              <a:gd name="adj2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endParaRPr lang="kk-KZ" sz="3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Оқу мақсаттары:</a:t>
            </a:r>
          </a:p>
          <a:p>
            <a:pPr algn="ctr"/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851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291264" cy="456937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Қысымның анықтамасын, формуласын, өлшем бірлігін біледі.</a:t>
            </a:r>
          </a:p>
          <a:p>
            <a:pPr>
              <a:buFont typeface="Wingdings" pitchFamily="2" charset="2"/>
              <a:buChar char="Ø"/>
            </a:pPr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Қысымның формуласын қолданып есеп шығарады, формуласын түрлендіре алады.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10"/>
          <p:cNvSpPr>
            <a:spLocks noChangeArrowheads="1"/>
          </p:cNvSpPr>
          <p:nvPr/>
        </p:nvSpPr>
        <p:spPr bwMode="auto">
          <a:xfrm>
            <a:off x="0" y="260648"/>
            <a:ext cx="9144000" cy="1040953"/>
          </a:xfrm>
          <a:prstGeom prst="ribbon2">
            <a:avLst>
              <a:gd name="adj1" fmla="val 24479"/>
              <a:gd name="adj2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Бағалау критерийлері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168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>
            <a:extLst>
              <a:ext uri="{FF2B5EF4-FFF2-40B4-BE49-F238E27FC236}">
                <a16:creationId xmlns:a16="http://schemas.microsoft.com/office/drawing/2014/main" id="{3F280AB8-8881-4F02-887C-072AF43B87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328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350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WordArt 14"/>
          <p:cNvSpPr>
            <a:spLocks noChangeArrowheads="1" noChangeShapeType="1" noTextEdit="1"/>
          </p:cNvSpPr>
          <p:nvPr/>
        </p:nvSpPr>
        <p:spPr bwMode="auto">
          <a:xfrm>
            <a:off x="1362290" y="188640"/>
            <a:ext cx="5730404" cy="98415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759"/>
              </a:avLst>
            </a:prstTxWarp>
          </a:bodyPr>
          <a:lstStyle/>
          <a:p>
            <a:pPr algn="ctr"/>
            <a:r>
              <a:rPr lang="ru-RU" sz="3600" b="1" i="1" kern="10" dirty="0" err="1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Өлшем</a:t>
            </a:r>
            <a:r>
              <a:rPr lang="ru-RU" sz="3600" b="1" i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3600" b="1" i="1" kern="10" dirty="0" err="1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бірлігі</a:t>
            </a:r>
            <a:endParaRPr lang="ru-RU" sz="3600" b="1" i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206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2339975" y="1143000"/>
          <a:ext cx="2664073" cy="1418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Формула" r:id="rId3" imgW="736280" imgH="393529" progId="Equation.3">
                  <p:embed/>
                </p:oleObj>
              </mc:Choice>
              <mc:Fallback>
                <p:oleObj name="Формула" r:id="rId3" imgW="736280" imgH="393529" progId="Equation.3">
                  <p:embed/>
                  <p:pic>
                    <p:nvPicPr>
                      <p:cNvPr id="10" name="Объект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1143000"/>
                        <a:ext cx="2664073" cy="14189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-33338" y="2749550"/>
            <a:ext cx="7616826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kk-KZ" altLang="ru-RU" sz="2800" b="1" dirty="0">
                <a:solidFill>
                  <a:srgbClr val="0000FF"/>
                </a:solidFill>
                <a:cs typeface="Times New Roman" pitchFamily="18" charset="0"/>
              </a:rPr>
              <a:t>    ХБЖ-да қысым Паскальмен өлшенеді.  </a:t>
            </a:r>
            <a:endParaRPr lang="kk-KZ" altLang="ru-RU" sz="2800" b="1" dirty="0">
              <a:solidFill>
                <a:srgbClr val="0000FF"/>
              </a:solidFill>
            </a:endParaRPr>
          </a:p>
        </p:txBody>
      </p:sp>
      <p:sp>
        <p:nvSpPr>
          <p:cNvPr id="12" name="WordArt 207"/>
          <p:cNvSpPr>
            <a:spLocks noChangeArrowheads="1" noChangeShapeType="1" noTextEdit="1"/>
          </p:cNvSpPr>
          <p:nvPr/>
        </p:nvSpPr>
        <p:spPr bwMode="auto">
          <a:xfrm>
            <a:off x="7457155" y="2537618"/>
            <a:ext cx="906463" cy="9477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solidFill>
                  <a:srgbClr val="C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Па</a:t>
            </a: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1691680" y="3547907"/>
            <a:ext cx="5003293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ru-RU" altLang="ru-RU" sz="3200" dirty="0">
              <a:solidFill>
                <a:srgbClr val="0000FF"/>
              </a:solidFill>
            </a:endParaRPr>
          </a:p>
          <a:p>
            <a:r>
              <a:rPr lang="kk-KZ" altLang="ru-RU" sz="3200" dirty="0">
                <a:solidFill>
                  <a:srgbClr val="0000FF"/>
                </a:solidFill>
                <a:cs typeface="Times New Roman" pitchFamily="18" charset="0"/>
              </a:rPr>
              <a:t>гПа=100 Па=10</a:t>
            </a:r>
            <a:r>
              <a:rPr lang="ru-RU" altLang="ru-RU" sz="3200" baseline="30000" dirty="0">
                <a:solidFill>
                  <a:srgbClr val="0000FF"/>
                </a:solidFill>
                <a:cs typeface="Times New Roman" pitchFamily="18" charset="0"/>
              </a:rPr>
              <a:t>2</a:t>
            </a:r>
            <a:r>
              <a:rPr lang="ru-RU" altLang="ru-RU" sz="3200" dirty="0">
                <a:solidFill>
                  <a:srgbClr val="0000FF"/>
                </a:solidFill>
                <a:cs typeface="Times New Roman" pitchFamily="18" charset="0"/>
              </a:rPr>
              <a:t> Па</a:t>
            </a:r>
            <a:endParaRPr lang="ru-RU" altLang="ru-RU" sz="3200" dirty="0">
              <a:solidFill>
                <a:srgbClr val="0000FF"/>
              </a:solidFill>
            </a:endParaRPr>
          </a:p>
          <a:p>
            <a:r>
              <a:rPr lang="kk-KZ" altLang="ru-RU" sz="3200" dirty="0">
                <a:solidFill>
                  <a:srgbClr val="0000FF"/>
                </a:solidFill>
                <a:cs typeface="Times New Roman" pitchFamily="18" charset="0"/>
              </a:rPr>
              <a:t>кПа=1000 Па=10</a:t>
            </a:r>
            <a:r>
              <a:rPr lang="kk-KZ" altLang="ru-RU" sz="3200" baseline="30000" dirty="0">
                <a:solidFill>
                  <a:srgbClr val="0000FF"/>
                </a:solidFill>
                <a:cs typeface="Times New Roman" pitchFamily="18" charset="0"/>
              </a:rPr>
              <a:t>3</a:t>
            </a:r>
            <a:r>
              <a:rPr lang="ru-RU" altLang="ru-RU" sz="3200" dirty="0">
                <a:solidFill>
                  <a:srgbClr val="0000FF"/>
                </a:solidFill>
                <a:cs typeface="Times New Roman" pitchFamily="18" charset="0"/>
              </a:rPr>
              <a:t> Па</a:t>
            </a:r>
            <a:endParaRPr lang="ru-RU" altLang="ru-RU" sz="3200" dirty="0">
              <a:solidFill>
                <a:srgbClr val="0000FF"/>
              </a:solidFill>
            </a:endParaRPr>
          </a:p>
          <a:p>
            <a:r>
              <a:rPr lang="kk-KZ" altLang="ru-RU" sz="3200" dirty="0">
                <a:solidFill>
                  <a:srgbClr val="0000FF"/>
                </a:solidFill>
                <a:cs typeface="Times New Roman" pitchFamily="18" charset="0"/>
              </a:rPr>
              <a:t>МПа=1000000 Па=10</a:t>
            </a:r>
            <a:r>
              <a:rPr lang="kk-KZ" altLang="ru-RU" sz="3200" baseline="30000" dirty="0">
                <a:solidFill>
                  <a:srgbClr val="0000FF"/>
                </a:solidFill>
                <a:cs typeface="Times New Roman" pitchFamily="18" charset="0"/>
              </a:rPr>
              <a:t>6</a:t>
            </a:r>
            <a:r>
              <a:rPr lang="kk-KZ" altLang="ru-RU" sz="3200" dirty="0">
                <a:solidFill>
                  <a:srgbClr val="0000FF"/>
                </a:solidFill>
                <a:cs typeface="Times New Roman" pitchFamily="18" charset="0"/>
              </a:rPr>
              <a:t> Па</a:t>
            </a:r>
            <a:endParaRPr lang="kk-KZ" altLang="ru-RU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763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31640" y="2132856"/>
            <a:ext cx="52565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AutoShape 10"/>
          <p:cNvSpPr>
            <a:spLocks noChangeArrowheads="1"/>
          </p:cNvSpPr>
          <p:nvPr/>
        </p:nvSpPr>
        <p:spPr bwMode="auto">
          <a:xfrm>
            <a:off x="0" y="114611"/>
            <a:ext cx="9140374" cy="1040953"/>
          </a:xfrm>
          <a:prstGeom prst="ribbon2">
            <a:avLst>
              <a:gd name="adj1" fmla="val 27140"/>
              <a:gd name="adj2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Қысым мысалдары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Презентация физика пәнінен 7 сынып &quot;Қысым. Қысымның қатты денелер және  газдар арқылы берілуі. Паскаль заңы.&quot;">
            <a:extLst>
              <a:ext uri="{FF2B5EF4-FFF2-40B4-BE49-F238E27FC236}">
                <a16:creationId xmlns:a16="http://schemas.microsoft.com/office/drawing/2014/main" id="{CA35DE96-F943-4AEB-86D6-29D82DC5C8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883" y="2132856"/>
            <a:ext cx="2961680" cy="2871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Қысым. Қысымның қатты денелер, сұйықтар және газдар арқылы берілуі - Физика  - Bilim - All">
            <a:extLst>
              <a:ext uri="{FF2B5EF4-FFF2-40B4-BE49-F238E27FC236}">
                <a16:creationId xmlns:a16="http://schemas.microsoft.com/office/drawing/2014/main" id="{652CD1DB-EA4A-4A3F-A104-77C72170545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2061" y="2132856"/>
            <a:ext cx="2592288" cy="2871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Қысым (Презентация) - sabaq.kz">
            <a:extLst>
              <a:ext uri="{FF2B5EF4-FFF2-40B4-BE49-F238E27FC236}">
                <a16:creationId xmlns:a16="http://schemas.microsoft.com/office/drawing/2014/main" id="{B31321CF-2DA6-498F-B3D8-6065F34D22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132856"/>
            <a:ext cx="2510971" cy="2748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5394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739740"/>
            <a:ext cx="8229600" cy="4525963"/>
          </a:xfrm>
        </p:spPr>
        <p:txBody>
          <a:bodyPr>
            <a:noAutofit/>
          </a:bodyPr>
          <a:lstStyle/>
          <a:p>
            <a:pPr marL="452628" lvl="0" indent="-342900">
              <a:buFont typeface="+mj-lt"/>
              <a:buAutoNum type="alphaLcParenR"/>
            </a:pPr>
            <a:endParaRPr lang="kk-KZ" sz="1600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endParaRPr lang="kk-KZ" sz="1600" b="1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endParaRPr lang="kk-KZ" sz="1600" b="1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endParaRPr lang="kk-KZ" sz="1600" b="1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endParaRPr lang="kk-KZ" sz="1600" b="1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endParaRPr lang="kk-KZ" sz="1600" b="1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endParaRPr lang="kk-KZ" sz="1600" b="1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r>
              <a:rPr lang="kk-KZ" sz="1600" b="1" dirty="0">
                <a:latin typeface="Times New Roman" pitchFamily="18" charset="0"/>
                <a:cs typeface="Times New Roman" pitchFamily="18" charset="0"/>
              </a:rPr>
              <a:t>Дескриптор: Дұрыс жолды сәйкестендіреді.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Тәжірибелік тапсырма</a:t>
            </a:r>
            <a:br>
              <a:rPr lang="kk-KZ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altLang="ru-RU" sz="2200" dirty="0">
                <a:solidFill>
                  <a:srgbClr val="204D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 №1. </a:t>
            </a:r>
            <a:r>
              <a:rPr lang="kk-KZ" sz="2200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Дұрыс жолды сәйкестендіріңіз</a:t>
            </a:r>
            <a:endParaRPr lang="ru-RU" altLang="ru-RU" sz="2200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C349ECA7-C53C-4504-9063-36DF8D22DB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788753"/>
              </p:ext>
            </p:extLst>
          </p:nvPr>
        </p:nvGraphicFramePr>
        <p:xfrm>
          <a:off x="683568" y="1628800"/>
          <a:ext cx="8003232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744">
                  <a:extLst>
                    <a:ext uri="{9D8B030D-6E8A-4147-A177-3AD203B41FA5}">
                      <a16:colId xmlns:a16="http://schemas.microsoft.com/office/drawing/2014/main" val="128716658"/>
                    </a:ext>
                  </a:extLst>
                </a:gridCol>
                <a:gridCol w="2667744">
                  <a:extLst>
                    <a:ext uri="{9D8B030D-6E8A-4147-A177-3AD203B41FA5}">
                      <a16:colId xmlns:a16="http://schemas.microsoft.com/office/drawing/2014/main" val="3597599278"/>
                    </a:ext>
                  </a:extLst>
                </a:gridCol>
                <a:gridCol w="2667744">
                  <a:extLst>
                    <a:ext uri="{9D8B030D-6E8A-4147-A177-3AD203B41FA5}">
                      <a16:colId xmlns:a16="http://schemas.microsoft.com/office/drawing/2014/main" val="1499372617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r>
                        <a:rPr lang="kk-KZ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Физикалық шама</a:t>
                      </a:r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Белгіленуі</a:t>
                      </a:r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Өлшем бірлік</a:t>
                      </a:r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0145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қысым</a:t>
                      </a:r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3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</a:t>
                      </a:r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9989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аудан</a:t>
                      </a:r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</a:t>
                      </a:r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5228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күш</a:t>
                      </a:r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3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kumimoji="0" lang="kk-KZ" sz="3600" kern="1200" baseline="300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905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0719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739740"/>
            <a:ext cx="8229600" cy="4525963"/>
          </a:xfrm>
        </p:spPr>
        <p:txBody>
          <a:bodyPr>
            <a:noAutofit/>
          </a:bodyPr>
          <a:lstStyle/>
          <a:p>
            <a:pPr marL="452628" lvl="0" indent="-342900">
              <a:buFont typeface="+mj-lt"/>
              <a:buAutoNum type="alphaLcParenR"/>
            </a:pPr>
            <a:endParaRPr lang="kk-KZ" sz="1600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endParaRPr lang="kk-KZ" sz="1600" b="1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endParaRPr lang="kk-KZ" sz="1600" b="1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endParaRPr lang="kk-KZ" sz="1600" b="1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endParaRPr lang="kk-KZ" sz="1600" b="1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endParaRPr lang="kk-KZ" sz="1600" b="1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endParaRPr lang="kk-KZ" sz="1600" b="1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 жауабы</a:t>
            </a:r>
            <a:br>
              <a:rPr lang="kk-KZ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altLang="ru-RU" sz="4400" dirty="0">
                <a:solidFill>
                  <a:srgbClr val="204D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 №1</a:t>
            </a:r>
            <a:endParaRPr lang="ru-RU" altLang="ru-RU" sz="2200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C349ECA7-C53C-4504-9063-36DF8D22DB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906440"/>
              </p:ext>
            </p:extLst>
          </p:nvPr>
        </p:nvGraphicFramePr>
        <p:xfrm>
          <a:off x="683568" y="1628800"/>
          <a:ext cx="8003232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744">
                  <a:extLst>
                    <a:ext uri="{9D8B030D-6E8A-4147-A177-3AD203B41FA5}">
                      <a16:colId xmlns:a16="http://schemas.microsoft.com/office/drawing/2014/main" val="128716658"/>
                    </a:ext>
                  </a:extLst>
                </a:gridCol>
                <a:gridCol w="2667744">
                  <a:extLst>
                    <a:ext uri="{9D8B030D-6E8A-4147-A177-3AD203B41FA5}">
                      <a16:colId xmlns:a16="http://schemas.microsoft.com/office/drawing/2014/main" val="3597599278"/>
                    </a:ext>
                  </a:extLst>
                </a:gridCol>
                <a:gridCol w="2667744">
                  <a:extLst>
                    <a:ext uri="{9D8B030D-6E8A-4147-A177-3AD203B41FA5}">
                      <a16:colId xmlns:a16="http://schemas.microsoft.com/office/drawing/2014/main" val="1499372617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r>
                        <a:rPr lang="kk-KZ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Физикалық шама</a:t>
                      </a:r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Белгіленуі</a:t>
                      </a:r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Өлшем бірлік</a:t>
                      </a:r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0145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қысым</a:t>
                      </a:r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</a:t>
                      </a:r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9989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аудан</a:t>
                      </a:r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3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kumimoji="0" lang="kk-KZ" sz="3600" kern="1200" baseline="300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5228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күш</a:t>
                      </a:r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3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</a:t>
                      </a:r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905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9103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endParaRPr lang="kk-KZ" sz="1600" dirty="0">
              <a:latin typeface="Times New Roman" pitchFamily="18" charset="0"/>
              <a:cs typeface="Times New Roman" pitchFamily="18" charset="0"/>
            </a:endParaRPr>
          </a:p>
          <a:p>
            <a:pPr marL="452628" lvl="0" indent="-342900">
              <a:buFont typeface="+mj-lt"/>
              <a:buAutoNum type="alphaLcParenR"/>
            </a:pPr>
            <a:endParaRPr lang="kk-KZ" sz="1600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endParaRPr lang="kk-KZ" sz="1600" b="1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endParaRPr lang="kk-KZ" sz="1600" b="1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endParaRPr lang="kk-KZ" sz="1600" b="1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endParaRPr lang="kk-KZ" sz="1600" b="1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endParaRPr lang="kk-KZ" sz="1600" b="1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endParaRPr lang="kk-KZ" sz="1600" b="1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endParaRPr lang="kk-KZ" sz="1600" b="1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endParaRPr lang="kk-KZ" sz="1600" b="1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endParaRPr lang="kk-KZ" sz="1600" b="1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endParaRPr lang="kk-KZ" sz="1600" b="1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r>
              <a:rPr lang="kk-KZ" sz="1600" b="1" dirty="0">
                <a:latin typeface="Times New Roman" pitchFamily="18" charset="0"/>
                <a:cs typeface="Times New Roman" pitchFamily="18" charset="0"/>
              </a:rPr>
              <a:t>Дескриптор: </a:t>
            </a:r>
            <a:r>
              <a:rPr lang="kk-KZ" altLang="ru-RU" sz="1600" dirty="0">
                <a:solidFill>
                  <a:srgbClr val="204D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Қысымның неғұрлым үлкен бірліктерін ажыратып,  математикалық есептеулер жүргізіп, дұрыс белгіні қояды.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Тәжірибелік тапсырма</a:t>
            </a:r>
            <a:br>
              <a:rPr lang="kk-KZ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altLang="ru-RU" sz="2200" dirty="0">
                <a:solidFill>
                  <a:srgbClr val="204D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 №2. Дұрыс белгіні қойыңыз: «</a:t>
            </a:r>
            <a:r>
              <a:rPr lang="en-US" altLang="ru-RU" sz="2200" dirty="0">
                <a:solidFill>
                  <a:srgbClr val="204D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kk-KZ" altLang="ru-RU" sz="2200" dirty="0">
                <a:solidFill>
                  <a:srgbClr val="204D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en-US" altLang="ru-RU" sz="2200" dirty="0">
                <a:solidFill>
                  <a:srgbClr val="204D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altLang="ru-RU" sz="2200" dirty="0">
                <a:solidFill>
                  <a:srgbClr val="204D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altLang="ru-RU" sz="2200" dirty="0">
                <a:solidFill>
                  <a:srgbClr val="204D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kk-KZ" altLang="ru-RU" sz="2200" dirty="0">
                <a:solidFill>
                  <a:srgbClr val="204D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altLang="ru-RU" sz="2200" dirty="0">
                <a:solidFill>
                  <a:srgbClr val="204D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kk-KZ" altLang="ru-RU" sz="2200" dirty="0">
                <a:solidFill>
                  <a:srgbClr val="204D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altLang="ru-RU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5">
            <a:extLst>
              <a:ext uri="{FF2B5EF4-FFF2-40B4-BE49-F238E27FC236}">
                <a16:creationId xmlns:a16="http://schemas.microsoft.com/office/drawing/2014/main" id="{B658D4B5-43BF-440C-A418-7F8858D45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77085"/>
              </p:ext>
            </p:extLst>
          </p:nvPr>
        </p:nvGraphicFramePr>
        <p:xfrm>
          <a:off x="1403648" y="1772816"/>
          <a:ext cx="6096000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07297821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26426504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752685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kk-KZ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гПа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 Па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2372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кПа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 Па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541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МПа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50000 Па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5674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 Па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гПа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1897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1796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1019</TotalTime>
  <Words>294</Words>
  <Application>Microsoft Office PowerPoint</Application>
  <PresentationFormat>Экран (4:3)</PresentationFormat>
  <Paragraphs>134</Paragraphs>
  <Slides>14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6" baseType="lpstr">
      <vt:lpstr>SimSun</vt:lpstr>
      <vt:lpstr>Arial</vt:lpstr>
      <vt:lpstr>Calibri</vt:lpstr>
      <vt:lpstr>Century Gothic</vt:lpstr>
      <vt:lpstr>Lucida Sans Unicode</vt:lpstr>
      <vt:lpstr>Times New Roman</vt:lpstr>
      <vt:lpstr>Verdana</vt:lpstr>
      <vt:lpstr>Wingdings</vt:lpstr>
      <vt:lpstr>Wingdings 2</vt:lpstr>
      <vt:lpstr>Wingdings 3</vt:lpstr>
      <vt:lpstr>Открытая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Тәжірибелік тапсырма Тапсырма №1. Дұрыс жолды сәйкестендіріңіз</vt:lpstr>
      <vt:lpstr>Тапсырма жауабы Тапсырма №1</vt:lpstr>
      <vt:lpstr>Тәжірибелік тапсырма Тапсырма №2. Дұрыс белгіні қойыңыз: «&gt;»,  «&lt;», «=»</vt:lpstr>
      <vt:lpstr>Тапсырма жауабы Тапсырма №2.</vt:lpstr>
      <vt:lpstr>Тәжірибелік тапсырма Тапсырма №3. Деңгейлік есептер шығару</vt:lpstr>
      <vt:lpstr> Тапсырма жауабы  1.  5000 Па 2.  22,5 м^2 3.  36 кПа,  өте алады. 4.  25 кПа      </vt:lpstr>
      <vt:lpstr>Презентация PowerPoint</vt:lpstr>
      <vt:lpstr>Үй тапсырмасы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777</dc:creator>
  <cp:lastModifiedBy>Данагул</cp:lastModifiedBy>
  <cp:revision>39</cp:revision>
  <dcterms:created xsi:type="dcterms:W3CDTF">2020-12-20T19:54:55Z</dcterms:created>
  <dcterms:modified xsi:type="dcterms:W3CDTF">2024-12-22T14:31:55Z</dcterms:modified>
</cp:coreProperties>
</file>