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3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1" r:id="rId2"/>
    <p:sldMasterId id="2147483708" r:id="rId3"/>
    <p:sldMasterId id="2147483735" r:id="rId4"/>
  </p:sldMasterIdLst>
  <p:notesMasterIdLst>
    <p:notesMasterId r:id="rId16"/>
  </p:notesMasterIdLst>
  <p:handoutMasterIdLst>
    <p:handoutMasterId r:id="rId17"/>
  </p:handoutMasterIdLst>
  <p:sldIdLst>
    <p:sldId id="398" r:id="rId5"/>
    <p:sldId id="399" r:id="rId6"/>
    <p:sldId id="385" r:id="rId7"/>
    <p:sldId id="396" r:id="rId8"/>
    <p:sldId id="397" r:id="rId9"/>
    <p:sldId id="390" r:id="rId10"/>
    <p:sldId id="391" r:id="rId11"/>
    <p:sldId id="392" r:id="rId12"/>
    <p:sldId id="393" r:id="rId13"/>
    <p:sldId id="403" r:id="rId14"/>
    <p:sldId id="40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1BFA7AE-E27A-4B59-9209-E0CC0559E99B}">
          <p14:sldIdLst>
            <p14:sldId id="398"/>
            <p14:sldId id="399"/>
            <p14:sldId id="385"/>
            <p14:sldId id="396"/>
            <p14:sldId id="397"/>
            <p14:sldId id="390"/>
            <p14:sldId id="391"/>
            <p14:sldId id="392"/>
            <p14:sldId id="393"/>
            <p14:sldId id="403"/>
            <p14:sldId id="400"/>
          </p14:sldIdLst>
        </p14:section>
        <p14:section name="Раздел без заголовка" id="{C8F95849-CC29-48C4-93D6-B7BEAC91236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3593"/>
    <a:srgbClr val="F7FDFF"/>
    <a:srgbClr val="AFEAFF"/>
    <a:srgbClr val="E2E2E2"/>
    <a:srgbClr val="EEEEEE"/>
    <a:srgbClr val="002776"/>
    <a:srgbClr val="ECECEC"/>
    <a:srgbClr val="E7F9FF"/>
    <a:srgbClr val="F3FCFF"/>
    <a:srgbClr val="D9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364" autoAdjust="0"/>
  </p:normalViewPr>
  <p:slideViewPr>
    <p:cSldViewPr snapToGrid="0" showGuides="1">
      <p:cViewPr varScale="1">
        <p:scale>
          <a:sx n="70" d="100"/>
          <a:sy n="70" d="100"/>
        </p:scale>
        <p:origin x="636" y="6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01/03/2021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5138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1398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4229154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41411542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99366893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175694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28755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2470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321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39341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774085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41371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21773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3839923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72715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0990579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007907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539258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74396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22872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5692351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2209827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54731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8723393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47412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09550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606484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7749645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44319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168573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685657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8625857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10864841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272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79159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184812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707283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6553638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9372451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73319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8037921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87271016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8346107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417777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3016492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19142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86316575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86909021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039726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6519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752859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9143865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7822742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9491426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1072585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28201032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0357778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91639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87371203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21148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574219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1238256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8408996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53000721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0071659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6165565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3119525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143607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868408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129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8546417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29632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216670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222958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160124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30801158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273688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97608824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7445974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412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26" Type="http://schemas.openxmlformats.org/officeDocument/2006/relationships/slideLayout" Target="../slideLayouts/slideLayout52.xml"/><Relationship Id="rId3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47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5" Type="http://schemas.openxmlformats.org/officeDocument/2006/relationships/slideLayout" Target="../slideLayouts/slideLayout51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2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23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36.xml"/><Relationship Id="rId19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slideLayout" Target="../slideLayouts/slideLayout48.xml"/><Relationship Id="rId27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26" Type="http://schemas.openxmlformats.org/officeDocument/2006/relationships/slideLayout" Target="../slideLayouts/slideLayout78.xml"/><Relationship Id="rId3" Type="http://schemas.openxmlformats.org/officeDocument/2006/relationships/slideLayout" Target="../slideLayouts/slideLayout55.xml"/><Relationship Id="rId21" Type="http://schemas.openxmlformats.org/officeDocument/2006/relationships/slideLayout" Target="../slideLayouts/slideLayout73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5" Type="http://schemas.openxmlformats.org/officeDocument/2006/relationships/slideLayout" Target="../slideLayouts/slideLayout77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0" Type="http://schemas.openxmlformats.org/officeDocument/2006/relationships/slideLayout" Target="../slideLayouts/slideLayout72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24" Type="http://schemas.openxmlformats.org/officeDocument/2006/relationships/slideLayout" Target="../slideLayouts/slideLayout76.xml"/><Relationship Id="rId5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7.xml"/><Relationship Id="rId23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62.xml"/><Relationship Id="rId19" Type="http://schemas.openxmlformats.org/officeDocument/2006/relationships/slideLayout" Target="../slideLayouts/slideLayout71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Relationship Id="rId22" Type="http://schemas.openxmlformats.org/officeDocument/2006/relationships/slideLayout" Target="../slideLayouts/slideLayout74.xml"/><Relationship Id="rId27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91.xml"/><Relationship Id="rId18" Type="http://schemas.openxmlformats.org/officeDocument/2006/relationships/slideLayout" Target="../slideLayouts/slideLayout96.xml"/><Relationship Id="rId26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81.xml"/><Relationship Id="rId21" Type="http://schemas.openxmlformats.org/officeDocument/2006/relationships/slideLayout" Target="../slideLayouts/slideLayout99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17" Type="http://schemas.openxmlformats.org/officeDocument/2006/relationships/slideLayout" Target="../slideLayouts/slideLayout95.xml"/><Relationship Id="rId25" Type="http://schemas.openxmlformats.org/officeDocument/2006/relationships/slideLayout" Target="../slideLayouts/slideLayout103.xml"/><Relationship Id="rId2" Type="http://schemas.openxmlformats.org/officeDocument/2006/relationships/slideLayout" Target="../slideLayouts/slideLayout80.xml"/><Relationship Id="rId16" Type="http://schemas.openxmlformats.org/officeDocument/2006/relationships/slideLayout" Target="../slideLayouts/slideLayout94.xml"/><Relationship Id="rId20" Type="http://schemas.openxmlformats.org/officeDocument/2006/relationships/slideLayout" Target="../slideLayouts/slideLayout98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24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83.xml"/><Relationship Id="rId15" Type="http://schemas.openxmlformats.org/officeDocument/2006/relationships/slideLayout" Target="../slideLayouts/slideLayout93.xml"/><Relationship Id="rId23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88.xml"/><Relationship Id="rId19" Type="http://schemas.openxmlformats.org/officeDocument/2006/relationships/slideLayout" Target="../slideLayouts/slideLayout97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slideLayout" Target="../slideLayouts/slideLayout92.xml"/><Relationship Id="rId22" Type="http://schemas.openxmlformats.org/officeDocument/2006/relationships/slideLayout" Target="../slideLayouts/slideLayout100.xml"/><Relationship Id="rId27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69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15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  <p:sldLayoutId id="2147483728" r:id="rId20"/>
    <p:sldLayoutId id="2147483729" r:id="rId21"/>
    <p:sldLayoutId id="2147483730" r:id="rId22"/>
    <p:sldLayoutId id="2147483731" r:id="rId23"/>
    <p:sldLayoutId id="2147483732" r:id="rId24"/>
    <p:sldLayoutId id="2147483733" r:id="rId25"/>
    <p:sldLayoutId id="2147483734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52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  <p:sldLayoutId id="2147483752" r:id="rId17"/>
    <p:sldLayoutId id="2147483753" r:id="rId18"/>
    <p:sldLayoutId id="2147483754" r:id="rId19"/>
    <p:sldLayoutId id="2147483755" r:id="rId20"/>
    <p:sldLayoutId id="2147483756" r:id="rId21"/>
    <p:sldLayoutId id="2147483757" r:id="rId22"/>
    <p:sldLayoutId id="2147483758" r:id="rId23"/>
    <p:sldLayoutId id="2147483759" r:id="rId24"/>
    <p:sldLayoutId id="2147483760" r:id="rId25"/>
    <p:sldLayoutId id="2147483761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3" Type="http://schemas.openxmlformats.org/officeDocument/2006/relationships/image" Target="../media/image60.png"/><Relationship Id="rId7" Type="http://schemas.openxmlformats.org/officeDocument/2006/relationships/image" Target="../media/image11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0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Relationship Id="rId9" Type="http://schemas.openxmlformats.org/officeDocument/2006/relationships/image" Target="../media/image1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0.png"/><Relationship Id="rId7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0.png"/><Relationship Id="rId4" Type="http://schemas.openxmlformats.org/officeDocument/2006/relationships/image" Target="../media/image160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Прямоугольник 273"/>
          <p:cNvSpPr/>
          <p:nvPr/>
        </p:nvSpPr>
        <p:spPr>
          <a:xfrm>
            <a:off x="681416" y="1547081"/>
            <a:ext cx="829900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sz="4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Қатты </a:t>
            </a:r>
            <a:r>
              <a:rPr lang="kk-KZ" sz="4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денелердегі қысым</a:t>
            </a:r>
            <a:endParaRPr lang="ru-RU" sz="166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053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20577" y="645997"/>
            <a:ext cx="109018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Төмендегі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сөйлемдерге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дұрыс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немесе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бұрыс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жауап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беріңіз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93593">
                  <a:lumMod val="75000"/>
                </a:srgb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899906" y="977696"/>
            <a:ext cx="1213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Дұрыс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93593">
                  <a:lumMod val="75000"/>
                </a:srgb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325752" y="977696"/>
            <a:ext cx="11897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3593">
                    <a:lumMod val="75000"/>
                  </a:srgb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Бұрыс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93593">
                  <a:lumMod val="75000"/>
                </a:srgb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3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7395356" y="1451246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7399616" y="2261145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8723312" y="4748965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8734445" y="3496957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4" descr="https://elements-cover-images-0.imgix.net/e6dc87c5-a888-413c-a951-8914a069909b?auto=compress%2Cformat&amp;fit=max&amp;w=710&amp;s=c890b1784b9d2b40609ae5a49a074973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46" t="19556" r="18405" b="24317"/>
          <a:stretch/>
        </p:blipFill>
        <p:spPr bwMode="auto">
          <a:xfrm>
            <a:off x="7399209" y="4230795"/>
            <a:ext cx="334549" cy="34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Прямая соединительная линия 19"/>
          <p:cNvCxnSpPr/>
          <p:nvPr/>
        </p:nvCxnSpPr>
        <p:spPr>
          <a:xfrm flipH="1">
            <a:off x="6897748" y="1121445"/>
            <a:ext cx="2158" cy="443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8225803" y="1099673"/>
            <a:ext cx="2158" cy="443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9546601" y="1099675"/>
            <a:ext cx="2158" cy="443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055424" y="1413511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Қатты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денелер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өзіне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түсірілген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қысымды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бағытта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ғана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жеткізеді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0042" y="2249260"/>
            <a:ext cx="64168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Дененің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өлшем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бетінің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ауданына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перпендикуляр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бағытта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түсетін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күшті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ысым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                 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айтады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030401" y="3408369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Өтпейтін пышақпен жұмыс жасағанда азырақ күш жұмсалады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019027" y="4188571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Қолмен тігіс тіккенде қолға оймақ киеді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007651" y="4723108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Қысым массаға тәуелді емес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09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Прямоугольник 96"/>
          <p:cNvSpPr/>
          <p:nvPr/>
        </p:nvSpPr>
        <p:spPr>
          <a:xfrm>
            <a:off x="961934" y="2304318"/>
            <a:ext cx="913753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есептер </a:t>
            </a:r>
            <a:r>
              <a:rPr lang="kk-KZ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шығаруда қатты дененің қысымының формуласын </a:t>
            </a:r>
            <a:r>
              <a:rPr lang="kk-K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қолдануды білдіңіздер.</a:t>
            </a:r>
            <a:endParaRPr lang="ru-RU" sz="13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7" name="Title 14">
            <a:extLst/>
          </p:cNvPr>
          <p:cNvSpPr txBox="1">
            <a:spLocks/>
          </p:cNvSpPr>
          <p:nvPr/>
        </p:nvSpPr>
        <p:spPr>
          <a:xfrm>
            <a:off x="1124862" y="1156770"/>
            <a:ext cx="6345441" cy="884237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4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Қорытынды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0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Прямоугольник 141"/>
          <p:cNvSpPr/>
          <p:nvPr/>
        </p:nvSpPr>
        <p:spPr>
          <a:xfrm>
            <a:off x="1084765" y="2522689"/>
            <a:ext cx="801769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есептер </a:t>
            </a:r>
            <a:r>
              <a:rPr lang="kk-KZ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шығаруда қатты дененің қысымының формуласын </a:t>
            </a:r>
            <a:r>
              <a:rPr lang="kk-K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қолдануды білесіздер.</a:t>
            </a:r>
            <a:endParaRPr lang="ru-RU" sz="13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7" name="Title 14">
            <a:extLst/>
          </p:cNvPr>
          <p:cNvSpPr txBox="1">
            <a:spLocks/>
          </p:cNvSpPr>
          <p:nvPr/>
        </p:nvSpPr>
        <p:spPr>
          <a:xfrm>
            <a:off x="1122680" y="1356650"/>
            <a:ext cx="6319867" cy="8485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/>
                <a:ea typeface="Tahoma"/>
                <a:cs typeface="Tahoma"/>
                <a:sym typeface="Tahoma"/>
              </a:rPr>
              <a:t>Бүгінгі сабақта: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08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473" y="1054283"/>
            <a:ext cx="278393" cy="723821"/>
          </a:xfrm>
          <a:prstGeom prst="rect">
            <a:avLst/>
          </a:prstGeom>
        </p:spPr>
      </p:pic>
      <p:sp>
        <p:nvSpPr>
          <p:cNvPr id="20" name="Прямоугольник: скругленные углы 1">
            <a:extLst>
              <a:ext uri="{FF2B5EF4-FFF2-40B4-BE49-F238E27FC236}">
                <a16:creationId xmlns:a16="http://schemas.microsoft.com/office/drawing/2014/main" id="{05D6F291-6420-42E3-A94D-B2B6E8836A90}"/>
              </a:ext>
            </a:extLst>
          </p:cNvPr>
          <p:cNvSpPr/>
          <p:nvPr/>
        </p:nvSpPr>
        <p:spPr>
          <a:xfrm>
            <a:off x="968880" y="708602"/>
            <a:ext cx="3630416" cy="5833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Еске түсірейік</a:t>
            </a:r>
            <a:endParaRPr lang="ru-R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920577" y="1291902"/>
                <a:ext cx="10336784" cy="5121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Қысым</a:t>
                </a:r>
                <a:r>
                  <a:rPr lang="ru-RU" sz="20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– </a:t>
                </a:r>
                <a:r>
                  <a:rPr lang="ru-RU" sz="20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дененің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бір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өлшем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бетінің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ауданына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перпендикуляр </a:t>
                </a:r>
                <a:r>
                  <a:rPr lang="ru-RU" sz="20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бағытта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түсетін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күшті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айтады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</a:p>
              <a:p>
                <a:endParaRPr lang="kk-KZ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               Қысым 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kk-KZ" sz="32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күш</m:t>
                        </m:r>
                      </m:num>
                      <m:den>
                        <m:r>
                          <a:rPr lang="kk-KZ" sz="32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аудан</m:t>
                        </m:r>
                      </m:den>
                    </m:f>
                  </m:oMath>
                </a14:m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немесе</a:t>
                </a:r>
              </a:p>
              <a:p>
                <a:endParaRPr lang="kk-KZ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Р  - қысым</a:t>
                </a:r>
              </a:p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 –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бетке перпендикуляр бағытта әрекет ететін күш</a:t>
                </a:r>
              </a:p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 –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күш түсетін беттің ауданы</a:t>
                </a:r>
              </a:p>
              <a:p>
                <a:endParaRPr lang="kk-KZ" sz="2000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ХБЖ </a:t>
                </a:r>
                <a:r>
                  <a:rPr lang="kk-KZ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– де қысым паскальмен </a:t>
                </a:r>
                <a:r>
                  <a:rPr lang="ru-RU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(</a:t>
                </a:r>
                <a:r>
                  <a:rPr lang="kk-KZ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қысқаша </a:t>
                </a:r>
                <a:r>
                  <a:rPr lang="kk-KZ" sz="20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Па</a:t>
                </a:r>
                <a:r>
                  <a:rPr lang="kk-KZ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</a:t>
                </a:r>
              </a:p>
              <a:p>
                <a:r>
                  <a:rPr lang="kk-KZ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өлшенеді. Бір паскаль – 1Н күштің 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kk-KZ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ауданға </a:t>
                </a:r>
              </a:p>
              <a:p>
                <a:r>
                  <a:rPr lang="kk-KZ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түсіретін қысымы:</a:t>
                </a:r>
              </a:p>
              <a:p>
                <a:pPr algn="ctr"/>
                <a:r>
                  <a:rPr lang="kk-KZ" sz="20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 Па </a:t>
                </a:r>
                <a:r>
                  <a:rPr lang="ru-RU" sz="20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1 Н/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ru-RU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kk-KZ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kk-KZ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1291902"/>
                <a:ext cx="10336784" cy="5121851"/>
              </a:xfrm>
              <a:prstGeom prst="rect">
                <a:avLst/>
              </a:prstGeom>
              <a:blipFill>
                <a:blip r:embed="rId3"/>
                <a:stretch>
                  <a:fillRect l="-590" t="-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1296732"/>
                  </p:ext>
                </p:extLst>
              </p:nvPr>
            </p:nvGraphicFramePr>
            <p:xfrm>
              <a:off x="6515105" y="2157405"/>
              <a:ext cx="1271595" cy="881317"/>
            </p:xfrm>
            <a:graphic>
              <a:graphicData uri="http://schemas.openxmlformats.org/drawingml/2006/table">
                <a:tbl>
                  <a:tblPr/>
                  <a:tblGrid>
                    <a:gridCol w="1271595">
                      <a:extLst>
                        <a:ext uri="{9D8B030D-6E8A-4147-A177-3AD203B41FA5}">
                          <a16:colId xmlns:a16="http://schemas.microsoft.com/office/drawing/2014/main" val="136969092"/>
                        </a:ext>
                      </a:extLst>
                    </a:gridCol>
                  </a:tblGrid>
                  <a:tr h="860051">
                    <a:tc>
                      <a:txBody>
                        <a:bodyPr/>
                        <a:lstStyle/>
                        <a:p>
                          <a:r>
                            <a:rPr lang="en-US" sz="2800" b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P =</a:t>
                          </a:r>
                          <a:r>
                            <a:rPr lang="en-US" sz="2800" b="1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6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num>
                                <m:den>
                                  <m:r>
                                    <a:rPr lang="en-US" sz="3600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𝑺</m:t>
                                  </m:r>
                                </m:den>
                              </m:f>
                            </m:oMath>
                          </a14:m>
                          <a:endParaRPr lang="ru-RU" b="1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>
                        <a:lnL w="38100" cmpd="sng">
                          <a:solidFill>
                            <a:schemeClr val="tx1"/>
                          </a:solidFill>
                          <a:prstDash val="solid"/>
                        </a:lnL>
                        <a:lnR w="38100" cmpd="sng">
                          <a:solidFill>
                            <a:schemeClr val="tx1"/>
                          </a:solidFill>
                          <a:prstDash val="solid"/>
                        </a:lnR>
                        <a:lnT w="38100" cmpd="sng">
                          <a:solidFill>
                            <a:schemeClr val="tx1"/>
                          </a:solidFill>
                          <a:prstDash val="solid"/>
                        </a:lnT>
                        <a:lnB w="38100" cmpd="sng">
                          <a:solidFill>
                            <a:schemeClr val="tx1"/>
                          </a:solidFill>
                          <a:prstDash val="soli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011004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1296732"/>
                  </p:ext>
                </p:extLst>
              </p:nvPr>
            </p:nvGraphicFramePr>
            <p:xfrm>
              <a:off x="6515105" y="2157405"/>
              <a:ext cx="1271595" cy="881317"/>
            </p:xfrm>
            <a:graphic>
              <a:graphicData uri="http://schemas.openxmlformats.org/drawingml/2006/table">
                <a:tbl>
                  <a:tblPr/>
                  <a:tblGrid>
                    <a:gridCol w="1271595">
                      <a:extLst>
                        <a:ext uri="{9D8B030D-6E8A-4147-A177-3AD203B41FA5}">
                          <a16:colId xmlns:a16="http://schemas.microsoft.com/office/drawing/2014/main" val="136969092"/>
                        </a:ext>
                      </a:extLst>
                    </a:gridCol>
                  </a:tblGrid>
                  <a:tr h="88131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38100" cmpd="sng">
                          <a:solidFill>
                            <a:schemeClr val="tx1"/>
                          </a:solidFill>
                          <a:prstDash val="solid"/>
                        </a:lnL>
                        <a:lnR w="38100" cmpd="sng">
                          <a:solidFill>
                            <a:schemeClr val="tx1"/>
                          </a:solidFill>
                          <a:prstDash val="solid"/>
                        </a:lnR>
                        <a:lnT w="38100" cmpd="sng">
                          <a:solidFill>
                            <a:schemeClr val="tx1"/>
                          </a:solidFill>
                          <a:prstDash val="solid"/>
                        </a:lnT>
                        <a:lnB w="38100" cmpd="sng">
                          <a:solidFill>
                            <a:schemeClr val="tx1"/>
                          </a:solidFill>
                          <a:prstDash val="solid"/>
                        </a:lnB>
                        <a:blipFill>
                          <a:blip r:embed="rId4"/>
                          <a:stretch>
                            <a:fillRect l="-1429" t="-2055" r="-2857" b="-4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011004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927055"/>
              </p:ext>
            </p:extLst>
          </p:nvPr>
        </p:nvGraphicFramePr>
        <p:xfrm>
          <a:off x="3044445" y="2157405"/>
          <a:ext cx="2227644" cy="881317"/>
        </p:xfrm>
        <a:graphic>
          <a:graphicData uri="http://schemas.openxmlformats.org/drawingml/2006/table">
            <a:tbl>
              <a:tblPr/>
              <a:tblGrid>
                <a:gridCol w="2227644">
                  <a:extLst>
                    <a:ext uri="{9D8B030D-6E8A-4147-A177-3AD203B41FA5}">
                      <a16:colId xmlns:a16="http://schemas.microsoft.com/office/drawing/2014/main" val="4063523019"/>
                    </a:ext>
                  </a:extLst>
                </a:gridCol>
              </a:tblGrid>
              <a:tr h="88131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mpd="sng">
                      <a:solidFill>
                        <a:schemeClr val="tx1"/>
                      </a:solidFill>
                      <a:prstDash val="solid"/>
                    </a:lnL>
                    <a:lnR w="38100" cmpd="sng">
                      <a:solidFill>
                        <a:schemeClr val="tx1"/>
                      </a:solidFill>
                      <a:prstDash val="soli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048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86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43820" y="790087"/>
                <a:ext cx="9872582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№1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Үшкір иненің ауданы 0,000006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. </m:t>
                    </m:r>
                  </m:oMath>
                </a14:m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Инеге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3 Н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күш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түсірсек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қысым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қандай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болар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еді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790087"/>
                <a:ext cx="9872582" cy="1261884"/>
              </a:xfrm>
              <a:prstGeom prst="rect">
                <a:avLst/>
              </a:prstGeom>
              <a:blipFill>
                <a:blip r:embed="rId2"/>
                <a:stretch>
                  <a:fillRect l="-1235" t="-5314" b="-101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43089" y="2035573"/>
            <a:ext cx="27634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3519317" y="2165776"/>
            <a:ext cx="2002" cy="1913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1043089" y="3294140"/>
            <a:ext cx="2476228" cy="1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120381" y="3289695"/>
            <a:ext cx="805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178919" y="2085633"/>
            <a:ext cx="805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0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242811" y="2033776"/>
            <a:ext cx="1369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205273" y="4309443"/>
                <a:ext cx="308071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 </a:t>
                </a:r>
                <a:r>
                  <a:rPr lang="kk-KZ" sz="24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kk-KZ" sz="2400" i="1" smtClean="0">
                        <a:solidFill>
                          <a:srgbClr val="593593">
                            <a:lumMod val="75000"/>
                          </a:srgb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∙</m:t>
                    </m:r>
                    <m:sSup>
                      <m:sSupPr>
                        <m:ctrlPr>
                          <a:rPr lang="kk-KZ" sz="2400" i="1" smtClean="0">
                            <a:solidFill>
                              <a:srgbClr val="59359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rgbClr val="59359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rgbClr val="593593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Па</a:t>
                </a: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5273" y="4309443"/>
                <a:ext cx="3080715" cy="461665"/>
              </a:xfrm>
              <a:prstGeom prst="rect">
                <a:avLst/>
              </a:prstGeom>
              <a:blipFill>
                <a:blip r:embed="rId3"/>
                <a:stretch>
                  <a:fillRect t="-11842" r="-2970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518720" y="2349333"/>
                <a:ext cx="176349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6 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−10</m:t>
                        </m:r>
                      </m:sup>
                    </m:sSup>
                    <m:sSup>
                      <m:sSup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8720" y="2349333"/>
                <a:ext cx="1763496" cy="461665"/>
              </a:xfrm>
              <a:prstGeom prst="rect">
                <a:avLst/>
              </a:prstGeom>
              <a:blipFill>
                <a:blip r:embed="rId4"/>
                <a:stretch>
                  <a:fillRect l="-517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252001" y="2412529"/>
                <a:ext cx="909223" cy="6240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 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001" y="2412529"/>
                <a:ext cx="909223" cy="624017"/>
              </a:xfrm>
              <a:prstGeom prst="rect">
                <a:avLst/>
              </a:prstGeom>
              <a:blipFill>
                <a:blip r:embed="rId5"/>
                <a:stretch>
                  <a:fillRect l="-10738" b="-6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5233587" y="2937691"/>
                <a:ext cx="3693896" cy="713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 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 Н</m:t>
                        </m:r>
                      </m:num>
                      <m:den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 ∙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−10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b="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b="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2800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</a:t>
                </a:r>
                <a:r>
                  <a:rPr lang="kk-KZ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Па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587" y="2937691"/>
                <a:ext cx="3693896" cy="713272"/>
              </a:xfrm>
              <a:prstGeom prst="rect">
                <a:avLst/>
              </a:prstGeom>
              <a:blipFill>
                <a:blip r:embed="rId6"/>
                <a:stretch>
                  <a:fillRect l="-2645" b="-17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17278" y="2344036"/>
                <a:ext cx="262597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 =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0,000006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278" y="2344036"/>
                <a:ext cx="2625975" cy="461665"/>
              </a:xfrm>
              <a:prstGeom prst="rect">
                <a:avLst/>
              </a:prstGeom>
              <a:blipFill>
                <a:blip r:embed="rId7"/>
                <a:stretch>
                  <a:fillRect l="-3712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019815" y="2738185"/>
            <a:ext cx="1234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3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</a:t>
            </a:r>
            <a:endParaRPr lang="kk-KZ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5241209" y="2168048"/>
            <a:ext cx="2002" cy="1913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73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9" grpId="0"/>
      <p:bldP spid="10" grpId="0"/>
      <p:bldP spid="35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43820" y="790087"/>
                <a:ext cx="9872582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№2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 балдық дауыл жолындағы тосқауылға 1100 Па шамасында қысым түсіреді. Ауданы 24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үй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қабырғасына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желдің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түсіретін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қысым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күшін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790087"/>
                <a:ext cx="9872582" cy="1631216"/>
              </a:xfrm>
              <a:prstGeom prst="rect">
                <a:avLst/>
              </a:prstGeom>
              <a:blipFill>
                <a:blip r:embed="rId2"/>
                <a:stretch>
                  <a:fillRect l="-1235" t="-4120" b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43089" y="2390418"/>
            <a:ext cx="27634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3519317" y="2520621"/>
            <a:ext cx="2002" cy="1913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1043089" y="3648985"/>
            <a:ext cx="2476228" cy="1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120381" y="3644540"/>
            <a:ext cx="7954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36841" y="2388621"/>
            <a:ext cx="1369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926726" y="4404979"/>
            <a:ext cx="27687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k-KZ" sz="2400" i="1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 </a:t>
            </a:r>
            <a:r>
              <a:rPr lang="kk-KZ" sz="2400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26400 Н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546031" y="2767374"/>
                <a:ext cx="909223" cy="6240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 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031" y="2767374"/>
                <a:ext cx="909223" cy="624017"/>
              </a:xfrm>
              <a:prstGeom prst="rect">
                <a:avLst/>
              </a:prstGeom>
              <a:blipFill>
                <a:blip r:embed="rId3"/>
                <a:stretch>
                  <a:fillRect l="-10738" b="-6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3527617" y="3661027"/>
                <a:ext cx="391908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1100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Па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∙ 24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26400 Н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7617" y="3661027"/>
                <a:ext cx="3919086" cy="461665"/>
              </a:xfrm>
              <a:prstGeom prst="rect">
                <a:avLst/>
              </a:prstGeom>
              <a:blipFill>
                <a:blip r:embed="rId4"/>
                <a:stretch>
                  <a:fillRect l="-2488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85518" y="3026427"/>
                <a:ext cx="15551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24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518" y="3026427"/>
                <a:ext cx="1555169" cy="461665"/>
              </a:xfrm>
              <a:prstGeom prst="rect">
                <a:avLst/>
              </a:prstGeom>
              <a:blipFill>
                <a:blip r:embed="rId5"/>
                <a:stretch>
                  <a:fillRect l="-588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088056" y="2683598"/>
            <a:ext cx="1911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1100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</a:t>
            </a:r>
            <a:endParaRPr lang="kk-KZ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548304" y="3342862"/>
            <a:ext cx="13885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 = P ∙ S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59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10" grpId="0"/>
      <p:bldP spid="35" grpId="0"/>
      <p:bldP spid="2" grpId="0"/>
      <p:bldP spid="3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43820" y="790087"/>
                <a:ext cx="9872582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№3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Шынжыр табанды  ДТ-75М тракторының массасы 6610 кг, ал оның шынжыр табанының тіреу ауданы 14000 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с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.</m:t>
                    </m:r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Осы трактордың топырақ бетіне түсіретін қысымын анықтаңдар. 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790087"/>
                <a:ext cx="9872582" cy="1631216"/>
              </a:xfrm>
              <a:prstGeom prst="rect">
                <a:avLst/>
              </a:prstGeom>
              <a:blipFill>
                <a:blip r:embed="rId2"/>
                <a:stretch>
                  <a:fillRect l="-1235" t="-4120" b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43089" y="2464205"/>
            <a:ext cx="27634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130654" y="2599174"/>
            <a:ext cx="0" cy="2053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45004" y="4054103"/>
            <a:ext cx="20720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017708" y="4026811"/>
            <a:ext cx="805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209933" y="2514265"/>
            <a:ext cx="805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0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96401" y="2462408"/>
            <a:ext cx="1369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744453" y="4993175"/>
            <a:ext cx="30267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k-KZ" sz="2400" i="1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 </a:t>
            </a:r>
            <a:r>
              <a:rPr lang="kk-KZ" sz="2400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46270 Па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232114" y="2887147"/>
                <a:ext cx="83330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114" y="2887147"/>
                <a:ext cx="833305" cy="400110"/>
              </a:xfrm>
              <a:prstGeom prst="rect">
                <a:avLst/>
              </a:prstGeom>
              <a:blipFill>
                <a:blip r:embed="rId3"/>
                <a:stretch>
                  <a:fillRect l="-7299" t="-9231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091945" y="3168708"/>
                <a:ext cx="909223" cy="6240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 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1945" y="3168708"/>
                <a:ext cx="909223" cy="624017"/>
              </a:xfrm>
              <a:prstGeom prst="rect">
                <a:avLst/>
              </a:prstGeom>
              <a:blipFill>
                <a:blip r:embed="rId4"/>
                <a:stretch>
                  <a:fillRect l="-10067" b="-6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4087179" y="4267077"/>
                <a:ext cx="3275256" cy="7459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 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4778 Н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ru-RU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  <m: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,4 </m:t>
                            </m:r>
                            <m:r>
                              <a:rPr lang="kk-KZ" sz="2800" b="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b="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2800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46270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Па 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179" y="4267077"/>
                <a:ext cx="3275256" cy="745910"/>
              </a:xfrm>
              <a:prstGeom prst="rect">
                <a:avLst/>
              </a:prstGeom>
              <a:blipFill>
                <a:blip r:embed="rId5"/>
                <a:stretch>
                  <a:fillRect l="-2788" r="-9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17869" y="2834896"/>
                <a:ext cx="21963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 =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14000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869" y="2834896"/>
                <a:ext cx="2196370" cy="461665"/>
              </a:xfrm>
              <a:prstGeom prst="rect">
                <a:avLst/>
              </a:prstGeom>
              <a:blipFill>
                <a:blip r:embed="rId6"/>
                <a:stretch>
                  <a:fillRect l="-4444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001604" y="3230686"/>
            <a:ext cx="1911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 = 6610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кг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011224" y="3599177"/>
                <a:ext cx="188705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9,8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endParaRPr lang="en-US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224" y="3599177"/>
                <a:ext cx="1887055" cy="461665"/>
              </a:xfrm>
              <a:prstGeom prst="rect">
                <a:avLst/>
              </a:prstGeom>
              <a:blipFill>
                <a:blip r:embed="rId7"/>
                <a:stretch>
                  <a:fillRect l="-971" t="-11842" r="-4207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>
            <a:off x="4060981" y="2587798"/>
            <a:ext cx="0" cy="2053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84036" y="2844508"/>
                <a:ext cx="142583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m:rPr>
                        <m:sty m:val="p"/>
                      </m:rP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4036" y="2844508"/>
                <a:ext cx="1425835" cy="369332"/>
              </a:xfrm>
              <a:prstGeom prst="rect">
                <a:avLst/>
              </a:prstGeom>
              <a:blipFill>
                <a:blip r:embed="rId8"/>
                <a:stretch>
                  <a:fillRect l="-12821" t="-28333" b="-4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186308" y="3761182"/>
                <a:ext cx="4141146" cy="5299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6610кг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9,8</m:t>
                    </m:r>
                    <m:f>
                      <m:fPr>
                        <m:ctrlP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Н</m:t>
                        </m:r>
                      </m:num>
                      <m:den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кг</m:t>
                        </m:r>
                      </m:den>
                    </m:f>
                    <m:r>
                      <a:rPr lang="ru-RU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=6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4778</m:t>
                    </m:r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Н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6308" y="3761182"/>
                <a:ext cx="4141146" cy="529953"/>
              </a:xfrm>
              <a:prstGeom prst="rect">
                <a:avLst/>
              </a:prstGeom>
              <a:blipFill>
                <a:blip r:embed="rId9"/>
                <a:stretch>
                  <a:fillRect l="-4566" t="-5747" b="-160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640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9" grpId="0"/>
      <p:bldP spid="10" grpId="0"/>
      <p:bldP spid="35" grpId="0"/>
      <p:bldP spid="3" grpId="0"/>
      <p:bldP spid="4" grpId="0"/>
      <p:bldP spid="5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43820" y="790087"/>
                <a:ext cx="9872582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№4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Массасы 45 кг, ал бір аяқ киімнің табанының ауданы 150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болатын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бала,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еденге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қандай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қысым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түсіреді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790087"/>
                <a:ext cx="9872582" cy="1261884"/>
              </a:xfrm>
              <a:prstGeom prst="rect">
                <a:avLst/>
              </a:prstGeom>
              <a:blipFill>
                <a:blip r:embed="rId2"/>
                <a:stretch>
                  <a:fillRect l="-1235" t="-5314" b="-101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43089" y="2035573"/>
            <a:ext cx="27634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2795980" y="2165776"/>
            <a:ext cx="2002" cy="1913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43089" y="3555251"/>
            <a:ext cx="17529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134029" y="3617242"/>
            <a:ext cx="805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68728" y="2085633"/>
            <a:ext cx="805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0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865" y="2033776"/>
            <a:ext cx="1369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452731" y="4527811"/>
            <a:ext cx="42290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k-KZ" sz="2400" i="1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 </a:t>
            </a:r>
            <a:r>
              <a:rPr lang="kk-KZ" sz="2400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2940 Па = 2,9 кПа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781739" y="2403925"/>
                <a:ext cx="1228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1739" y="2403925"/>
                <a:ext cx="1228157" cy="461665"/>
              </a:xfrm>
              <a:prstGeom prst="rect">
                <a:avLst/>
              </a:prstGeom>
              <a:blipFill>
                <a:blip r:embed="rId3"/>
                <a:stretch>
                  <a:fillRect l="-7426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996409" y="2426177"/>
                <a:ext cx="909223" cy="6240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 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6409" y="2426177"/>
                <a:ext cx="909223" cy="624017"/>
              </a:xfrm>
              <a:prstGeom prst="rect">
                <a:avLst/>
              </a:prstGeom>
              <a:blipFill>
                <a:blip r:embed="rId4"/>
                <a:stretch>
                  <a:fillRect l="-10738" b="-6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3991643" y="3538192"/>
                <a:ext cx="4326441" cy="7459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 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441 Н</m:t>
                        </m:r>
                      </m:num>
                      <m:den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0,15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b="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b="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2800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2940 Па 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2,9 кПа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1643" y="3538192"/>
                <a:ext cx="4326441" cy="745910"/>
              </a:xfrm>
              <a:prstGeom prst="rect">
                <a:avLst/>
              </a:prstGeom>
              <a:blipFill>
                <a:blip r:embed="rId5"/>
                <a:stretch>
                  <a:fillRect l="-2254" r="-4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11699" y="2503915"/>
                <a:ext cx="142583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m:rPr>
                        <m:sty m:val="p"/>
                      </m:rP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1699" y="2503915"/>
                <a:ext cx="1425835" cy="369332"/>
              </a:xfrm>
              <a:prstGeom prst="rect">
                <a:avLst/>
              </a:prstGeom>
              <a:blipFill>
                <a:blip r:embed="rId6"/>
                <a:stretch>
                  <a:fillRect l="-13248" t="-28333" b="-4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080684" y="3023499"/>
                <a:ext cx="3736998" cy="5299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45 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кг ∙9,8</m:t>
                    </m:r>
                    <m:f>
                      <m:fPr>
                        <m:ctrlP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Н</m:t>
                        </m:r>
                      </m:num>
                      <m:den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кг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=441 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Н</m:t>
                    </m:r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0684" y="3023499"/>
                <a:ext cx="3736998" cy="529953"/>
              </a:xfrm>
              <a:prstGeom prst="rect">
                <a:avLst/>
              </a:prstGeom>
              <a:blipFill>
                <a:blip r:embed="rId7"/>
                <a:stretch>
                  <a:fillRect l="-4894" t="-5747" b="-160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17278" y="2398632"/>
                <a:ext cx="18597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 =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150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278" y="2398632"/>
                <a:ext cx="1859740" cy="461665"/>
              </a:xfrm>
              <a:prstGeom prst="rect">
                <a:avLst/>
              </a:prstGeom>
              <a:blipFill>
                <a:blip r:embed="rId8"/>
                <a:stretch>
                  <a:fillRect l="-5246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019815" y="2738185"/>
            <a:ext cx="15744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 =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45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кг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011226" y="3053268"/>
                <a:ext cx="188705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9,8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endParaRPr lang="en-US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226" y="3053268"/>
                <a:ext cx="1887055" cy="461665"/>
              </a:xfrm>
              <a:prstGeom prst="rect">
                <a:avLst/>
              </a:prstGeom>
              <a:blipFill>
                <a:blip r:embed="rId9"/>
                <a:stretch>
                  <a:fillRect l="-971" t="-11842" r="-4207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 flipH="1">
            <a:off x="3931022" y="2168048"/>
            <a:ext cx="2002" cy="1913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294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9" grpId="0"/>
      <p:bldP spid="10" grpId="0"/>
      <p:bldP spid="35" grpId="0"/>
      <p:bldP spid="5" grpId="0"/>
      <p:bldP spid="30" grpId="0"/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43820" y="790087"/>
            <a:ext cx="987258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№5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Массасы 1 кг білеуше, көлденең тұрған тақтай бетіне 200 Па қысым түсіреді. Осы білеушені тақтаймен жанасып тұрған бетінің ауданы қандай болар еді?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43089" y="2438180"/>
            <a:ext cx="270732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kk-KZ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900269" y="2596899"/>
            <a:ext cx="8337" cy="20000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43089" y="4107969"/>
            <a:ext cx="18655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152355" y="4135275"/>
            <a:ext cx="9679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908606" y="2484040"/>
            <a:ext cx="1369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868635" y="4460909"/>
                <a:ext cx="28343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 </a:t>
                </a:r>
                <a:r>
                  <a:rPr lang="kk-KZ" sz="24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0,049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kk-KZ" sz="2400" dirty="0" smtClean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8635" y="4460909"/>
                <a:ext cx="2834366" cy="461665"/>
              </a:xfrm>
              <a:prstGeom prst="rect">
                <a:avLst/>
              </a:prstGeom>
              <a:blipFill>
                <a:blip r:embed="rId2"/>
                <a:stretch>
                  <a:fillRect l="-2581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905955" y="2893503"/>
                <a:ext cx="920445" cy="622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den>
                    </m:f>
                  </m:oMath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5955" y="2893503"/>
                <a:ext cx="920445" cy="622286"/>
              </a:xfrm>
              <a:prstGeom prst="rect">
                <a:avLst/>
              </a:prstGeom>
              <a:blipFill>
                <a:blip r:embed="rId3"/>
                <a:stretch>
                  <a:fillRect l="-10596" b="-6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2968062" y="3966821"/>
                <a:ext cx="3130409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S =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9,8 Н</m:t>
                        </m:r>
                      </m:num>
                      <m:den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200</m:t>
                        </m:r>
                        <m:r>
                          <m:rPr>
                            <m:nor/>
                          </m:rPr>
                          <a:rPr lang="kk-KZ" sz="280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Па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0,049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062" y="3966821"/>
                <a:ext cx="3130409" cy="714683"/>
              </a:xfrm>
              <a:prstGeom prst="rect">
                <a:avLst/>
              </a:prstGeom>
              <a:blipFill>
                <a:blip r:embed="rId4"/>
                <a:stretch>
                  <a:fillRect b="-17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448409" y="3017456"/>
                <a:ext cx="140413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∙</m:t>
                    </m:r>
                    <m:r>
                      <m:rPr>
                        <m:sty m:val="p"/>
                      </m:rP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409" y="3017456"/>
                <a:ext cx="1404136" cy="369332"/>
              </a:xfrm>
              <a:prstGeom prst="rect">
                <a:avLst/>
              </a:prstGeom>
              <a:blipFill>
                <a:blip r:embed="rId5"/>
                <a:stretch>
                  <a:fillRect l="-13478" t="-27869" b="-459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058608" y="3456463"/>
                <a:ext cx="5075458" cy="5299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1 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кг ∙9,8</m:t>
                    </m:r>
                    <m:f>
                      <m:fPr>
                        <m:ctrlP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Н</m:t>
                        </m:r>
                      </m:num>
                      <m:den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кг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9,8 Н</m:t>
                    </m:r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608" y="3456463"/>
                <a:ext cx="5075458" cy="529953"/>
              </a:xfrm>
              <a:prstGeom prst="rect">
                <a:avLst/>
              </a:prstGeom>
              <a:blipFill>
                <a:blip r:embed="rId6"/>
                <a:stretch>
                  <a:fillRect l="-3726" t="-4598" b="-172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041436" y="2807602"/>
            <a:ext cx="14061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 =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кг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38430" y="3203390"/>
            <a:ext cx="17427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= 200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26473" y="3571884"/>
                <a:ext cx="188115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9,8 Н/кг</a:t>
                </a: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473" y="3571884"/>
                <a:ext cx="1881156" cy="461665"/>
              </a:xfrm>
              <a:prstGeom prst="rect">
                <a:avLst/>
              </a:prstGeom>
              <a:blipFill>
                <a:blip r:embed="rId7"/>
                <a:stretch>
                  <a:fillRect l="-971" t="-11842" r="-4207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46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10" grpId="0"/>
      <p:bldP spid="35" grpId="0"/>
      <p:bldP spid="25" grpId="0"/>
      <p:bldP spid="26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43820" y="790087"/>
                <a:ext cx="9872582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№6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Жүгі бар тіркеменің массасы 2,5 т. Әр дөңгелектің жолмен жанасу ауданы 125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-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қа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деп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алып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тіркеменің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жолға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түсіретін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қысымын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790087"/>
                <a:ext cx="9872582" cy="1631216"/>
              </a:xfrm>
              <a:prstGeom prst="rect">
                <a:avLst/>
              </a:prstGeom>
              <a:blipFill>
                <a:blip r:embed="rId2"/>
                <a:stretch>
                  <a:fillRect l="-1235" t="-4120" b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43089" y="2421303"/>
            <a:ext cx="27634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793425" y="2577535"/>
            <a:ext cx="0" cy="1799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43089" y="3959999"/>
            <a:ext cx="17529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120013" y="3911097"/>
            <a:ext cx="805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?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66964" y="2495040"/>
            <a:ext cx="805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0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275569" y="2470248"/>
            <a:ext cx="15532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466642" y="5145737"/>
            <a:ext cx="52184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k-KZ" sz="2400" i="1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 </a:t>
            </a:r>
            <a:r>
              <a:rPr lang="kk-KZ" sz="2400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1960000 Па = 1,96 МПа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43557" y="2848037"/>
            <a:ext cx="1277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2500 кг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303925" y="2809134"/>
                <a:ext cx="1005853" cy="6240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 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925" y="2809134"/>
                <a:ext cx="1005853" cy="624017"/>
              </a:xfrm>
              <a:prstGeom prst="rect">
                <a:avLst/>
              </a:prstGeom>
              <a:blipFill>
                <a:blip r:embed="rId3"/>
                <a:stretch>
                  <a:fillRect l="-9091" b="-6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4275493" y="3978133"/>
                <a:ext cx="5315494" cy="7459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 =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24500 Н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0,0125 </m:t>
                            </m:r>
                            <m:r>
                              <a:rPr lang="kk-KZ" sz="2800" b="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b="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2800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:r>
                  <a:rPr lang="kk-KZ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1960000 Па 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1,96 МПа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493" y="3978133"/>
                <a:ext cx="5315494" cy="745910"/>
              </a:xfrm>
              <a:prstGeom prst="rect">
                <a:avLst/>
              </a:prstGeom>
              <a:blipFill>
                <a:blip r:embed="rId4"/>
                <a:stretch>
                  <a:fillRect l="-1720" r="-3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674228" y="2931913"/>
                <a:ext cx="1337564" cy="3678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∙</m:t>
                    </m:r>
                    <m:r>
                      <m:rPr>
                        <m:sty m:val="p"/>
                      </m:rP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4228" y="2931913"/>
                <a:ext cx="1337564" cy="367858"/>
              </a:xfrm>
              <a:prstGeom prst="rect">
                <a:avLst/>
              </a:prstGeom>
              <a:blipFill>
                <a:blip r:embed="rId5"/>
                <a:stretch>
                  <a:fillRect l="-14155" t="-28333" b="-4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404982" y="3448180"/>
                <a:ext cx="4444127" cy="5299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2500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кг ∙9,8</m:t>
                    </m:r>
                    <m:f>
                      <m:fPr>
                        <m:ctrlP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Н</m:t>
                        </m:r>
                      </m:num>
                      <m:den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кг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24500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Н</m:t>
                    </m:r>
                  </m:oMath>
                </a14:m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982" y="3448180"/>
                <a:ext cx="4444127" cy="529953"/>
              </a:xfrm>
              <a:prstGeom prst="rect">
                <a:avLst/>
              </a:prstGeom>
              <a:blipFill>
                <a:blip r:embed="rId6"/>
                <a:stretch>
                  <a:fillRect l="-4252" t="-5747" b="-160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2803909" y="3154458"/>
                <a:ext cx="156577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0,0125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909" y="3154458"/>
                <a:ext cx="1565771" cy="461665"/>
              </a:xfrm>
              <a:prstGeom prst="rect">
                <a:avLst/>
              </a:prstGeom>
              <a:blipFill>
                <a:blip r:embed="rId7"/>
                <a:stretch>
                  <a:fillRect l="-6226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21674" y="3148798"/>
                <a:ext cx="18597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 =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125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674" y="3148798"/>
                <a:ext cx="1859740" cy="461665"/>
              </a:xfrm>
              <a:prstGeom prst="rect">
                <a:avLst/>
              </a:prstGeom>
              <a:blipFill>
                <a:blip r:embed="rId8"/>
                <a:stretch>
                  <a:fillRect l="-5246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1022247" y="2848545"/>
            <a:ext cx="15295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 =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2,5 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38519" y="3449054"/>
                <a:ext cx="188705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9,8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/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кг</a:t>
                </a:r>
                <a:endParaRPr lang="en-US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519" y="3449054"/>
                <a:ext cx="1887055" cy="461665"/>
              </a:xfrm>
              <a:prstGeom prst="rect">
                <a:avLst/>
              </a:prstGeom>
              <a:blipFill>
                <a:blip r:embed="rId9"/>
                <a:stretch>
                  <a:fillRect l="-968" t="-11842" r="-4194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4283312" y="2579807"/>
            <a:ext cx="0" cy="1799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53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9" grpId="0"/>
      <p:bldP spid="10" grpId="0"/>
      <p:bldP spid="35" grpId="0"/>
      <p:bldP spid="5" grpId="0"/>
      <p:bldP spid="30" grpId="0"/>
      <p:bldP spid="31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23418</TotalTime>
  <Words>425</Words>
  <Application>Microsoft Office PowerPoint</Application>
  <PresentationFormat>Широкоэкранный</PresentationFormat>
  <Paragraphs>131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Arial</vt:lpstr>
      <vt:lpstr>Calibri</vt:lpstr>
      <vt:lpstr>Cambria Math</vt:lpstr>
      <vt:lpstr>Roboto Condensed</vt:lpstr>
      <vt:lpstr>Source Sans Pro</vt:lpstr>
      <vt:lpstr>Tahoma</vt:lpstr>
      <vt:lpstr>Times New Roman</vt:lpstr>
      <vt:lpstr>Office Theme</vt:lpstr>
      <vt:lpstr>1_Office Theme</vt:lpstr>
      <vt:lpstr>2_Office Theme</vt:lpstr>
      <vt:lpstr>3_Office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Пользователь</cp:lastModifiedBy>
  <cp:revision>2796</cp:revision>
  <dcterms:created xsi:type="dcterms:W3CDTF">2017-01-10T11:09:36Z</dcterms:created>
  <dcterms:modified xsi:type="dcterms:W3CDTF">2021-03-01T13:35:16Z</dcterms:modified>
</cp:coreProperties>
</file>