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1" r:id="rId2"/>
    <p:sldMasterId id="2147483708" r:id="rId3"/>
  </p:sldMasterIdLst>
  <p:notesMasterIdLst>
    <p:notesMasterId r:id="rId14"/>
  </p:notesMasterIdLst>
  <p:handoutMasterIdLst>
    <p:handoutMasterId r:id="rId15"/>
  </p:handoutMasterIdLst>
  <p:sldIdLst>
    <p:sldId id="398" r:id="rId4"/>
    <p:sldId id="397" r:id="rId5"/>
    <p:sldId id="465" r:id="rId6"/>
    <p:sldId id="472" r:id="rId7"/>
    <p:sldId id="466" r:id="rId8"/>
    <p:sldId id="467" r:id="rId9"/>
    <p:sldId id="468" r:id="rId10"/>
    <p:sldId id="474" r:id="rId11"/>
    <p:sldId id="476" r:id="rId12"/>
    <p:sldId id="40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1BFA7AE-E27A-4B59-9209-E0CC0559E99B}">
          <p14:sldIdLst>
            <p14:sldId id="398"/>
            <p14:sldId id="397"/>
            <p14:sldId id="465"/>
            <p14:sldId id="472"/>
            <p14:sldId id="466"/>
            <p14:sldId id="467"/>
            <p14:sldId id="468"/>
            <p14:sldId id="474"/>
            <p14:sldId id="476"/>
            <p14:sldId id="400"/>
          </p14:sldIdLst>
        </p14:section>
        <p14:section name="Раздел без заголовка" id="{C8F95849-CC29-48C4-93D6-B7BEAC91236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93593"/>
    <a:srgbClr val="F7FDFF"/>
    <a:srgbClr val="AFEAFF"/>
    <a:srgbClr val="E2E2E2"/>
    <a:srgbClr val="EEEEEE"/>
    <a:srgbClr val="002776"/>
    <a:srgbClr val="ECECEC"/>
    <a:srgbClr val="E7F9FF"/>
    <a:srgbClr val="F3F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364" autoAdjust="0"/>
  </p:normalViewPr>
  <p:slideViewPr>
    <p:cSldViewPr snapToGrid="0" showGuides="1">
      <p:cViewPr varScale="1">
        <p:scale>
          <a:sx n="70" d="100"/>
          <a:sy n="70" d="100"/>
        </p:scale>
        <p:origin x="666" y="6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03/03/2021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B9867-A8D7-43CA-B62E-65ACB63F0B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8300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B9867-A8D7-43CA-B62E-65ACB63F0B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5507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63046CB-42C8-48A3-96D4-7C9D15D26F0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7AB48BC-3FDA-4C08-8531-BBB6D23D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EF8EDDF-7B4E-4028-8400-48063DC54FE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6C96727-1ADA-4D1C-8DBD-AA624DE0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8889F2A-88FC-417C-8A5A-90C4585C98B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64A6AC4-5C21-4ABF-BC0E-7273CD95C0EC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E370FB-46A6-4A5E-827A-F9CE2510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E2DCC27-BDEB-4B58-B30E-D64B645ECF75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E03AF48-BA90-4513-B7E5-262FA08AF78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F9EBB4-5CF9-49FF-8765-2F603B86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922ECF5-C542-4E0F-8448-945426B64EB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3AF2A65-410F-4A54-8399-6A8D14C52CC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76989E-9AC5-4F74-9A3F-818735E0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0ECDBF7-FE9A-4C2D-9C60-9F319A7344E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3A3B6A2-681D-47D2-B99D-0A0ACC94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EECE9A8-3E2A-43A6-BA05-F714D884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57DE4C7-3319-4475-809B-ED428F297C4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59184B1-BBB6-4ADA-A748-20977C70C4F6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1A58F2-814F-46E3-AA2C-BBDE9E43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29805F4-D703-41B1-86C7-034DE53A41C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264CF1-88C3-419C-AB5F-0C7AA585EF8D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265EAF-8697-4908-AFAC-20E5C9D44326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89500ED-8EFC-4A83-9782-9325EEC0BA1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pic>
        <p:nvPicPr>
          <p:cNvPr id="13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6910759-EE82-4C8B-AE68-FBF361268B18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C2660FE-8BCA-4E09-BC3B-0B0E26D5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72379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914098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700352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7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576072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2573154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6491384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037786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6876299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012272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4311288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530039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602851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64652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9C600F0-E9B4-4C11-BCCD-C017FE31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38B31A2-DB6C-4D55-9AFA-121C1E3BEC2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4908262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5368417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441742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0242065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087421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6231606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2094036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38351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3575651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84069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604169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345833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474820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61344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479063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14615087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205615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519246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37349675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992476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3287501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00583222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19617230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24178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0962367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492347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8826092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333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6357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1132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417869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8558977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61899090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6197470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01482902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2204816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11259717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790248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4093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slideLayout" Target="../slideLayouts/slideLayout44.xml"/><Relationship Id="rId26" Type="http://schemas.openxmlformats.org/officeDocument/2006/relationships/slideLayout" Target="../slideLayouts/slideLayout52.xml"/><Relationship Id="rId3" Type="http://schemas.openxmlformats.org/officeDocument/2006/relationships/slideLayout" Target="../slideLayouts/slideLayout29.xml"/><Relationship Id="rId21" Type="http://schemas.openxmlformats.org/officeDocument/2006/relationships/slideLayout" Target="../slideLayouts/slideLayout47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5" Type="http://schemas.openxmlformats.org/officeDocument/2006/relationships/slideLayout" Target="../slideLayouts/slideLayout51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20" Type="http://schemas.openxmlformats.org/officeDocument/2006/relationships/slideLayout" Target="../slideLayouts/slideLayout46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2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23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36.xml"/><Relationship Id="rId19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Relationship Id="rId22" Type="http://schemas.openxmlformats.org/officeDocument/2006/relationships/slideLayout" Target="../slideLayouts/slideLayout48.xml"/><Relationship Id="rId27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18" Type="http://schemas.openxmlformats.org/officeDocument/2006/relationships/slideLayout" Target="../slideLayouts/slideLayout70.xml"/><Relationship Id="rId26" Type="http://schemas.openxmlformats.org/officeDocument/2006/relationships/slideLayout" Target="../slideLayouts/slideLayout78.xml"/><Relationship Id="rId3" Type="http://schemas.openxmlformats.org/officeDocument/2006/relationships/slideLayout" Target="../slideLayouts/slideLayout55.xml"/><Relationship Id="rId21" Type="http://schemas.openxmlformats.org/officeDocument/2006/relationships/slideLayout" Target="../slideLayouts/slideLayout73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17" Type="http://schemas.openxmlformats.org/officeDocument/2006/relationships/slideLayout" Target="../slideLayouts/slideLayout69.xml"/><Relationship Id="rId25" Type="http://schemas.openxmlformats.org/officeDocument/2006/relationships/slideLayout" Target="../slideLayouts/slideLayout77.xml"/><Relationship Id="rId2" Type="http://schemas.openxmlformats.org/officeDocument/2006/relationships/slideLayout" Target="../slideLayouts/slideLayout54.xml"/><Relationship Id="rId16" Type="http://schemas.openxmlformats.org/officeDocument/2006/relationships/slideLayout" Target="../slideLayouts/slideLayout68.xml"/><Relationship Id="rId20" Type="http://schemas.openxmlformats.org/officeDocument/2006/relationships/slideLayout" Target="../slideLayouts/slideLayout72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24" Type="http://schemas.openxmlformats.org/officeDocument/2006/relationships/slideLayout" Target="../slideLayouts/slideLayout76.xml"/><Relationship Id="rId5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67.xml"/><Relationship Id="rId23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62.xml"/><Relationship Id="rId19" Type="http://schemas.openxmlformats.org/officeDocument/2006/relationships/slideLayout" Target="../slideLayouts/slideLayout71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slideLayout" Target="../slideLayouts/slideLayout66.xml"/><Relationship Id="rId22" Type="http://schemas.openxmlformats.org/officeDocument/2006/relationships/slideLayout" Target="../slideLayouts/slideLayout74.xml"/><Relationship Id="rId2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813BF9-5145-4417-B95D-FA8627973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>
                    <a:tint val="75000"/>
                  </a:srgbClr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213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813BF9-5145-4417-B95D-FA8627973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>
                    <a:tint val="75000"/>
                  </a:srgbClr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492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  <p:sldLayoutId id="2147483729" r:id="rId21"/>
    <p:sldLayoutId id="2147483730" r:id="rId22"/>
    <p:sldLayoutId id="2147483731" r:id="rId23"/>
    <p:sldLayoutId id="2147483732" r:id="rId24"/>
    <p:sldLayoutId id="2147483733" r:id="rId25"/>
    <p:sldLayoutId id="2147483734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34.png"/><Relationship Id="rId7" Type="http://schemas.openxmlformats.org/officeDocument/2006/relationships/image" Target="../media/image4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37.png"/><Relationship Id="rId11" Type="http://schemas.openxmlformats.org/officeDocument/2006/relationships/image" Target="../media/image48.png"/><Relationship Id="rId5" Type="http://schemas.openxmlformats.org/officeDocument/2006/relationships/image" Target="../media/image36.png"/><Relationship Id="rId10" Type="http://schemas.openxmlformats.org/officeDocument/2006/relationships/image" Target="../media/image47.png"/><Relationship Id="rId4" Type="http://schemas.openxmlformats.org/officeDocument/2006/relationships/image" Target="../media/image35.png"/><Relationship Id="rId9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19188" y="1870402"/>
            <a:ext cx="6096000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260985" algn="l"/>
              </a:tabLst>
            </a:pPr>
            <a:r>
              <a:rPr lang="kk-KZ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Механикалық жұмыс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Қуат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1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Прямоугольник 98"/>
          <p:cNvSpPr/>
          <p:nvPr/>
        </p:nvSpPr>
        <p:spPr>
          <a:xfrm>
            <a:off x="1354692" y="2641810"/>
            <a:ext cx="80213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механикалық жұмыс пен қуаттың формулаларын есептер шығаруда </a:t>
            </a:r>
            <a:r>
              <a:rPr lang="kk-K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қолдануды білдіңіздер.</a:t>
            </a:r>
            <a:endParaRPr lang="ru-RU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Title 14">
            <a:extLst/>
          </p:cNvPr>
          <p:cNvSpPr txBox="1">
            <a:spLocks/>
          </p:cNvSpPr>
          <p:nvPr/>
        </p:nvSpPr>
        <p:spPr>
          <a:xfrm>
            <a:off x="1124862" y="1225010"/>
            <a:ext cx="6345441" cy="884237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ource Sans Pro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ource Sans Pro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ource Sans Pro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4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Қорытынды</a:t>
            </a:r>
            <a:endParaRPr kumimoji="0" lang="en-ID" altLang="ru-RU" sz="4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52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4692" y="2614514"/>
            <a:ext cx="80213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механикалық жұмыс пен қуаттың формулаларын есептер шығаруда </a:t>
            </a:r>
            <a:r>
              <a:rPr lang="kk-K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қолдануды білесіздер.</a:t>
            </a:r>
            <a:endParaRPr lang="ru-RU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2" name="Title 14">
            <a:extLst/>
          </p:cNvPr>
          <p:cNvSpPr txBox="1">
            <a:spLocks/>
          </p:cNvSpPr>
          <p:nvPr/>
        </p:nvSpPr>
        <p:spPr>
          <a:xfrm>
            <a:off x="1122680" y="1343004"/>
            <a:ext cx="6319867" cy="8485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ource Sans Pro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ource Sans Pro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ource Sans Pro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Бүгінгі сабақта:</a:t>
            </a:r>
            <a:endParaRPr kumimoji="0" lang="en-ID" altLang="ru-RU" sz="4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66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06011" y="1383923"/>
            <a:ext cx="109018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Механикалық жұмыс</a:t>
            </a:r>
          </a:p>
          <a:p>
            <a:r>
              <a:rPr lang="kk-KZ" sz="2000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Күш әрекетінен дене орын ауыстырғанда атқарылған жұмыс </a:t>
            </a:r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механикалық 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</a:t>
            </a:r>
          </a:p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000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 аталады</a:t>
            </a:r>
            <a:r>
              <a:rPr lang="kk-KZ" sz="2000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: скругленные углы 1">
            <a:extLst>
              <a:ext uri="{FF2B5EF4-FFF2-40B4-BE49-F238E27FC236}">
                <a16:creationId xmlns:a16="http://schemas.microsoft.com/office/drawing/2014/main" id="{05D6F291-6420-42E3-A94D-B2B6E8836A90}"/>
              </a:ext>
            </a:extLst>
          </p:cNvPr>
          <p:cNvSpPr/>
          <p:nvPr/>
        </p:nvSpPr>
        <p:spPr>
          <a:xfrm>
            <a:off x="979588" y="736738"/>
            <a:ext cx="3414991" cy="62506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Еске түсірейік!</a:t>
            </a:r>
            <a:endParaRPr lang="ru-RU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502723" y="2283834"/>
            <a:ext cx="1332718" cy="49827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602411" y="2339108"/>
            <a:ext cx="12330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∙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endParaRPr lang="ru-RU" sz="2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37052" y="2935993"/>
            <a:ext cx="928958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 – механикалық </a:t>
            </a: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жұмыс;        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 </a:t>
            </a:r>
            <a:r>
              <a:rPr lang="kk-KZ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күш;      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kk-KZ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жүрілген </a:t>
            </a: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жол; </a:t>
            </a:r>
          </a:p>
          <a:p>
            <a:endParaRPr lang="kk-KZ" sz="20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b="1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Қуат</a:t>
            </a:r>
          </a:p>
          <a:p>
            <a:r>
              <a:rPr lang="kk-KZ" sz="2000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Жұмыстың орындалу жылдамдығын сипаттайтын шама</a:t>
            </a:r>
            <a:r>
              <a:rPr lang="kk-KZ" sz="2000" b="1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қуат</a:t>
            </a:r>
            <a:r>
              <a:rPr lang="kk-KZ" sz="2000" b="1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000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 </a:t>
            </a:r>
            <a:r>
              <a:rPr lang="kk-KZ" sz="2000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аталады</a:t>
            </a:r>
            <a:r>
              <a:rPr lang="kk-KZ" sz="2000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kk-KZ" sz="2400" b="1" i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6965" y="4247246"/>
            <a:ext cx="1469263" cy="8474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4643348" y="4277097"/>
                <a:ext cx="1093569" cy="7149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</a:t>
                </a:r>
                <a:r>
                  <a:rPr lang="kk-KZ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t</m:t>
                        </m:r>
                      </m:den>
                    </m:f>
                  </m:oMath>
                </a14:m>
                <a:endParaRPr lang="ru-RU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348" y="4277097"/>
                <a:ext cx="1093569" cy="714939"/>
              </a:xfrm>
              <a:prstGeom prst="rect">
                <a:avLst/>
              </a:prstGeom>
              <a:blipFill>
                <a:blip r:embed="rId3"/>
                <a:stretch>
                  <a:fillRect l="-8939"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043820" y="5133294"/>
            <a:ext cx="86522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kk-KZ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қуат;             А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жұмыс;         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kk-KZ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 істеуге кеткен </a:t>
            </a: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уақыт;</a:t>
            </a:r>
            <a:endParaRPr lang="kk-KZ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916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98624" y="747866"/>
            <a:ext cx="10533761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№1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Көтергіш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кранның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қуаты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 кВт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Онымен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массасы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 т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жүкті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0,5 с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ішінде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көтеруге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болады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жағдайда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кран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қандай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істейді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жүкті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қандай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биіктікке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шығарады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dirty="0"/>
              <a:t/>
            </a:r>
            <a:br>
              <a:rPr lang="ru-RU" sz="2000" dirty="0"/>
            </a:b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65584" y="2207217"/>
            <a:ext cx="20677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0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2714695" y="2314161"/>
            <a:ext cx="2068" cy="1916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965584" y="3671732"/>
            <a:ext cx="174911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017972" y="3699435"/>
            <a:ext cx="7136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?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824221" y="2205313"/>
            <a:ext cx="15833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806868" y="2208914"/>
            <a:ext cx="805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994146" y="2534646"/>
            <a:ext cx="1407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 = 10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кВт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994148" y="2807602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 = 2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6114617" y="2636462"/>
            <a:ext cx="1351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= F ∙ s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7587899" y="4854478"/>
            <a:ext cx="25605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 5 кДж</a:t>
            </a:r>
          </a:p>
          <a:p>
            <a:r>
              <a:rPr lang="kk-KZ" sz="2000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000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0,25 м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982637" y="3316406"/>
                <a:ext cx="184978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kk-KZ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</a:t>
                </a:r>
                <a:r>
                  <a:rPr lang="kk-KZ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Н/кг</a:t>
                </a:r>
                <a:endParaRPr lang="ru-RU" dirty="0"/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637" y="3316406"/>
                <a:ext cx="1849785" cy="369332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2675117" y="2536917"/>
                <a:ext cx="11159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kk-KZ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kk-KZ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Вт</a:t>
                </a:r>
                <a:endParaRPr lang="ru-RU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5117" y="2536917"/>
                <a:ext cx="1115947" cy="369332"/>
              </a:xfrm>
              <a:prstGeom prst="rect">
                <a:avLst/>
              </a:prstGeom>
              <a:blipFill>
                <a:blip r:embed="rId3"/>
                <a:stretch>
                  <a:fillRect l="-4918" t="-8197" r="-437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Прямоугольник 36"/>
          <p:cNvSpPr/>
          <p:nvPr/>
        </p:nvSpPr>
        <p:spPr>
          <a:xfrm>
            <a:off x="7522614" y="2638735"/>
            <a:ext cx="6744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s=h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971263" y="3059373"/>
            <a:ext cx="18497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0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,5 с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3807762" y="2529787"/>
                <a:ext cx="1446633" cy="626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t</m:t>
                        </m:r>
                      </m:den>
                    </m:f>
                  </m:oMath>
                </a14:m>
                <a:endParaRPr lang="ru-RU" sz="2400" b="1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762" y="2529787"/>
                <a:ext cx="1446633" cy="626005"/>
              </a:xfrm>
              <a:prstGeom prst="rect">
                <a:avLst/>
              </a:prstGeom>
              <a:blipFill>
                <a:blip r:embed="rId4"/>
                <a:stretch>
                  <a:fillRect l="-46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Прямоугольник 39"/>
          <p:cNvSpPr/>
          <p:nvPr/>
        </p:nvSpPr>
        <p:spPr>
          <a:xfrm>
            <a:off x="4765386" y="2641244"/>
            <a:ext cx="14466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</a:t>
            </a: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 ∙ t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3814590" y="4092455"/>
                <a:ext cx="5886832" cy="713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5∙</m:t>
                        </m:r>
                        <m:sSup>
                          <m:sSupPr>
                            <m:ctrlPr>
                              <a:rPr lang="ru-RU" sz="24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ru-RU" sz="24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3</m:t>
                            </m:r>
                          </m:sup>
                        </m:sSup>
                        <m:r>
                          <a:rPr lang="ru-RU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Дж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2000 </m:t>
                        </m:r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кг ∙ 10 Н/кг</m:t>
                        </m:r>
                      </m:den>
                    </m:f>
                  </m:oMath>
                </a14:m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0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,25 м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4590" y="4092455"/>
                <a:ext cx="5886832" cy="713593"/>
              </a:xfrm>
              <a:prstGeom prst="rect">
                <a:avLst/>
              </a:prstGeom>
              <a:blipFill>
                <a:blip r:embed="rId5"/>
                <a:stretch>
                  <a:fillRect l="-11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Прямоугольник 43"/>
          <p:cNvSpPr/>
          <p:nvPr/>
        </p:nvSpPr>
        <p:spPr>
          <a:xfrm>
            <a:off x="1020244" y="3947366"/>
            <a:ext cx="7024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?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H="1">
            <a:off x="3781502" y="2316433"/>
            <a:ext cx="2068" cy="1916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2772932" y="2812144"/>
            <a:ext cx="9749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2000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кг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3919226" y="3037030"/>
                <a:ext cx="1446633" cy="673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m</m:t>
                        </m:r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</m:den>
                    </m:f>
                  </m:oMath>
                </a14:m>
                <a:endParaRPr lang="ru-RU" sz="2400" b="1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226" y="3037030"/>
                <a:ext cx="1446633" cy="673005"/>
              </a:xfrm>
              <a:prstGeom prst="rect">
                <a:avLst/>
              </a:prstGeom>
              <a:blipFill>
                <a:blip r:embed="rId6"/>
                <a:stretch>
                  <a:fillRect l="-46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3825962" y="3721697"/>
                <a:ext cx="587773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10∙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kk-KZ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Вт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∙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0,5с 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5 кДж</a:t>
                </a:r>
                <a:endParaRPr lang="ru-RU" sz="2400" b="1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962" y="3721697"/>
                <a:ext cx="5877738" cy="400110"/>
              </a:xfrm>
              <a:prstGeom prst="rect">
                <a:avLst/>
              </a:prstGeom>
              <a:blipFill>
                <a:blip r:embed="rId7"/>
                <a:stretch>
                  <a:fillRect l="-1141" t="-9231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7577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8" grpId="0"/>
      <p:bldP spid="39" grpId="0"/>
      <p:bldP spid="52" grpId="0"/>
      <p:bldP spid="59" grpId="0"/>
      <p:bldP spid="60" grpId="0"/>
      <p:bldP spid="31" grpId="0"/>
      <p:bldP spid="37" grpId="0"/>
      <p:bldP spid="35" grpId="0"/>
      <p:bldP spid="36" grpId="0"/>
      <p:bldP spid="40" grpId="0"/>
      <p:bldP spid="51" grpId="0"/>
      <p:bldP spid="44" grpId="0"/>
      <p:bldP spid="47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966864" y="747866"/>
                <a:ext cx="10533761" cy="16439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№2 </a:t>
                </a:r>
                <a:r>
                  <a:rPr lang="ru-RU" sz="28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Есеп</a:t>
                </a:r>
                <a:endParaRPr lang="ru-RU" sz="2800" b="1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Сорғы бір секундта 20 л суды 10 м биіктікке көтерсе, 1 сағатта қанша жұмыс істелер еді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?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ru-RU" sz="20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𝜌</m:t>
                        </m:r>
                      </m:e>
                      <m:sub>
                        <m:r>
                          <a:rPr lang="kk-KZ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су</m:t>
                        </m:r>
                      </m:sub>
                    </m:sSub>
                  </m:oMath>
                </a14:m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=1000 кг/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ru-RU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ru-RU" sz="2800" b="1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864" y="747866"/>
                <a:ext cx="10533761" cy="1643976"/>
              </a:xfrm>
              <a:prstGeom prst="rect">
                <a:avLst/>
              </a:prstGeom>
              <a:blipFill>
                <a:blip r:embed="rId2"/>
                <a:stretch>
                  <a:fillRect l="-1215" t="-40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965584" y="2029793"/>
            <a:ext cx="20677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0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660103" y="2139009"/>
            <a:ext cx="0" cy="2214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910992" y="3849154"/>
            <a:ext cx="174911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949732" y="3808612"/>
                <a:ext cx="83375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А</m:t>
                        </m:r>
                      </m:e>
                      <m:sub>
                        <m:r>
                          <a:rPr lang="kk-KZ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- ?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732" y="3808612"/>
                <a:ext cx="833754" cy="400110"/>
              </a:xfrm>
              <a:prstGeom prst="rect">
                <a:avLst/>
              </a:prstGeom>
              <a:blipFill>
                <a:blip r:embed="rId3"/>
                <a:stretch>
                  <a:fillRect t="-9231" r="-6569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3906109" y="2027889"/>
            <a:ext cx="15833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765927" y="2031490"/>
            <a:ext cx="805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994146" y="2357222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20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994148" y="2630178"/>
                <a:ext cx="12003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h</m:t>
                        </m:r>
                      </m:e>
                      <m:sub>
                        <m:r>
                          <a:rPr lang="en-US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10 </a:t>
                </a:r>
                <a:r>
                  <a:rPr lang="kk-KZ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</a:t>
                </a:r>
                <a:endParaRPr lang="ru-RU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148" y="2630178"/>
                <a:ext cx="1200393" cy="369332"/>
              </a:xfrm>
              <a:prstGeom prst="rect">
                <a:avLst/>
              </a:prstGeom>
              <a:blipFill>
                <a:blip r:embed="rId4"/>
                <a:stretch>
                  <a:fillRect t="-8197" r="-355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Прямоугольник 51"/>
          <p:cNvSpPr/>
          <p:nvPr/>
        </p:nvSpPr>
        <p:spPr>
          <a:xfrm>
            <a:off x="3876378" y="2390800"/>
            <a:ext cx="1351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= F ∙ s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7437767" y="4131133"/>
            <a:ext cx="25605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 </a:t>
            </a: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7,2 МДж 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996285" y="2920615"/>
                <a:ext cx="184978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t</m:t>
                        </m:r>
                      </m:e>
                      <m:sub>
                        <m:r>
                          <a:rPr lang="en-US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</a:t>
                </a:r>
                <a:endParaRPr lang="ru-RU" dirty="0"/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285" y="2920615"/>
                <a:ext cx="1849785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Прямоугольник 60"/>
          <p:cNvSpPr/>
          <p:nvPr/>
        </p:nvSpPr>
        <p:spPr>
          <a:xfrm>
            <a:off x="2688754" y="3205660"/>
            <a:ext cx="869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3600 с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2620521" y="2359496"/>
                <a:ext cx="13290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20</a:t>
                </a:r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kk-KZ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ru-RU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b="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b="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ru-RU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0521" y="2359496"/>
                <a:ext cx="1329082" cy="369332"/>
              </a:xfrm>
              <a:prstGeom prst="rect">
                <a:avLst/>
              </a:prstGeom>
              <a:blipFill>
                <a:blip r:embed="rId6"/>
                <a:stretch>
                  <a:fillRect l="-4128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998557" y="3195847"/>
                <a:ext cx="184978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t</m:t>
                        </m:r>
                      </m:e>
                      <m:sub>
                        <m:r>
                          <a:rPr lang="en-US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c</a:t>
                </a:r>
                <a:r>
                  <a:rPr lang="kk-KZ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ағ</a:t>
                </a:r>
                <a:endParaRPr lang="ru-RU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557" y="3195847"/>
                <a:ext cx="1849785" cy="369332"/>
              </a:xfrm>
              <a:prstGeom prst="rect">
                <a:avLst/>
              </a:prstGeom>
              <a:blipFill>
                <a:blip r:embed="rId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959883" y="3477238"/>
                <a:ext cx="1783309" cy="394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𝜌</m:t>
                        </m:r>
                      </m:e>
                      <m:sub>
                        <m:r>
                          <a:rPr lang="kk-KZ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су</m:t>
                        </m:r>
                      </m:sub>
                    </m:sSub>
                  </m:oMath>
                </a14:m>
                <a:r>
                  <a:rPr lang="ru-RU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=1000 кг/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ru-RU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883" y="3477238"/>
                <a:ext cx="1783309" cy="394852"/>
              </a:xfrm>
              <a:prstGeom prst="rect">
                <a:avLst/>
              </a:prstGeom>
              <a:blipFill>
                <a:blip r:embed="rId8"/>
                <a:stretch>
                  <a:fillRect t="-9231" b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952008" y="4070195"/>
                <a:ext cx="83971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А</m:t>
                        </m:r>
                      </m:e>
                      <m:sub>
                        <m:r>
                          <a:rPr lang="kk-KZ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- ?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008" y="4070195"/>
                <a:ext cx="839717" cy="400110"/>
              </a:xfrm>
              <a:prstGeom prst="rect">
                <a:avLst/>
              </a:prstGeom>
              <a:blipFill>
                <a:blip r:embed="rId9"/>
                <a:stretch>
                  <a:fillRect t="-9231" r="-6522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Прямая соединительная линия 39"/>
          <p:cNvCxnSpPr/>
          <p:nvPr/>
        </p:nvCxnSpPr>
        <p:spPr>
          <a:xfrm>
            <a:off x="3863388" y="2141281"/>
            <a:ext cx="0" cy="2214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5625572" y="2406722"/>
                <a:ext cx="135188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m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5572" y="2406722"/>
                <a:ext cx="1351888" cy="400110"/>
              </a:xfrm>
              <a:prstGeom prst="rect">
                <a:avLst/>
              </a:prstGeom>
              <a:blipFill>
                <a:blip r:embed="rId10"/>
                <a:stretch>
                  <a:fillRect l="-4955" t="-9231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7093752" y="2416446"/>
                <a:ext cx="135188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m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kk-KZ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𝜌</m:t>
                    </m:r>
                  </m:oMath>
                </a14:m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 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752" y="2416446"/>
                <a:ext cx="1351888" cy="400110"/>
              </a:xfrm>
              <a:prstGeom prst="rect">
                <a:avLst/>
              </a:prstGeom>
              <a:blipFill>
                <a:blip r:embed="rId11"/>
                <a:stretch>
                  <a:fillRect l="-4977"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3878650" y="2747915"/>
                <a:ext cx="1351888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 = </a:t>
                </a:r>
                <a14:m>
                  <m:oMath xmlns:m="http://schemas.openxmlformats.org/officeDocument/2006/math">
                    <m:r>
                      <a:rPr lang="kk-KZ" sz="20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𝜌</m:t>
                    </m:r>
                  </m:oMath>
                </a14:m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650" y="2747915"/>
                <a:ext cx="1351888" cy="707886"/>
              </a:xfrm>
              <a:prstGeom prst="rect">
                <a:avLst/>
              </a:prstGeom>
              <a:blipFill>
                <a:blip r:embed="rId12"/>
                <a:stretch>
                  <a:fillRect l="-4505" t="-51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3880922" y="3118682"/>
                <a:ext cx="676663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ru-RU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А</m:t>
                        </m:r>
                      </m:e>
                      <m:sub>
                        <m:r>
                          <a:rPr lang="ru-RU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1000 кг/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  <m:r>
                      <a:rPr lang="kk-KZ" sz="20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∙</m:t>
                    </m:r>
                  </m:oMath>
                </a14:m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20 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000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∙10 Н/кг</a:t>
                </a:r>
                <a14:m>
                  <m:oMath xmlns:m="http://schemas.openxmlformats.org/officeDocument/2006/math">
                    <m:r>
                      <a:rPr lang="ru-RU" sz="20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∙</m:t>
                    </m:r>
                    <m:r>
                      <a:rPr lang="kk-KZ" sz="20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10 м</m:t>
                    </m:r>
                    <m:r>
                      <a:rPr lang="ru-RU" sz="20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2000 Дж  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922" y="3118682"/>
                <a:ext cx="6766635" cy="707886"/>
              </a:xfrm>
              <a:prstGeom prst="rect">
                <a:avLst/>
              </a:prstGeom>
              <a:blipFill>
                <a:blip r:embed="rId13"/>
                <a:stretch>
                  <a:fillRect t="-51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3883194" y="3530392"/>
                <a:ext cx="676663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ru-RU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А</m:t>
                        </m:r>
                      </m:e>
                      <m:sub>
                        <m:r>
                          <a:rPr lang="kk-KZ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2000 Дж ∙ 3600 с = 7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,2 МДж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3194" y="3530392"/>
                <a:ext cx="6766635" cy="707886"/>
              </a:xfrm>
              <a:prstGeom prst="rect">
                <a:avLst/>
              </a:prstGeom>
              <a:blipFill>
                <a:blip r:embed="rId14"/>
                <a:stretch>
                  <a:fillRect t="-43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937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8" grpId="0"/>
      <p:bldP spid="39" grpId="0"/>
      <p:bldP spid="52" grpId="0"/>
      <p:bldP spid="59" grpId="0"/>
      <p:bldP spid="60" grpId="0"/>
      <p:bldP spid="61" grpId="0"/>
      <p:bldP spid="31" grpId="0"/>
      <p:bldP spid="34" grpId="0"/>
      <p:bldP spid="2" grpId="0"/>
      <p:bldP spid="41" grpId="0"/>
      <p:bldP spid="42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66864" y="747866"/>
            <a:ext cx="105337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№3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0,5 м/с жылдамдықпен жүріп келе жатқан ойыншық машинаның өндіретін қуаты 2 Вт болса, машинаның тарту күші қандай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65584" y="2029793"/>
            <a:ext cx="20677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0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718749" y="2142699"/>
            <a:ext cx="0" cy="1412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965584" y="3098523"/>
            <a:ext cx="174911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017972" y="3112577"/>
            <a:ext cx="6928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?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732397" y="2027889"/>
            <a:ext cx="15833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994146" y="2357222"/>
                <a:ext cx="14464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𝜗</m:t>
                    </m:r>
                  </m:oMath>
                </a14:m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kk-KZ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0,5</a:t>
                </a:r>
                <a:r>
                  <a:rPr lang="kk-KZ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м/с</a:t>
                </a:r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146" y="2357222"/>
                <a:ext cx="1446486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Прямоугольник 38"/>
          <p:cNvSpPr/>
          <p:nvPr/>
        </p:nvSpPr>
        <p:spPr>
          <a:xfrm>
            <a:off x="994148" y="2671122"/>
            <a:ext cx="10935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2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Вт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2729585" y="2338714"/>
                <a:ext cx="1446633" cy="6240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t</m:t>
                        </m:r>
                      </m:den>
                    </m:f>
                  </m:oMath>
                </a14:m>
                <a:endParaRPr lang="ru-RU" sz="2400" b="1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585" y="2338714"/>
                <a:ext cx="1446633" cy="624082"/>
              </a:xfrm>
              <a:prstGeom prst="rect">
                <a:avLst/>
              </a:prstGeom>
              <a:blipFill>
                <a:blip r:embed="rId3"/>
                <a:stretch>
                  <a:fillRect l="-4641" b="-9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Прямоугольник 51"/>
          <p:cNvSpPr/>
          <p:nvPr/>
        </p:nvSpPr>
        <p:spPr>
          <a:xfrm>
            <a:off x="3971499" y="2445392"/>
            <a:ext cx="13795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= F ∙ s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564310" y="4267609"/>
            <a:ext cx="25605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 </a:t>
            </a:r>
            <a:r>
              <a:rPr lang="kk-KZ" sz="2000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kk-KZ" sz="2000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000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5502738" y="2461312"/>
                <a:ext cx="135188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ϑ</m:t>
                    </m:r>
                    <m:r>
                      <a:rPr lang="en-US" sz="200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t</m:t>
                    </m:r>
                  </m:oMath>
                </a14:m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2738" y="2461312"/>
                <a:ext cx="1351888" cy="400110"/>
              </a:xfrm>
              <a:prstGeom prst="rect">
                <a:avLst/>
              </a:prstGeom>
              <a:blipFill>
                <a:blip r:embed="rId4"/>
                <a:stretch>
                  <a:fillRect l="-4977" t="-9231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2731859" y="2996081"/>
                <a:ext cx="1446633" cy="6280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F</m:t>
                        </m:r>
                        <m:r>
                          <m:rPr>
                            <m:sty m:val="p"/>
                          </m:rPr>
                          <a:rPr lang="en-US" sz="240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ϑ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t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t</m:t>
                        </m:r>
                      </m:den>
                    </m:f>
                  </m:oMath>
                </a14:m>
                <a:endParaRPr lang="ru-RU" sz="2400" b="1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1859" y="2996081"/>
                <a:ext cx="1446633" cy="628057"/>
              </a:xfrm>
              <a:prstGeom prst="rect">
                <a:avLst/>
              </a:prstGeom>
              <a:blipFill>
                <a:blip r:embed="rId5"/>
                <a:stretch>
                  <a:fillRect l="-42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/>
          <p:nvPr/>
        </p:nvCxnSpPr>
        <p:spPr>
          <a:xfrm flipV="1">
            <a:off x="3603009" y="3084875"/>
            <a:ext cx="99294" cy="20011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3455160" y="3414699"/>
            <a:ext cx="99294" cy="20011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4017402" y="3132331"/>
                <a:ext cx="135188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F</m:t>
                    </m:r>
                    <m:r>
                      <m:rPr>
                        <m:sty m:val="p"/>
                      </m:rPr>
                      <a:rPr lang="en-US" sz="200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ϑ</m:t>
                    </m:r>
                  </m:oMath>
                </a14:m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402" y="3132331"/>
                <a:ext cx="1351888" cy="400110"/>
              </a:xfrm>
              <a:prstGeom prst="rect">
                <a:avLst/>
              </a:prstGeom>
              <a:blipFill>
                <a:blip r:embed="rId6"/>
                <a:stretch>
                  <a:fillRect l="-4505" t="-9231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5243052" y="3009730"/>
                <a:ext cx="1446633" cy="6242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N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𝜗</m:t>
                        </m:r>
                      </m:den>
                    </m:f>
                  </m:oMath>
                </a14:m>
                <a:endParaRPr lang="ru-RU" sz="2400" b="1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3052" y="3009730"/>
                <a:ext cx="1446633" cy="624210"/>
              </a:xfrm>
              <a:prstGeom prst="rect">
                <a:avLst/>
              </a:prstGeom>
              <a:blipFill>
                <a:blip r:embed="rId7"/>
                <a:stretch>
                  <a:fillRect l="-4219" b="-9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2734129" y="3626165"/>
                <a:ext cx="3284533" cy="6694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2 </m:t>
                        </m:r>
                        <m:r>
                          <a:rPr lang="kk-KZ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Вт</m:t>
                        </m:r>
                      </m:num>
                      <m:den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0,5 м/с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4 Н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4129" y="3626165"/>
                <a:ext cx="3284533" cy="669479"/>
              </a:xfrm>
              <a:prstGeom prst="rect">
                <a:avLst/>
              </a:prstGeom>
              <a:blipFill>
                <a:blip r:embed="rId8"/>
                <a:stretch>
                  <a:fillRect l="-20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456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8" grpId="0"/>
      <p:bldP spid="39" grpId="0"/>
      <p:bldP spid="51" grpId="0"/>
      <p:bldP spid="52" grpId="0"/>
      <p:bldP spid="59" grpId="0"/>
      <p:bldP spid="34" grpId="0"/>
      <p:bldP spid="40" grpId="0"/>
      <p:bldP spid="43" grpId="0"/>
      <p:bldP spid="44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98624" y="747866"/>
            <a:ext cx="105337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№4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Қуаты 2 кВт болатын жүк көтеретін кран жүкті 40 с ішінде 15 м биіктікке көтеріледі. Жүктің салмағы қандай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65584" y="2029793"/>
            <a:ext cx="20677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0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2714695" y="2136737"/>
            <a:ext cx="2068" cy="1821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965584" y="3562549"/>
            <a:ext cx="174911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963380" y="3576600"/>
            <a:ext cx="7008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?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810578" y="2027889"/>
            <a:ext cx="15833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888756" y="2031490"/>
            <a:ext cx="805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994146" y="2357222"/>
            <a:ext cx="1281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2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кВт 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994148" y="2630178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40 c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3890022" y="2322560"/>
            <a:ext cx="1351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= F ∙ s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7246706" y="4376791"/>
            <a:ext cx="25605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 5,3 кН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982637" y="2920614"/>
            <a:ext cx="18497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 =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2784816" y="2323867"/>
                <a:ext cx="10614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kk-KZ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kk-KZ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Вт</a:t>
                </a:r>
                <a:endParaRPr lang="ru-RU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816" y="2323867"/>
                <a:ext cx="1061444" cy="369332"/>
              </a:xfrm>
              <a:prstGeom prst="rect">
                <a:avLst/>
              </a:prstGeom>
              <a:blipFill>
                <a:blip r:embed="rId2"/>
                <a:stretch>
                  <a:fillRect l="-5172" t="-8197" r="-402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Прямоугольник 33"/>
          <p:cNvSpPr/>
          <p:nvPr/>
        </p:nvSpPr>
        <p:spPr>
          <a:xfrm>
            <a:off x="3892300" y="2652381"/>
            <a:ext cx="1351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F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3808795" y="2139009"/>
            <a:ext cx="2068" cy="1821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5365880" y="2218154"/>
                <a:ext cx="1446633" cy="6240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s</m:t>
                        </m:r>
                      </m:den>
                    </m:f>
                  </m:oMath>
                </a14:m>
                <a:endParaRPr lang="ru-RU" sz="2400" b="1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880" y="2218154"/>
                <a:ext cx="1446633" cy="624082"/>
              </a:xfrm>
              <a:prstGeom prst="rect">
                <a:avLst/>
              </a:prstGeom>
              <a:blipFill>
                <a:blip r:embed="rId3"/>
                <a:stretch>
                  <a:fillRect l="-4202" b="-9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6432007" y="2274617"/>
                <a:ext cx="1446633" cy="5354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A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0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t</m:t>
                        </m:r>
                      </m:den>
                    </m:f>
                  </m:oMath>
                </a14:m>
                <a:endParaRPr lang="ru-RU" sz="2400" b="1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007" y="2274617"/>
                <a:ext cx="1446633" cy="535468"/>
              </a:xfrm>
              <a:prstGeom prst="rect">
                <a:avLst/>
              </a:prstGeom>
              <a:blipFill>
                <a:blip r:embed="rId4"/>
                <a:stretch>
                  <a:fillRect l="-4219" b="-56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4169422" y="3614780"/>
                <a:ext cx="4753152" cy="6687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80</m:t>
                        </m:r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∙</m:t>
                        </m:r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40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3</m:t>
                            </m:r>
                          </m:sup>
                        </m:sSup>
                        <m:r>
                          <a:rPr lang="kk-KZ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Дж</m:t>
                        </m:r>
                      </m:num>
                      <m:den>
                        <m:r>
                          <a:rPr lang="kk-KZ" sz="24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15 м</m:t>
                        </m:r>
                      </m:den>
                    </m:f>
                    <m:r>
                      <a:rPr lang="kk-KZ" sz="24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5,3 кН 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422" y="3614780"/>
                <a:ext cx="4753152" cy="668709"/>
              </a:xfrm>
              <a:prstGeom prst="rect">
                <a:avLst/>
              </a:prstGeom>
              <a:blipFill>
                <a:blip r:embed="rId5"/>
                <a:stretch>
                  <a:fillRect l="-1410" b="-5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968989" y="3193576"/>
                <a:ext cx="184978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kk-KZ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</a:t>
                </a:r>
                <a:r>
                  <a:rPr lang="kk-KZ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Н/кг</a:t>
                </a:r>
                <a:endParaRPr lang="ru-RU" dirty="0"/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989" y="3193576"/>
                <a:ext cx="1849785" cy="369332"/>
              </a:xfrm>
              <a:prstGeom prst="rect">
                <a:avLst/>
              </a:prstGeom>
              <a:blipFill>
                <a:blip r:embed="rId6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Прямоугольник 52"/>
          <p:cNvSpPr/>
          <p:nvPr/>
        </p:nvSpPr>
        <p:spPr>
          <a:xfrm>
            <a:off x="7713682" y="2324832"/>
            <a:ext cx="1351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= N ∙ t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3908223" y="3050440"/>
                <a:ext cx="415760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 = 2∙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Вт</a:t>
                </a:r>
                <a:r>
                  <a:rPr lang="kk-KZ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∙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40 с 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80 кДж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8223" y="3050440"/>
                <a:ext cx="4157603" cy="400110"/>
              </a:xfrm>
              <a:prstGeom prst="rect">
                <a:avLst/>
              </a:prstGeom>
              <a:blipFill>
                <a:blip r:embed="rId7"/>
                <a:stretch>
                  <a:fillRect l="-1466"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08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8" grpId="0"/>
      <p:bldP spid="52" grpId="0"/>
      <p:bldP spid="59" grpId="0"/>
      <p:bldP spid="61" grpId="0"/>
      <p:bldP spid="34" grpId="0"/>
      <p:bldP spid="47" grpId="0"/>
      <p:bldP spid="48" grpId="0"/>
      <p:bldP spid="49" grpId="0"/>
      <p:bldP spid="50" grpId="0"/>
      <p:bldP spid="53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898624" y="747866"/>
                <a:ext cx="10533761" cy="1616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№5 </a:t>
                </a:r>
                <a:r>
                  <a:rPr lang="ru-RU" sz="28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Есеп</a:t>
                </a:r>
                <a:endParaRPr lang="ru-RU" sz="2800" b="1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ru-RU" sz="20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Өзен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түбінен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массасы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5 кг, </a:t>
                </a:r>
                <a:r>
                  <a:rPr lang="ru-RU" sz="2000" dirty="0" err="1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көлемі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дм</m:t>
                        </m:r>
                      </m:e>
                      <m:sup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тасты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судың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бетіне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көтеріп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шығару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үшін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қандай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жұмыс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істеу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керек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? </a:t>
                </a:r>
                <a:r>
                  <a:rPr lang="ru-RU" sz="2000" dirty="0" err="1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Өзеннің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тереңдігі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7 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м.</a:t>
                </a:r>
              </a:p>
              <a:p>
                <a:endParaRPr lang="ru-RU" sz="2800" b="1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624" y="747866"/>
                <a:ext cx="10533761" cy="1616725"/>
              </a:xfrm>
              <a:prstGeom prst="rect">
                <a:avLst/>
              </a:prstGeom>
              <a:blipFill>
                <a:blip r:embed="rId2"/>
                <a:stretch>
                  <a:fillRect l="-1157" t="-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965584" y="2029793"/>
            <a:ext cx="20677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0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2631570" y="2136737"/>
            <a:ext cx="2068" cy="2031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988896" y="3803671"/>
            <a:ext cx="164267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963380" y="3790354"/>
            <a:ext cx="7136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?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727451" y="2027889"/>
            <a:ext cx="15833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829381" y="2031490"/>
            <a:ext cx="805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994146" y="2357222"/>
            <a:ext cx="1173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кг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982273" y="2642051"/>
                <a:ext cx="1238288" cy="3855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V</m:t>
                        </m:r>
                      </m:e>
                      <m:sub>
                        <m:r>
                          <a:rPr lang="kk-KZ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д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дм</m:t>
                        </m:r>
                      </m:e>
                      <m:sup>
                        <m:r>
                          <a:rPr lang="kk-KZ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273" y="2642051"/>
                <a:ext cx="1238288" cy="385555"/>
              </a:xfrm>
              <a:prstGeom prst="rect">
                <a:avLst/>
              </a:prstGeom>
              <a:blipFill>
                <a:blip r:embed="rId3"/>
                <a:stretch>
                  <a:fillRect t="-9375" b="-171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Прямоугольник 51"/>
          <p:cNvSpPr/>
          <p:nvPr/>
        </p:nvSpPr>
        <p:spPr>
          <a:xfrm>
            <a:off x="3890022" y="2322560"/>
            <a:ext cx="1351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= F ∙ s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7567336" y="3949278"/>
            <a:ext cx="25605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 210 Дж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994512" y="2920614"/>
            <a:ext cx="18497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 = 7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2571056" y="2632626"/>
                <a:ext cx="11303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kk-KZ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kk-KZ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ru-RU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056" y="2632626"/>
                <a:ext cx="1130309" cy="369332"/>
              </a:xfrm>
              <a:prstGeom prst="rect">
                <a:avLst/>
              </a:prstGeom>
              <a:blipFill>
                <a:blip r:embed="rId4"/>
                <a:stretch>
                  <a:fillRect l="-4865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5481123" y="2312957"/>
                <a:ext cx="185782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a</m:t>
                        </m:r>
                      </m:sub>
                    </m:sSub>
                    <m:r>
                      <a:rPr lang="en-US" sz="20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</m:t>
                    </m:r>
                    <m:r>
                      <a:rPr lang="en-US" sz="20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b="0" i="0" smtClean="0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A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123" y="2312957"/>
                <a:ext cx="1857827" cy="400110"/>
              </a:xfrm>
              <a:prstGeom prst="rect">
                <a:avLst/>
              </a:prstGeom>
              <a:blipFill>
                <a:blip r:embed="rId5"/>
                <a:stretch>
                  <a:fillRect l="-3279"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7189187" y="2322851"/>
                <a:ext cx="185782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a</m:t>
                        </m:r>
                      </m:sub>
                    </m:sSub>
                    <m:r>
                      <a:rPr lang="en-US" sz="20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m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187" y="2322851"/>
                <a:ext cx="1857827" cy="400110"/>
              </a:xfrm>
              <a:prstGeom prst="rect">
                <a:avLst/>
              </a:prstGeom>
              <a:blipFill>
                <a:blip r:embed="rId6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8611650" y="2353683"/>
                <a:ext cx="1151726" cy="3855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A</m:t>
                        </m:r>
                      </m:sub>
                    </m:sSub>
                  </m:oMath>
                </a14:m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𝜌</m:t>
                    </m:r>
                    <m:r>
                      <m:rPr>
                        <m:sty m:val="p"/>
                      </m:rPr>
                      <a:rPr lang="en-US">
                        <a:solidFill>
                          <a:srgbClr val="593593">
                            <a:lumMod val="75000"/>
                          </a:srgbClr>
                        </a:solidFill>
                        <a:latin typeface="Cambria Math" panose="02040503050406030204" pitchFamily="18" charset="0"/>
                      </a:rPr>
                      <m:t>g</m:t>
                    </m:r>
                    <m:sSub>
                      <m:sSubPr>
                        <m:ctrlPr>
                          <a:rPr lang="en-US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V</m:t>
                        </m:r>
                      </m:e>
                      <m:sub>
                        <m:r>
                          <a:rPr lang="kk-KZ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д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1650" y="2353683"/>
                <a:ext cx="1151726" cy="385555"/>
              </a:xfrm>
              <a:prstGeom prst="rect">
                <a:avLst/>
              </a:prstGeom>
              <a:blipFill>
                <a:blip r:embed="rId7"/>
                <a:stretch>
                  <a:fillRect t="-7937" b="-206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3887852" y="2750363"/>
                <a:ext cx="3569853" cy="4150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</a:t>
                </a:r>
                <a:r>
                  <a:rPr lang="en-US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m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 sz="20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ru-RU" sz="20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𝜌</m:t>
                    </m:r>
                    <m:r>
                      <m:rPr>
                        <m:sty m:val="p"/>
                      </m:rPr>
                      <a:rPr lang="en-US" sz="2000">
                        <a:solidFill>
                          <a:srgbClr val="593593">
                            <a:lumMod val="75000"/>
                          </a:srgbClr>
                        </a:solidFill>
                        <a:latin typeface="Cambria Math" panose="02040503050406030204" pitchFamily="18" charset="0"/>
                      </a:rPr>
                      <m:t>g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V</m:t>
                        </m:r>
                      </m:e>
                      <m:sub>
                        <m:r>
                          <a:rPr lang="kk-KZ" sz="200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д</m:t>
                        </m:r>
                      </m:sub>
                    </m:sSub>
                  </m:oMath>
                </a14:m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∙ 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852" y="2750363"/>
                <a:ext cx="3569853" cy="415050"/>
              </a:xfrm>
              <a:prstGeom prst="rect">
                <a:avLst/>
              </a:prstGeom>
              <a:blipFill>
                <a:blip r:embed="rId8"/>
                <a:stretch>
                  <a:fillRect l="-1880" t="-8824" b="-205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3517739" y="3187770"/>
                <a:ext cx="793653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 = 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кг∙</a:t>
                </a:r>
                <a14:m>
                  <m:oMath xmlns:m="http://schemas.openxmlformats.org/officeDocument/2006/math">
                    <m:r>
                      <a:rPr lang="kk-KZ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kk-KZ" sz="2000" b="0" i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ru-RU" sz="2000" b="0" i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Н/кг</m:t>
                    </m:r>
                    <m:r>
                      <a:rPr lang="en-US" sz="20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ru-RU" sz="20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1000 кг/</m:t>
                    </m:r>
                    <m:sSup>
                      <m:sSupPr>
                        <m:ctrlP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  <m:r>
                      <a:rPr lang="kk-KZ" sz="20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∙</m:t>
                    </m:r>
                    <m:r>
                      <a:rPr lang="ru-RU" sz="20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10Н/кг∙</m:t>
                    </m:r>
                    <m:r>
                      <m:rPr>
                        <m:nor/>
                      </m:rPr>
                      <a:rPr lang="kk-KZ" dirty="0">
                        <a:solidFill>
                          <a:srgbClr val="593593">
                            <a:lumMod val="75000"/>
                          </a:srgb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2∙</m:t>
                    </m:r>
                    <m:sSup>
                      <m:sSupPr>
                        <m:ctrlPr>
                          <a:rPr lang="kk-KZ" i="1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i="1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kk-KZ" i="1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−3</m:t>
                        </m:r>
                      </m:sup>
                    </m:sSup>
                    <m:sSup>
                      <m:sSupPr>
                        <m:ctrlPr>
                          <a:rPr lang="kk-KZ" i="1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i="1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i="1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∙ 7 м = 210 Дж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7739" y="3187770"/>
                <a:ext cx="7936539" cy="400110"/>
              </a:xfrm>
              <a:prstGeom prst="rect">
                <a:avLst/>
              </a:prstGeom>
              <a:blipFill>
                <a:blip r:embed="rId9"/>
                <a:stretch>
                  <a:fillRect l="-768" t="-9091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988896" y="3173082"/>
                <a:ext cx="17711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𝜌</m:t>
                    </m:r>
                  </m:oMath>
                </a14:m>
                <a:r>
                  <a:rPr lang="ru-RU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1000 кг/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</m:oMath>
                </a14:m>
                <a:endPara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896" y="3173082"/>
                <a:ext cx="1771191" cy="369332"/>
              </a:xfrm>
              <a:prstGeom prst="rect">
                <a:avLst/>
              </a:prstGeom>
              <a:blipFill>
                <a:blip r:embed="rId10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982439" y="3434339"/>
                <a:ext cx="12474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ru-RU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=10 Н/кг</a:t>
                </a:r>
                <a:endParaRPr lang="ru-RU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439" y="3434339"/>
                <a:ext cx="1247457" cy="369332"/>
              </a:xfrm>
              <a:prstGeom prst="rect">
                <a:avLst/>
              </a:prstGeom>
              <a:blipFill>
                <a:blip r:embed="rId11"/>
                <a:stretch>
                  <a:fillRect t="-8197" r="-390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Прямая соединительная линия 42"/>
          <p:cNvCxnSpPr/>
          <p:nvPr/>
        </p:nvCxnSpPr>
        <p:spPr>
          <a:xfrm flipH="1">
            <a:off x="3591491" y="2134756"/>
            <a:ext cx="2068" cy="2031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20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8" grpId="0"/>
      <p:bldP spid="39" grpId="0"/>
      <p:bldP spid="52" grpId="0"/>
      <p:bldP spid="59" grpId="0"/>
      <p:bldP spid="60" grpId="0"/>
      <p:bldP spid="61" grpId="0"/>
      <p:bldP spid="53" grpId="0"/>
      <p:bldP spid="32" grpId="0"/>
      <p:bldP spid="3" grpId="0"/>
      <p:bldP spid="34" grpId="0"/>
      <p:bldP spid="35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47331" y="1206495"/>
            <a:ext cx="24450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Сөзжұмбақ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Прямоугольник: скругленные углы 1">
            <a:extLst>
              <a:ext uri="{FF2B5EF4-FFF2-40B4-BE49-F238E27FC236}">
                <a16:creationId xmlns:a16="http://schemas.microsoft.com/office/drawing/2014/main" id="{05D6F291-6420-42E3-A94D-B2B6E8836A90}"/>
              </a:ext>
            </a:extLst>
          </p:cNvPr>
          <p:cNvSpPr/>
          <p:nvPr/>
        </p:nvSpPr>
        <p:spPr>
          <a:xfrm>
            <a:off x="979589" y="736738"/>
            <a:ext cx="2432351" cy="58709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3240" y="1909987"/>
            <a:ext cx="3101373" cy="4288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090219" y="1909987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612883" y="1907320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652386" y="1914533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136884" y="1907711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137933" y="1905042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086729" y="2336571"/>
            <a:ext cx="3011667" cy="4204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3650122" y="2344054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135008" y="2332678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637701" y="2330400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3140604" y="2755763"/>
            <a:ext cx="1955515" cy="4288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3652394" y="2755763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134226" y="2744387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639973" y="2742109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2127252" y="3175965"/>
            <a:ext cx="2970006" cy="4288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2640180" y="3176570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140599" y="3165194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134219" y="3181116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5100669" y="3172020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4637304" y="3174294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3650116" y="3162916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4" name="Прямоугольник 93"/>
          <p:cNvSpPr/>
          <p:nvPr/>
        </p:nvSpPr>
        <p:spPr>
          <a:xfrm>
            <a:off x="3687094" y="1850562"/>
            <a:ext cx="4243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</a:t>
            </a:r>
          </a:p>
          <a:p>
            <a:pPr algn="ctr"/>
            <a:r>
              <a:rPr lang="kk-KZ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</a:t>
            </a:r>
            <a:endParaRPr lang="kk-KZ" sz="28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endParaRPr lang="kk-KZ" sz="28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2107608" y="2265236"/>
            <a:ext cx="30085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Ж  О       Л  Ь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3070746" y="2702256"/>
            <a:ext cx="21770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kk-KZ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kk-KZ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77739" y="1873351"/>
            <a:ext cx="34301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С   А   </a:t>
            </a:r>
            <a:r>
              <a:rPr lang="kk-KZ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</a:t>
            </a:r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kk-KZ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</a:t>
            </a:r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А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5118868" y="1672983"/>
            <a:ext cx="616285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Масса мен еркін түсу үдеуінің көбейтіндісі.</a:t>
            </a:r>
          </a:p>
          <a:p>
            <a:endParaRPr lang="kk-KZ" sz="2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ХБЖ жұмыс немен өлшенеді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endParaRPr lang="kk-KZ" sz="2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ХБЖ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қуат </a:t>
            </a:r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немен өлшенеді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Күштің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өлшем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бірлігіне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ағылшын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ғалымы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кім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>
            <a:off x="1565727" y="1908009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3137503" y="2330200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2614990" y="2330198"/>
            <a:ext cx="0" cy="428862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7" name="Прямоугольник 116"/>
          <p:cNvSpPr/>
          <p:nvPr/>
        </p:nvSpPr>
        <p:spPr>
          <a:xfrm>
            <a:off x="2137176" y="3134147"/>
            <a:ext cx="30085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  </a:t>
            </a:r>
            <a:r>
              <a:rPr lang="kk-KZ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Ь</a:t>
            </a:r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kk-KZ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</a:t>
            </a:r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kk-KZ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kk-KZ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0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108" grpId="0"/>
      <p:bldP spid="109" grpId="0"/>
      <p:bldP spid="117" grpId="0"/>
    </p:bld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31731</TotalTime>
  <Words>521</Words>
  <Application>Microsoft Office PowerPoint</Application>
  <PresentationFormat>Широкоэкранный</PresentationFormat>
  <Paragraphs>146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Arial</vt:lpstr>
      <vt:lpstr>Calibri</vt:lpstr>
      <vt:lpstr>Cambria Math</vt:lpstr>
      <vt:lpstr>Roboto Condensed</vt:lpstr>
      <vt:lpstr>Source Sans Pro</vt:lpstr>
      <vt:lpstr>Tahoma</vt:lpstr>
      <vt:lpstr>Times New Roman</vt:lpstr>
      <vt:lpstr>Office Theme</vt:lpstr>
      <vt:lpstr>1_Office Theme</vt:lpstr>
      <vt:lpstr>2_Office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Пользователь</cp:lastModifiedBy>
  <cp:revision>4067</cp:revision>
  <dcterms:created xsi:type="dcterms:W3CDTF">2017-01-10T11:09:36Z</dcterms:created>
  <dcterms:modified xsi:type="dcterms:W3CDTF">2021-03-03T11:07:02Z</dcterms:modified>
</cp:coreProperties>
</file>