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708" r:id="rId3"/>
  </p:sldMasterIdLst>
  <p:notesMasterIdLst>
    <p:notesMasterId r:id="rId14"/>
  </p:notesMasterIdLst>
  <p:handoutMasterIdLst>
    <p:handoutMasterId r:id="rId15"/>
  </p:handoutMasterIdLst>
  <p:sldIdLst>
    <p:sldId id="398" r:id="rId4"/>
    <p:sldId id="397" r:id="rId5"/>
    <p:sldId id="455" r:id="rId6"/>
    <p:sldId id="456" r:id="rId7"/>
    <p:sldId id="457" r:id="rId8"/>
    <p:sldId id="460" r:id="rId9"/>
    <p:sldId id="463" r:id="rId10"/>
    <p:sldId id="464" r:id="rId11"/>
    <p:sldId id="462" r:id="rId12"/>
    <p:sldId id="40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1BFA7AE-E27A-4B59-9209-E0CC0559E99B}">
          <p14:sldIdLst>
            <p14:sldId id="398"/>
            <p14:sldId id="397"/>
            <p14:sldId id="455"/>
            <p14:sldId id="456"/>
            <p14:sldId id="457"/>
            <p14:sldId id="460"/>
            <p14:sldId id="463"/>
            <p14:sldId id="464"/>
            <p14:sldId id="462"/>
            <p14:sldId id="400"/>
          </p14:sldIdLst>
        </p14:section>
        <p14:section name="Раздел без заголовка" id="{C8F95849-CC29-48C4-93D6-B7BEAC91236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3593"/>
    <a:srgbClr val="F7FDFF"/>
    <a:srgbClr val="AFEAFF"/>
    <a:srgbClr val="E2E2E2"/>
    <a:srgbClr val="EEEEEE"/>
    <a:srgbClr val="002776"/>
    <a:srgbClr val="ECECEC"/>
    <a:srgbClr val="E7F9FF"/>
    <a:srgbClr val="F3FCFF"/>
    <a:srgbClr val="D9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364" autoAdjust="0"/>
  </p:normalViewPr>
  <p:slideViewPr>
    <p:cSldViewPr snapToGrid="0" showGuides="1">
      <p:cViewPr varScale="1">
        <p:scale>
          <a:sx n="70" d="100"/>
          <a:sy n="70" d="100"/>
        </p:scale>
        <p:origin x="666" y="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03/03/2021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B9867-A8D7-43CA-B62E-65ACB63F0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300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B9867-A8D7-43CA-B62E-65ACB63F0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50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3046CB-42C8-48A3-96D4-7C9D15D26F0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7AB48BC-3FDA-4C08-8531-BBB6D23D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F8EDDF-7B4E-4028-8400-48063DC54FE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C96727-1ADA-4D1C-8DBD-AA624DE0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889F2A-88FC-417C-8A5A-90C4585C98B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4A6AC4-5C21-4ABF-BC0E-7273CD95C0EC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E370FB-46A6-4A5E-827A-F9CE2510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2DCC27-BDEB-4B58-B30E-D64B645ECF75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03AF48-BA90-4513-B7E5-262FA08AF78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F9EBB4-5CF9-49FF-8765-2F603B86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22ECF5-C542-4E0F-8448-945426B64EB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AF2A65-410F-4A54-8399-6A8D14C52CC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76989E-9AC5-4F74-9A3F-818735E0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ECDBF7-FE9A-4C2D-9C60-9F319A7344E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A3B6A2-681D-47D2-B99D-0A0ACC94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ECE9A8-3E2A-43A6-BA05-F714D884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7DE4C7-3319-4475-809B-ED428F297C4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F556B0-DB95-4287-8EEA-271C1177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9184B1-BBB6-4ADA-A748-20977C70C4F6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1A58F2-814F-46E3-AA2C-BBDE9E43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9805F4-D703-41B1-86C7-034DE53A41C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264CF1-88C3-419C-AB5F-0C7AA585EF8D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265EAF-8697-4908-AFAC-20E5C9D44326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9500ED-8EFC-4A83-9782-9325EEC0BA1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pic>
        <p:nvPicPr>
          <p:cNvPr id="13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910759-EE82-4C8B-AE68-FBF361268B18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2660FE-8BCA-4E09-BC3B-0B0E26D5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237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1409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0035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57607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257315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49138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03778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87629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012272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31128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3003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60285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465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C600F0-E9B4-4C11-BCCD-C017FE31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7A2521-5E3D-4CDC-95AF-3A7C1C87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8B31A2-DB6C-4D55-9AFA-121C1E3BEC2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908262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368417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41742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242065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8742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231606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094036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835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575651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4069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604169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034583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474820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1344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47906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461508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20561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519246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734967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99247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328750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058322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961723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24178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096236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49234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88260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333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3574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1132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41786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855897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189909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619747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148290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220481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125971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79024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409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13BF9-5145-4417-B95D-FA8627973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1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13BF9-5145-4417-B95D-FA8627973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92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4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7.png"/><Relationship Id="rId7" Type="http://schemas.openxmlformats.org/officeDocument/2006/relationships/image" Target="../media/image260.png"/><Relationship Id="rId12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50.png"/><Relationship Id="rId11" Type="http://schemas.openxmlformats.org/officeDocument/2006/relationships/image" Target="../media/image31.png"/><Relationship Id="rId5" Type="http://schemas.openxmlformats.org/officeDocument/2006/relationships/image" Target="../media/image29.png"/><Relationship Id="rId10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2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Прямоугольник 273"/>
          <p:cNvSpPr/>
          <p:nvPr/>
        </p:nvSpPr>
        <p:spPr>
          <a:xfrm>
            <a:off x="722269" y="1600647"/>
            <a:ext cx="757316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kk-KZ" sz="4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</a:t>
            </a:r>
            <a:r>
              <a:rPr lang="kk-KZ" sz="4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7-зертханалық жұмыс. «Дененің сұйықта жүзу шарттарын </a:t>
            </a:r>
            <a:r>
              <a:rPr lang="kk-KZ" sz="4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анықтау»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Прямоугольник 97"/>
          <p:cNvSpPr/>
          <p:nvPr/>
        </p:nvSpPr>
        <p:spPr>
          <a:xfrm>
            <a:off x="1016522" y="2536338"/>
            <a:ext cx="90401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kk-K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ененің </a:t>
            </a:r>
            <a:r>
              <a:rPr lang="kk-K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сұйықта жүзу шарттарын </a:t>
            </a:r>
            <a:r>
              <a:rPr lang="kk-K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зерттеуді және </a:t>
            </a:r>
            <a:r>
              <a:rPr lang="kk-K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физика кабинетінде қауіпсіздік ережелерін білу және </a:t>
            </a:r>
            <a:r>
              <a:rPr lang="kk-K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сақтауды білдіңіздер.</a:t>
            </a:r>
            <a:endParaRPr lang="kk-KZ" sz="11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Title 14">
            <a:extLst/>
          </p:cNvPr>
          <p:cNvSpPr txBox="1">
            <a:spLocks/>
          </p:cNvSpPr>
          <p:nvPr/>
        </p:nvSpPr>
        <p:spPr>
          <a:xfrm>
            <a:off x="1124862" y="1197714"/>
            <a:ext cx="6345441" cy="88423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ource Sans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ource Sans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Қорытынды</a:t>
            </a:r>
            <a:endParaRPr kumimoji="0" lang="en-ID" altLang="ru-RU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2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Прямоугольник 141"/>
          <p:cNvSpPr/>
          <p:nvPr/>
        </p:nvSpPr>
        <p:spPr>
          <a:xfrm>
            <a:off x="1030170" y="2468098"/>
            <a:ext cx="90401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kk-K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ененің </a:t>
            </a:r>
            <a:r>
              <a:rPr lang="kk-K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сұйықта жүзу шарттарын </a:t>
            </a:r>
            <a:r>
              <a:rPr lang="kk-K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зерттеуді және </a:t>
            </a:r>
            <a:r>
              <a:rPr lang="kk-K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физика кабинетінде қауіпсіздік ережелерін білу және </a:t>
            </a:r>
            <a:r>
              <a:rPr lang="kk-K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сақтауды білесіздер.</a:t>
            </a:r>
            <a:endParaRPr lang="kk-KZ" sz="11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79588" y="1159820"/>
            <a:ext cx="3414991" cy="6250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Бүгін сабақта: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66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906011" y="1383923"/>
                <a:ext cx="10901836" cy="2359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Архимед заңы</a:t>
                </a:r>
              </a:p>
              <a:p>
                <a:r>
                  <a:rPr lang="kk-KZ" sz="2400" i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Сұйыққа 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400" i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батырылған денеге осы дене ығыстырып шығарған сұйықтың салмағына тең күш әрекет етеді.</a:t>
                </a:r>
                <a:endParaRPr lang="kk-KZ" sz="2400" i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F</m:t>
                        </m:r>
                      </m:e>
                      <m:sub>
                        <m:r>
                          <a:rPr lang="kk-KZ" sz="28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к</m:t>
                        </m:r>
                      </m:sub>
                    </m:sSub>
                    <m:r>
                      <a:rPr lang="ru-RU" sz="28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ru-RU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F</m:t>
                        </m:r>
                      </m:e>
                      <m:sub>
                        <m:r>
                          <a:rPr lang="ru-RU" sz="28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А</m:t>
                        </m:r>
                      </m:sub>
                    </m:sSub>
                  </m:oMath>
                </a14:m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</a:t>
                </a:r>
              </a:p>
              <a:p>
                <a:endParaRPr lang="ru-RU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</a:t>
                </a:r>
                <a:r>
                  <a:rPr lang="ru-RU" sz="24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немесе</a:t>
                </a:r>
                <a:endParaRPr lang="ru-RU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11" y="1383923"/>
                <a:ext cx="10901836" cy="2359941"/>
              </a:xfrm>
              <a:prstGeom prst="rect">
                <a:avLst/>
              </a:prstGeom>
              <a:blipFill>
                <a:blip r:embed="rId2"/>
                <a:stretch>
                  <a:fillRect l="-895" t="-2067" b="-49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2899981" y="3139231"/>
            <a:ext cx="1890393" cy="628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883766" y="3198526"/>
                <a:ext cx="19452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ru-RU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А</m:t>
                          </m:r>
                        </m:sub>
                      </m:sSub>
                      <m:r>
                        <a:rPr lang="ru-RU" sz="2400" b="1" i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400" b="1" i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𝛒</m:t>
                          </m:r>
                        </m:e>
                        <m:sub>
                          <m:r>
                            <a:rPr lang="en-US" sz="2400" b="1" i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𝐜</m:t>
                          </m:r>
                        </m:sub>
                      </m:sSub>
                      <m:r>
                        <a:rPr lang="en-US" sz="2400" b="1" i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ru-RU" sz="2400" b="1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ы</m:t>
                          </m:r>
                          <m:r>
                            <a:rPr lang="kk-KZ" sz="2400" b="1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.с</m:t>
                          </m:r>
                        </m:sub>
                      </m:sSub>
                    </m:oMath>
                  </m:oMathPara>
                </a14:m>
                <a:endParaRPr lang="ru-RU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766" y="3198526"/>
                <a:ext cx="1945213" cy="461665"/>
              </a:xfrm>
              <a:prstGeom prst="rect">
                <a:avLst/>
              </a:prstGeom>
              <a:blipFill>
                <a:blip r:embed="rId3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6391697" y="3139231"/>
            <a:ext cx="1890393" cy="628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473133" y="3212177"/>
                <a:ext cx="1756058" cy="483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ru-RU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А</m:t>
                          </m:r>
                        </m:sub>
                      </m:sSub>
                      <m:r>
                        <a:rPr lang="ru-RU" sz="2400" b="1" i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400" b="1" i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𝛒</m:t>
                          </m:r>
                        </m:e>
                        <m:sub>
                          <m:r>
                            <a:rPr lang="en-US" sz="2400" b="1" i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𝐜</m:t>
                          </m:r>
                        </m:sub>
                      </m:sSub>
                      <m:r>
                        <a:rPr lang="en-US" sz="2400" b="1" i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ru-RU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</m:oMath>
                  </m:oMathPara>
                </a14:m>
                <a:endParaRPr lang="ru-RU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133" y="3212177"/>
                <a:ext cx="1756058" cy="483274"/>
              </a:xfrm>
              <a:prstGeom prst="rect">
                <a:avLst/>
              </a:prstGeom>
              <a:blipFill>
                <a:blip r:embed="rId4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3922794" y="4175318"/>
            <a:ext cx="3344058" cy="628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4084969" y="4281741"/>
                <a:ext cx="30834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kk-KZ" sz="20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  <m:r>
                      <a:rPr lang="ru-RU" sz="2000" b="1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b="1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000" b="1" i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𝛒</m:t>
                        </m:r>
                      </m:e>
                      <m:sub>
                        <m:r>
                          <a:rPr lang="en-US" sz="2000" b="1" i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𝐜</m:t>
                        </m:r>
                      </m:sub>
                    </m:sSub>
                    <m:r>
                      <a:rPr lang="en-US" sz="2000" b="1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𝐠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ru-RU" sz="2000" b="1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ы</m:t>
                        </m:r>
                        <m:r>
                          <a:rPr lang="kk-KZ" sz="2000" b="1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.с</m:t>
                        </m:r>
                      </m:sub>
                    </m:sSub>
                    <m:r>
                      <a:rPr lang="ru-RU" sz="2000" b="1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US" sz="2000" b="1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𝐠</m:t>
                    </m:r>
                  </m:oMath>
                </a14:m>
                <a:r>
                  <a:rPr lang="ru-RU" sz="2000" b="1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1" i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000" b="1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kk-KZ" sz="2000" b="1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Р</m:t>
                        </m:r>
                      </m:e>
                      <m:sub>
                        <m:r>
                          <a:rPr lang="kk-KZ" sz="2000" b="1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ы.с</m:t>
                        </m:r>
                      </m:sub>
                    </m:sSub>
                  </m:oMath>
                </a14:m>
                <a:endParaRPr lang="ru-RU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969" y="4281741"/>
                <a:ext cx="3083408" cy="400110"/>
              </a:xfrm>
              <a:prstGeom prst="rect">
                <a:avLst/>
              </a:prstGeom>
              <a:blipFill>
                <a:blip r:embed="rId5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79588" y="736738"/>
            <a:ext cx="3414991" cy="6250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Еске түсірейік!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31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80868" y="765953"/>
            <a:ext cx="6238868" cy="56988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Денелердің жүзу шарттары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050" t="37413" r="15473" b="20199"/>
          <a:stretch/>
        </p:blipFill>
        <p:spPr>
          <a:xfrm>
            <a:off x="2495910" y="2062502"/>
            <a:ext cx="5534240" cy="23623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-1602" t="25898" r="73496" b="63690"/>
          <a:stretch/>
        </p:blipFill>
        <p:spPr>
          <a:xfrm>
            <a:off x="2407147" y="2308083"/>
            <a:ext cx="1555845" cy="3143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340" y="2309773"/>
            <a:ext cx="1580456" cy="3109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26" y="2336694"/>
            <a:ext cx="1602248" cy="315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39948" t="40311" r="56249" b="54165"/>
          <a:stretch/>
        </p:blipFill>
        <p:spPr>
          <a:xfrm>
            <a:off x="4760978" y="3888184"/>
            <a:ext cx="257590" cy="1382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7679" t="40311" r="87135" b="52929"/>
          <a:stretch/>
        </p:blipFill>
        <p:spPr>
          <a:xfrm>
            <a:off x="7052046" y="3904951"/>
            <a:ext cx="287080" cy="15948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913322" y="4207161"/>
            <a:ext cx="296633" cy="207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03051" y="3857694"/>
            <a:ext cx="2772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i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767163" y="4158951"/>
            <a:ext cx="2772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i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913866" y="3839968"/>
            <a:ext cx="2772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i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494450" y="4558798"/>
                <a:ext cx="1355243" cy="852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kk-KZ" sz="2400" b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а</m:t>
                          </m:r>
                        </m:sub>
                      </m:sSub>
                      <m:r>
                        <a:rPr lang="ru-RU" sz="2400" b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kk-KZ" sz="2400" b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А</m:t>
                          </m:r>
                        </m:sub>
                      </m:sSub>
                    </m:oMath>
                  </m:oMathPara>
                </a14:m>
                <a:endParaRPr lang="kk-KZ" sz="2400" b="1" i="1" dirty="0" smtClean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𝝆</m:t>
                          </m:r>
                          <m:r>
                            <a:rPr lang="en-US" sz="2400" b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e>
                        <m:sub>
                          <m:r>
                            <a:rPr lang="kk-KZ" sz="24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д</m:t>
                          </m:r>
                        </m:sub>
                      </m:sSub>
                      <m:r>
                        <a:rPr lang="ru-RU" sz="2400" b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𝝆</m:t>
                          </m:r>
                        </m:e>
                        <m:sub>
                          <m:r>
                            <a:rPr lang="ru-RU" sz="2400" b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с</m:t>
                          </m:r>
                        </m:sub>
                      </m:sSub>
                    </m:oMath>
                  </m:oMathPara>
                </a14:m>
                <a:endParaRPr lang="ru-RU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450" y="4558798"/>
                <a:ext cx="1355243" cy="852606"/>
              </a:xfrm>
              <a:prstGeom prst="rect">
                <a:avLst/>
              </a:prstGeom>
              <a:blipFill>
                <a:blip r:embed="rId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614809" y="4550335"/>
                <a:ext cx="1356845" cy="852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kk-KZ" sz="2400" b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а</m:t>
                          </m:r>
                        </m:sub>
                      </m:sSub>
                      <m:r>
                        <a:rPr lang="ru-RU" sz="2400" b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&gt;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kk-KZ" sz="2400" b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А</m:t>
                          </m:r>
                        </m:sub>
                      </m:sSub>
                    </m:oMath>
                  </m:oMathPara>
                </a14:m>
                <a:endParaRPr lang="kk-KZ" sz="2400" b="1" i="1" dirty="0" smtClean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𝝆</m:t>
                          </m:r>
                          <m:r>
                            <a:rPr lang="en-US" sz="2400" b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e>
                        <m:sub>
                          <m:r>
                            <a:rPr lang="kk-KZ" sz="24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д</m:t>
                          </m:r>
                        </m:sub>
                      </m:sSub>
                      <m:r>
                        <a:rPr lang="ru-RU" sz="2400" b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&gt;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𝝆</m:t>
                          </m:r>
                        </m:e>
                        <m:sub>
                          <m:r>
                            <a:rPr lang="ru-RU" sz="2400" b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с</m:t>
                          </m:r>
                        </m:sub>
                      </m:sSub>
                    </m:oMath>
                  </m:oMathPara>
                </a14:m>
                <a:endParaRPr lang="ru-RU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809" y="4550335"/>
                <a:ext cx="1356845" cy="852606"/>
              </a:xfrm>
              <a:prstGeom prst="rect">
                <a:avLst/>
              </a:prstGeom>
              <a:blipFill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617629" y="4550329"/>
                <a:ext cx="1356845" cy="852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kk-KZ" sz="2400" b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а</m:t>
                          </m:r>
                        </m:sub>
                      </m:sSub>
                      <m:r>
                        <a:rPr lang="ru-RU" sz="2400" b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kk-KZ" sz="2400" b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А</m:t>
                          </m:r>
                        </m:sub>
                      </m:sSub>
                    </m:oMath>
                  </m:oMathPara>
                </a14:m>
                <a:endParaRPr lang="kk-KZ" sz="2400" b="1" i="1" dirty="0" smtClean="0">
                  <a:solidFill>
                    <a:schemeClr val="tx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𝝆</m:t>
                          </m:r>
                          <m:r>
                            <a:rPr lang="en-US" sz="2400" b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e>
                        <m:sub>
                          <m:r>
                            <a:rPr lang="kk-KZ" sz="24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д</m:t>
                          </m:r>
                        </m:sub>
                      </m:sSub>
                      <m:r>
                        <a:rPr lang="ru-RU" sz="2400" b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𝝆</m:t>
                          </m:r>
                        </m:e>
                        <m:sub>
                          <m:r>
                            <a:rPr lang="ru-RU" sz="2400" b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с</m:t>
                          </m:r>
                        </m:sub>
                      </m:sSub>
                    </m:oMath>
                  </m:oMathPara>
                </a14:m>
                <a:endParaRPr lang="ru-RU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629" y="4550329"/>
                <a:ext cx="1356845" cy="852606"/>
              </a:xfrm>
              <a:prstGeom prst="rect">
                <a:avLst/>
              </a:prstGeom>
              <a:blipFill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16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2875" t="362" r="43991" b="2068"/>
          <a:stretch/>
        </p:blipFill>
        <p:spPr>
          <a:xfrm flipH="1">
            <a:off x="1401597" y="2452863"/>
            <a:ext cx="714265" cy="27856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75871" t="70846" r="10099" b="9055"/>
          <a:stretch/>
        </p:blipFill>
        <p:spPr>
          <a:xfrm>
            <a:off x="2883934" y="2372503"/>
            <a:ext cx="1674380" cy="17990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78109" t="85174" r="15473" b="10448"/>
          <a:stretch/>
        </p:blipFill>
        <p:spPr>
          <a:xfrm>
            <a:off x="3217672" y="2880441"/>
            <a:ext cx="668741" cy="7847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11197" t="6703" r="62753" b="74390"/>
          <a:stretch/>
        </p:blipFill>
        <p:spPr>
          <a:xfrm>
            <a:off x="3298718" y="2487505"/>
            <a:ext cx="416256" cy="36563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366958" y="2204867"/>
            <a:ext cx="300251" cy="241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4880" y="3405871"/>
            <a:ext cx="46402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236015" y="2244838"/>
            <a:ext cx="448805" cy="411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l="53184" t="78607" r="33533" b="5472"/>
          <a:stretch/>
        </p:blipFill>
        <p:spPr>
          <a:xfrm>
            <a:off x="5376112" y="3214227"/>
            <a:ext cx="400074" cy="99898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010936" y="2983863"/>
            <a:ext cx="192074" cy="176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/>
          <a:srcRect l="37869" t="5563" r="39105" b="4068"/>
          <a:stretch/>
        </p:blipFill>
        <p:spPr>
          <a:xfrm>
            <a:off x="7798210" y="2502127"/>
            <a:ext cx="697211" cy="273636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559998" y="664901"/>
            <a:ext cx="73196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</a:t>
            </a:r>
            <a:r>
              <a:rPr lang="kk-KZ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зертханалық жұмыс. </a:t>
            </a:r>
          </a:p>
          <a:p>
            <a:pPr algn="ctr"/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Дененің сұйықта жүзу шарттарын анықтау  </a:t>
            </a:r>
            <a:endParaRPr lang="ru-RU" sz="2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918832" y="1562888"/>
            <a:ext cx="3422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b="1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Құрал-жабдықтар:  </a:t>
            </a:r>
            <a:endParaRPr lang="ru-RU" sz="2400" i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040002" y="5344754"/>
            <a:ext cx="15062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мензурка </a:t>
            </a:r>
            <a:r>
              <a:rPr lang="kk-KZ" sz="2000" b="1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i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43370" y="4292387"/>
            <a:ext cx="1506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суы бар ыдыс </a:t>
            </a:r>
            <a:r>
              <a:rPr lang="kk-KZ" sz="2000" b="1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i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242799" y="4306675"/>
            <a:ext cx="15062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жүк </a:t>
            </a:r>
            <a:r>
              <a:rPr lang="kk-KZ" sz="2000" b="1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i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292286" y="5342409"/>
            <a:ext cx="1921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динамометр </a:t>
            </a:r>
            <a:r>
              <a:rPr lang="kk-KZ" sz="2000" b="1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70414" y="2588456"/>
            <a:ext cx="628423" cy="282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44221" y="2363663"/>
            <a:ext cx="540599" cy="1836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690458" y="3100392"/>
            <a:ext cx="137809" cy="319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8106" y="3373967"/>
            <a:ext cx="332628" cy="839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3631" y="3800479"/>
            <a:ext cx="519030" cy="399902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185758" y="3252792"/>
            <a:ext cx="137809" cy="319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7408" y="3553196"/>
            <a:ext cx="140220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921577" y="704758"/>
                <a:ext cx="9859302" cy="4849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Жұмыс барысы: </a:t>
                </a:r>
              </a:p>
              <a:p>
                <a:endParaRPr lang="kk-KZ" sz="2400" b="1" i="1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Динамометр көмегімен денеге әрекет ететін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𝐹</m:t>
                        </m:r>
                      </m:e>
                      <m:sub>
                        <m:r>
                          <a:rPr lang="kk-KZ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а</m:t>
                        </m:r>
                      </m:sub>
                    </m:sSub>
                  </m:oMath>
                </a14:m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ауырлық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күшін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өлшеңдер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Мензурканы пайдаланып дененің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𝑉</m:t>
                        </m:r>
                      </m:e>
                      <m:sub>
                        <m:r>
                          <a:rPr lang="kk-KZ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д</m:t>
                        </m:r>
                      </m:sub>
                    </m:sSub>
                  </m:oMath>
                </a14:m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көлемін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анықтаңдар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kk-KZ" sz="20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Денені сұйыққа батырған кезде оған әрекет ететін ығыстырушы күшті яғни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kk-KZ" sz="20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Архимед күшін есептеңдер.</a:t>
                </a:r>
              </a:p>
              <a:p>
                <a:endParaRPr lang="kk-KZ" sz="20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ауырлық күші мен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Архимед күшін салыстырыңдар.</a:t>
                </a:r>
              </a:p>
              <a:p>
                <a:endParaRPr lang="kk-KZ" sz="20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 Денені берілген сұйыққа батырып, жауаптарыңды тәжірибе жүзінде </a:t>
                </a: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тексеріңдер.</a:t>
                </a:r>
              </a:p>
              <a:p>
                <a:endParaRPr lang="kk-KZ" sz="20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 Кестені толтырыңдар.</a:t>
                </a:r>
                <a:endParaRPr lang="ru-RU" sz="20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77" y="704758"/>
                <a:ext cx="9859302" cy="4849982"/>
              </a:xfrm>
              <a:prstGeom prst="rect">
                <a:avLst/>
              </a:prstGeom>
              <a:blipFill>
                <a:blip r:embed="rId2"/>
                <a:stretch>
                  <a:fillRect l="-927" t="-1006" b="-13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6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21577" y="704758"/>
            <a:ext cx="103357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Денеге </a:t>
            </a:r>
            <a:r>
              <a:rPr lang="kk-KZ" sz="2400" b="1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әрекет ететін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ауырлық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күшін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өлшеу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400" b="1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/>
            </p:nvGraphicFramePr>
            <p:xfrm>
              <a:off x="1114990" y="1339463"/>
              <a:ext cx="9502969" cy="2194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6066">
                      <a:extLst>
                        <a:ext uri="{9D8B030D-6E8A-4147-A177-3AD203B41FA5}">
                          <a16:colId xmlns:a16="http://schemas.microsoft.com/office/drawing/2014/main" val="2412595175"/>
                        </a:ext>
                      </a:extLst>
                    </a:gridCol>
                    <a:gridCol w="1187596">
                      <a:extLst>
                        <a:ext uri="{9D8B030D-6E8A-4147-A177-3AD203B41FA5}">
                          <a16:colId xmlns:a16="http://schemas.microsoft.com/office/drawing/2014/main" val="675723859"/>
                        </a:ext>
                      </a:extLst>
                    </a:gridCol>
                    <a:gridCol w="852785">
                      <a:extLst>
                        <a:ext uri="{9D8B030D-6E8A-4147-A177-3AD203B41FA5}">
                          <a16:colId xmlns:a16="http://schemas.microsoft.com/office/drawing/2014/main" val="208530145"/>
                        </a:ext>
                      </a:extLst>
                    </a:gridCol>
                    <a:gridCol w="1154396">
                      <a:extLst>
                        <a:ext uri="{9D8B030D-6E8A-4147-A177-3AD203B41FA5}">
                          <a16:colId xmlns:a16="http://schemas.microsoft.com/office/drawing/2014/main" val="1291780212"/>
                        </a:ext>
                      </a:extLst>
                    </a:gridCol>
                    <a:gridCol w="968991">
                      <a:extLst>
                        <a:ext uri="{9D8B030D-6E8A-4147-A177-3AD203B41FA5}">
                          <a16:colId xmlns:a16="http://schemas.microsoft.com/office/drawing/2014/main" val="3368421860"/>
                        </a:ext>
                      </a:extLst>
                    </a:gridCol>
                    <a:gridCol w="1485060">
                      <a:extLst>
                        <a:ext uri="{9D8B030D-6E8A-4147-A177-3AD203B41FA5}">
                          <a16:colId xmlns:a16="http://schemas.microsoft.com/office/drawing/2014/main" val="2585510036"/>
                        </a:ext>
                      </a:extLst>
                    </a:gridCol>
                    <a:gridCol w="2268075">
                      <a:extLst>
                        <a:ext uri="{9D8B030D-6E8A-4147-A177-3AD203B41FA5}">
                          <a16:colId xmlns:a16="http://schemas.microsoft.com/office/drawing/2014/main" val="2420229226"/>
                        </a:ext>
                      </a:extLst>
                    </a:gridCol>
                  </a:tblGrid>
                  <a:tr h="3742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Тәжірибе реті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Сұйық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kk-KZ" sz="20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ru-RU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Н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kk-KZ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д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20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kk-KZ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</m:oMath>
                          </a14:m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Н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kk-KZ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а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мен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қатысы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Батады, жүзеді</a:t>
                          </a:r>
                          <a:r>
                            <a:rPr lang="kk-KZ" sz="2000" baseline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немесе қалқып шығады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90826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су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62407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су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23345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су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40864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/>
            </p:nvGraphicFramePr>
            <p:xfrm>
              <a:off x="1114990" y="1339463"/>
              <a:ext cx="9502969" cy="2194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6066">
                      <a:extLst>
                        <a:ext uri="{9D8B030D-6E8A-4147-A177-3AD203B41FA5}">
                          <a16:colId xmlns:a16="http://schemas.microsoft.com/office/drawing/2014/main" val="2412595175"/>
                        </a:ext>
                      </a:extLst>
                    </a:gridCol>
                    <a:gridCol w="1187596">
                      <a:extLst>
                        <a:ext uri="{9D8B030D-6E8A-4147-A177-3AD203B41FA5}">
                          <a16:colId xmlns:a16="http://schemas.microsoft.com/office/drawing/2014/main" val="675723859"/>
                        </a:ext>
                      </a:extLst>
                    </a:gridCol>
                    <a:gridCol w="852785">
                      <a:extLst>
                        <a:ext uri="{9D8B030D-6E8A-4147-A177-3AD203B41FA5}">
                          <a16:colId xmlns:a16="http://schemas.microsoft.com/office/drawing/2014/main" val="208530145"/>
                        </a:ext>
                      </a:extLst>
                    </a:gridCol>
                    <a:gridCol w="1154396">
                      <a:extLst>
                        <a:ext uri="{9D8B030D-6E8A-4147-A177-3AD203B41FA5}">
                          <a16:colId xmlns:a16="http://schemas.microsoft.com/office/drawing/2014/main" val="1291780212"/>
                        </a:ext>
                      </a:extLst>
                    </a:gridCol>
                    <a:gridCol w="968991">
                      <a:extLst>
                        <a:ext uri="{9D8B030D-6E8A-4147-A177-3AD203B41FA5}">
                          <a16:colId xmlns:a16="http://schemas.microsoft.com/office/drawing/2014/main" val="3368421860"/>
                        </a:ext>
                      </a:extLst>
                    </a:gridCol>
                    <a:gridCol w="1485060">
                      <a:extLst>
                        <a:ext uri="{9D8B030D-6E8A-4147-A177-3AD203B41FA5}">
                          <a16:colId xmlns:a16="http://schemas.microsoft.com/office/drawing/2014/main" val="2585510036"/>
                        </a:ext>
                      </a:extLst>
                    </a:gridCol>
                    <a:gridCol w="2268075">
                      <a:extLst>
                        <a:ext uri="{9D8B030D-6E8A-4147-A177-3AD203B41FA5}">
                          <a16:colId xmlns:a16="http://schemas.microsoft.com/office/drawing/2014/main" val="2420229226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Тәжірибе реті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Сұйық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25714" t="-3636" r="-692143" b="-12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13684" t="-3636" r="-410000" b="-12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94340" t="-3636" r="-389937" b="-12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87295" t="-3636" r="-154098" b="-12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Батады, жүзеді</a:t>
                          </a:r>
                          <a:r>
                            <a:rPr lang="kk-KZ" sz="2000" baseline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немесе қалқып шығады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908268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су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624078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су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23345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су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4086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Прямоугольник 1"/>
          <p:cNvSpPr/>
          <p:nvPr/>
        </p:nvSpPr>
        <p:spPr>
          <a:xfrm>
            <a:off x="3931158" y="2766659"/>
            <a:ext cx="679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33430" y="2386802"/>
            <a:ext cx="679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042619" y="3164728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0,3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934" y="5391206"/>
            <a:ext cx="448403" cy="4027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331" y="5319653"/>
            <a:ext cx="197231" cy="1665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884482" y="5333301"/>
            <a:ext cx="173647" cy="151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512334" y="3575711"/>
            <a:ext cx="474307" cy="177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21577" y="704758"/>
            <a:ext cx="1033578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Дененің </a:t>
            </a:r>
            <a:r>
              <a:rPr lang="kk-KZ" sz="2400" b="1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көлемін анықтау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/>
            </p:nvGraphicFramePr>
            <p:xfrm>
              <a:off x="1114990" y="1339463"/>
              <a:ext cx="9502969" cy="2194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6066">
                      <a:extLst>
                        <a:ext uri="{9D8B030D-6E8A-4147-A177-3AD203B41FA5}">
                          <a16:colId xmlns:a16="http://schemas.microsoft.com/office/drawing/2014/main" val="2412595175"/>
                        </a:ext>
                      </a:extLst>
                    </a:gridCol>
                    <a:gridCol w="1187596">
                      <a:extLst>
                        <a:ext uri="{9D8B030D-6E8A-4147-A177-3AD203B41FA5}">
                          <a16:colId xmlns:a16="http://schemas.microsoft.com/office/drawing/2014/main" val="675723859"/>
                        </a:ext>
                      </a:extLst>
                    </a:gridCol>
                    <a:gridCol w="852785">
                      <a:extLst>
                        <a:ext uri="{9D8B030D-6E8A-4147-A177-3AD203B41FA5}">
                          <a16:colId xmlns:a16="http://schemas.microsoft.com/office/drawing/2014/main" val="208530145"/>
                        </a:ext>
                      </a:extLst>
                    </a:gridCol>
                    <a:gridCol w="1154396">
                      <a:extLst>
                        <a:ext uri="{9D8B030D-6E8A-4147-A177-3AD203B41FA5}">
                          <a16:colId xmlns:a16="http://schemas.microsoft.com/office/drawing/2014/main" val="1291780212"/>
                        </a:ext>
                      </a:extLst>
                    </a:gridCol>
                    <a:gridCol w="968991">
                      <a:extLst>
                        <a:ext uri="{9D8B030D-6E8A-4147-A177-3AD203B41FA5}">
                          <a16:colId xmlns:a16="http://schemas.microsoft.com/office/drawing/2014/main" val="3368421860"/>
                        </a:ext>
                      </a:extLst>
                    </a:gridCol>
                    <a:gridCol w="1485060">
                      <a:extLst>
                        <a:ext uri="{9D8B030D-6E8A-4147-A177-3AD203B41FA5}">
                          <a16:colId xmlns:a16="http://schemas.microsoft.com/office/drawing/2014/main" val="2585510036"/>
                        </a:ext>
                      </a:extLst>
                    </a:gridCol>
                    <a:gridCol w="2268075">
                      <a:extLst>
                        <a:ext uri="{9D8B030D-6E8A-4147-A177-3AD203B41FA5}">
                          <a16:colId xmlns:a16="http://schemas.microsoft.com/office/drawing/2014/main" val="2420229226"/>
                        </a:ext>
                      </a:extLst>
                    </a:gridCol>
                  </a:tblGrid>
                  <a:tr h="3742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Тәжірибе реті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Сұйық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kk-KZ" sz="20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ru-RU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Н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kk-KZ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д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20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kk-KZ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</m:oMath>
                          </a14:m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Н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kk-KZ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а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мен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қатысы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Батады, жүзеді</a:t>
                          </a:r>
                          <a:r>
                            <a:rPr lang="kk-KZ" sz="2000" baseline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немесе қалқып шығады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90826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су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62407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су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23345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су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40864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/>
            </p:nvGraphicFramePr>
            <p:xfrm>
              <a:off x="1114990" y="1339463"/>
              <a:ext cx="9502969" cy="2194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6066">
                      <a:extLst>
                        <a:ext uri="{9D8B030D-6E8A-4147-A177-3AD203B41FA5}">
                          <a16:colId xmlns:a16="http://schemas.microsoft.com/office/drawing/2014/main" val="2412595175"/>
                        </a:ext>
                      </a:extLst>
                    </a:gridCol>
                    <a:gridCol w="1187596">
                      <a:extLst>
                        <a:ext uri="{9D8B030D-6E8A-4147-A177-3AD203B41FA5}">
                          <a16:colId xmlns:a16="http://schemas.microsoft.com/office/drawing/2014/main" val="675723859"/>
                        </a:ext>
                      </a:extLst>
                    </a:gridCol>
                    <a:gridCol w="852785">
                      <a:extLst>
                        <a:ext uri="{9D8B030D-6E8A-4147-A177-3AD203B41FA5}">
                          <a16:colId xmlns:a16="http://schemas.microsoft.com/office/drawing/2014/main" val="208530145"/>
                        </a:ext>
                      </a:extLst>
                    </a:gridCol>
                    <a:gridCol w="1154396">
                      <a:extLst>
                        <a:ext uri="{9D8B030D-6E8A-4147-A177-3AD203B41FA5}">
                          <a16:colId xmlns:a16="http://schemas.microsoft.com/office/drawing/2014/main" val="1291780212"/>
                        </a:ext>
                      </a:extLst>
                    </a:gridCol>
                    <a:gridCol w="968991">
                      <a:extLst>
                        <a:ext uri="{9D8B030D-6E8A-4147-A177-3AD203B41FA5}">
                          <a16:colId xmlns:a16="http://schemas.microsoft.com/office/drawing/2014/main" val="3368421860"/>
                        </a:ext>
                      </a:extLst>
                    </a:gridCol>
                    <a:gridCol w="1485060">
                      <a:extLst>
                        <a:ext uri="{9D8B030D-6E8A-4147-A177-3AD203B41FA5}">
                          <a16:colId xmlns:a16="http://schemas.microsoft.com/office/drawing/2014/main" val="2585510036"/>
                        </a:ext>
                      </a:extLst>
                    </a:gridCol>
                    <a:gridCol w="2268075">
                      <a:extLst>
                        <a:ext uri="{9D8B030D-6E8A-4147-A177-3AD203B41FA5}">
                          <a16:colId xmlns:a16="http://schemas.microsoft.com/office/drawing/2014/main" val="2420229226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Тәжірибе реті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Сұйық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25714" t="-3636" r="-692143" b="-12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13684" t="-3636" r="-410000" b="-12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94340" t="-3636" r="-389937" b="-12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87295" t="-3636" r="-154098" b="-12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Батады, жүзеді</a:t>
                          </a:r>
                          <a:r>
                            <a:rPr lang="kk-KZ" sz="2000" baseline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немесе қалқып шығады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908268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су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624078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су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23345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су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4086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Прямоугольник 1"/>
          <p:cNvSpPr/>
          <p:nvPr/>
        </p:nvSpPr>
        <p:spPr>
          <a:xfrm>
            <a:off x="3931158" y="2766659"/>
            <a:ext cx="679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33430" y="2386802"/>
            <a:ext cx="679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042619" y="3164728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0,3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806893" y="2373150"/>
                <a:ext cx="99450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14:m>
                  <m:oMath xmlns:m="http://schemas.openxmlformats.org/officeDocument/2006/math">
                    <m:r>
                      <a:rPr lang="kk-KZ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∙</m:t>
                    </m:r>
                    <m:sSup>
                      <m:sSupPr>
                        <m:ctrlPr>
                          <a:rPr lang="kk-KZ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kk-KZ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−6</m:t>
                        </m:r>
                      </m:sup>
                    </m:sSup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893" y="2373150"/>
                <a:ext cx="994503" cy="400110"/>
              </a:xfrm>
              <a:prstGeom prst="rect">
                <a:avLst/>
              </a:prstGeom>
              <a:blipFill>
                <a:blip r:embed="rId3"/>
                <a:stretch>
                  <a:fillRect l="-6748" t="-757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822813" y="2784859"/>
                <a:ext cx="99450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a:rPr lang="kk-KZ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∙</m:t>
                    </m:r>
                    <m:sSup>
                      <m:sSupPr>
                        <m:ctrlPr>
                          <a:rPr lang="kk-KZ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kk-KZ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−6</m:t>
                        </m:r>
                      </m:sup>
                    </m:sSup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813" y="2784859"/>
                <a:ext cx="994503" cy="400110"/>
              </a:xfrm>
              <a:prstGeom prst="rect">
                <a:avLst/>
              </a:prstGeom>
              <a:blipFill>
                <a:blip r:embed="rId4"/>
                <a:stretch>
                  <a:fillRect l="-6135" t="-9231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825085" y="3155624"/>
                <a:ext cx="99450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14:m>
                  <m:oMath xmlns:m="http://schemas.openxmlformats.org/officeDocument/2006/math">
                    <m:r>
                      <a:rPr lang="kk-KZ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∙</m:t>
                    </m:r>
                    <m:sSup>
                      <m:sSupPr>
                        <m:ctrlPr>
                          <a:rPr lang="kk-KZ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kk-KZ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−6</m:t>
                        </m:r>
                      </m:sup>
                    </m:sSup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085" y="3155624"/>
                <a:ext cx="994503" cy="400110"/>
              </a:xfrm>
              <a:prstGeom prst="rect">
                <a:avLst/>
              </a:prstGeom>
              <a:blipFill>
                <a:blip r:embed="rId5"/>
                <a:stretch>
                  <a:fillRect l="-6748" t="-9231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1733528" y="3884940"/>
                <a:ext cx="1744517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kk-KZ" sz="2000" b="1" dirty="0" smtClean="0">
                    <a:solidFill>
                      <a:srgbClr val="593593">
                        <a:lumMod val="75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 мл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rgbClr val="593593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ru-RU" sz="2000" b="1" i="1" smtClean="0">
                        <a:solidFill>
                          <a:srgbClr val="593593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ru-RU" sz="2000" b="1" i="1" smtClean="0">
                        <a:solidFill>
                          <a:srgbClr val="593593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p>
                      <m:sSupPr>
                        <m:ctrlPr>
                          <a:rPr lang="ru-RU" sz="2000" b="1" i="1" smtClean="0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ru-RU" sz="2000" b="1" i="1" smtClean="0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000" b="1" i="1" smtClean="0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2000" b="1" dirty="0">
                  <a:solidFill>
                    <a:srgbClr val="593593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528" y="3884940"/>
                <a:ext cx="1744517" cy="407099"/>
              </a:xfrm>
              <a:prstGeom prst="rect">
                <a:avLst/>
              </a:prstGeom>
              <a:blipFill>
                <a:blip r:embed="rId6"/>
                <a:stretch>
                  <a:fillRect l="-3136" t="-5970" b="-253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1740491" y="4269354"/>
                <a:ext cx="2417521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rgbClr val="593593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ru-RU" sz="2000" b="1" i="1" smtClean="0">
                          <a:solidFill>
                            <a:srgbClr val="593593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ru-RU" sz="2000" b="1" i="1" smtClean="0">
                              <a:solidFill>
                                <a:srgbClr val="593593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ru-RU" sz="2000" b="1" i="1" smtClean="0">
                              <a:solidFill>
                                <a:srgbClr val="593593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см</m:t>
                          </m:r>
                        </m:e>
                        <m:sup>
                          <m:r>
                            <a:rPr lang="ru-RU" sz="2000" b="1" i="1" smtClean="0">
                              <a:solidFill>
                                <a:srgbClr val="593593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ru-RU" sz="2000" b="1" i="1" smtClean="0">
                          <a:solidFill>
                            <a:srgbClr val="593593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ru-RU" sz="2000" b="1" i="1" smtClean="0">
                          <a:solidFill>
                            <a:srgbClr val="593593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ru-RU" sz="2000" b="1" i="1" smtClean="0">
                          <a:solidFill>
                            <a:srgbClr val="593593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ru-RU" sz="2000" b="1" i="1" smtClean="0">
                              <a:solidFill>
                                <a:srgbClr val="593593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ru-RU" sz="2000" b="1" i="1" smtClean="0">
                              <a:solidFill>
                                <a:srgbClr val="593593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ru-RU" sz="2000" b="1" i="1" smtClean="0">
                              <a:solidFill>
                                <a:srgbClr val="593593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ru-RU" sz="2000" b="1" i="1" smtClean="0">
                              <a:solidFill>
                                <a:srgbClr val="593593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𝟔</m:t>
                          </m:r>
                        </m:sup>
                      </m:sSup>
                      <m:sSup>
                        <m:sSupPr>
                          <m:ctrlPr>
                            <a:rPr lang="ru-RU" sz="2000" b="1" i="1" smtClean="0">
                              <a:solidFill>
                                <a:srgbClr val="593593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ru-RU" sz="2000" b="1" i="1" smtClean="0">
                              <a:solidFill>
                                <a:srgbClr val="593593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м</m:t>
                          </m:r>
                        </m:e>
                        <m:sup>
                          <m:r>
                            <a:rPr lang="ru-RU" sz="2000" b="1" i="1" smtClean="0">
                              <a:solidFill>
                                <a:srgbClr val="593593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rgbClr val="593593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491" y="4269354"/>
                <a:ext cx="2417521" cy="4070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/>
          <a:srcRect l="348" t="4424" r="65743" b="8063"/>
          <a:stretch/>
        </p:blipFill>
        <p:spPr>
          <a:xfrm>
            <a:off x="7560868" y="3780430"/>
            <a:ext cx="1337480" cy="193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3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21577" y="704758"/>
            <a:ext cx="1033578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Архимед күшін анықтау 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1054369"/>
                  </p:ext>
                </p:extLst>
              </p:nvPr>
            </p:nvGraphicFramePr>
            <p:xfrm>
              <a:off x="1114990" y="1339463"/>
              <a:ext cx="9502969" cy="2194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6066">
                      <a:extLst>
                        <a:ext uri="{9D8B030D-6E8A-4147-A177-3AD203B41FA5}">
                          <a16:colId xmlns:a16="http://schemas.microsoft.com/office/drawing/2014/main" val="2412595175"/>
                        </a:ext>
                      </a:extLst>
                    </a:gridCol>
                    <a:gridCol w="1187596">
                      <a:extLst>
                        <a:ext uri="{9D8B030D-6E8A-4147-A177-3AD203B41FA5}">
                          <a16:colId xmlns:a16="http://schemas.microsoft.com/office/drawing/2014/main" val="675723859"/>
                        </a:ext>
                      </a:extLst>
                    </a:gridCol>
                    <a:gridCol w="852785">
                      <a:extLst>
                        <a:ext uri="{9D8B030D-6E8A-4147-A177-3AD203B41FA5}">
                          <a16:colId xmlns:a16="http://schemas.microsoft.com/office/drawing/2014/main" val="208530145"/>
                        </a:ext>
                      </a:extLst>
                    </a:gridCol>
                    <a:gridCol w="1154396">
                      <a:extLst>
                        <a:ext uri="{9D8B030D-6E8A-4147-A177-3AD203B41FA5}">
                          <a16:colId xmlns:a16="http://schemas.microsoft.com/office/drawing/2014/main" val="1291780212"/>
                        </a:ext>
                      </a:extLst>
                    </a:gridCol>
                    <a:gridCol w="968991">
                      <a:extLst>
                        <a:ext uri="{9D8B030D-6E8A-4147-A177-3AD203B41FA5}">
                          <a16:colId xmlns:a16="http://schemas.microsoft.com/office/drawing/2014/main" val="3368421860"/>
                        </a:ext>
                      </a:extLst>
                    </a:gridCol>
                    <a:gridCol w="1485060">
                      <a:extLst>
                        <a:ext uri="{9D8B030D-6E8A-4147-A177-3AD203B41FA5}">
                          <a16:colId xmlns:a16="http://schemas.microsoft.com/office/drawing/2014/main" val="2585510036"/>
                        </a:ext>
                      </a:extLst>
                    </a:gridCol>
                    <a:gridCol w="2268075">
                      <a:extLst>
                        <a:ext uri="{9D8B030D-6E8A-4147-A177-3AD203B41FA5}">
                          <a16:colId xmlns:a16="http://schemas.microsoft.com/office/drawing/2014/main" val="2420229226"/>
                        </a:ext>
                      </a:extLst>
                    </a:gridCol>
                  </a:tblGrid>
                  <a:tr h="3742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Тәжірибе реті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Сұйық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kk-KZ" sz="20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ru-RU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Н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kk-KZ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д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20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kk-KZ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</m:oMath>
                          </a14:m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Н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kk-KZ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а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мен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қатысы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Батады, жүзеді</a:t>
                          </a:r>
                          <a:r>
                            <a:rPr lang="kk-KZ" sz="2000" baseline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немесе қалқып шығады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90826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су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62407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су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23345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су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40864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1054369"/>
                  </p:ext>
                </p:extLst>
              </p:nvPr>
            </p:nvGraphicFramePr>
            <p:xfrm>
              <a:off x="1114990" y="1339463"/>
              <a:ext cx="9502969" cy="2194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6066">
                      <a:extLst>
                        <a:ext uri="{9D8B030D-6E8A-4147-A177-3AD203B41FA5}">
                          <a16:colId xmlns:a16="http://schemas.microsoft.com/office/drawing/2014/main" val="2412595175"/>
                        </a:ext>
                      </a:extLst>
                    </a:gridCol>
                    <a:gridCol w="1187596">
                      <a:extLst>
                        <a:ext uri="{9D8B030D-6E8A-4147-A177-3AD203B41FA5}">
                          <a16:colId xmlns:a16="http://schemas.microsoft.com/office/drawing/2014/main" val="675723859"/>
                        </a:ext>
                      </a:extLst>
                    </a:gridCol>
                    <a:gridCol w="852785">
                      <a:extLst>
                        <a:ext uri="{9D8B030D-6E8A-4147-A177-3AD203B41FA5}">
                          <a16:colId xmlns:a16="http://schemas.microsoft.com/office/drawing/2014/main" val="208530145"/>
                        </a:ext>
                      </a:extLst>
                    </a:gridCol>
                    <a:gridCol w="1154396">
                      <a:extLst>
                        <a:ext uri="{9D8B030D-6E8A-4147-A177-3AD203B41FA5}">
                          <a16:colId xmlns:a16="http://schemas.microsoft.com/office/drawing/2014/main" val="1291780212"/>
                        </a:ext>
                      </a:extLst>
                    </a:gridCol>
                    <a:gridCol w="968991">
                      <a:extLst>
                        <a:ext uri="{9D8B030D-6E8A-4147-A177-3AD203B41FA5}">
                          <a16:colId xmlns:a16="http://schemas.microsoft.com/office/drawing/2014/main" val="3368421860"/>
                        </a:ext>
                      </a:extLst>
                    </a:gridCol>
                    <a:gridCol w="1485060">
                      <a:extLst>
                        <a:ext uri="{9D8B030D-6E8A-4147-A177-3AD203B41FA5}">
                          <a16:colId xmlns:a16="http://schemas.microsoft.com/office/drawing/2014/main" val="2585510036"/>
                        </a:ext>
                      </a:extLst>
                    </a:gridCol>
                    <a:gridCol w="2268075">
                      <a:extLst>
                        <a:ext uri="{9D8B030D-6E8A-4147-A177-3AD203B41FA5}">
                          <a16:colId xmlns:a16="http://schemas.microsoft.com/office/drawing/2014/main" val="2420229226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Тәжірибе реті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Сұйық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25714" t="-3636" r="-692143" b="-12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13684" t="-3636" r="-410000" b="-12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94340" t="-3636" r="-389937" b="-12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87295" t="-3636" r="-154098" b="-12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Батады, жүзеді</a:t>
                          </a:r>
                          <a:r>
                            <a:rPr lang="kk-KZ" sz="2000" baseline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немесе қалқып шығады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908268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су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624078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су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23345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200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су</a:t>
                          </a:r>
                          <a:endParaRPr lang="ru-RU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4086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Прямоугольник 1"/>
          <p:cNvSpPr/>
          <p:nvPr/>
        </p:nvSpPr>
        <p:spPr>
          <a:xfrm>
            <a:off x="3931158" y="2766659"/>
            <a:ext cx="679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33430" y="2386802"/>
            <a:ext cx="679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042619" y="3164728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0,3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847837" y="2373150"/>
                <a:ext cx="99450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14:m>
                  <m:oMath xmlns:m="http://schemas.openxmlformats.org/officeDocument/2006/math">
                    <m:r>
                      <a:rPr lang="kk-KZ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∙</m:t>
                    </m:r>
                    <m:sSup>
                      <m:sSupPr>
                        <m:ctrlPr>
                          <a:rPr lang="kk-KZ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kk-KZ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−6</m:t>
                        </m:r>
                      </m:sup>
                    </m:sSup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837" y="2373150"/>
                <a:ext cx="994503" cy="400110"/>
              </a:xfrm>
              <a:prstGeom prst="rect">
                <a:avLst/>
              </a:prstGeom>
              <a:blipFill>
                <a:blip r:embed="rId3"/>
                <a:stretch>
                  <a:fillRect l="-6135" t="-757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863757" y="2784859"/>
                <a:ext cx="99450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a:rPr lang="kk-KZ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∙</m:t>
                    </m:r>
                    <m:sSup>
                      <m:sSupPr>
                        <m:ctrlPr>
                          <a:rPr lang="kk-KZ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kk-KZ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−6</m:t>
                        </m:r>
                      </m:sup>
                    </m:sSup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757" y="2784859"/>
                <a:ext cx="994503" cy="400110"/>
              </a:xfrm>
              <a:prstGeom prst="rect">
                <a:avLst/>
              </a:prstGeom>
              <a:blipFill>
                <a:blip r:embed="rId4"/>
                <a:stretch>
                  <a:fillRect l="-6748" t="-9231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620365" y="3155624"/>
                <a:ext cx="123495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4</a:t>
                </a:r>
                <a14:m>
                  <m:oMath xmlns:m="http://schemas.openxmlformats.org/officeDocument/2006/math">
                    <m:r>
                      <a:rPr lang="kk-KZ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∙</m:t>
                    </m:r>
                    <m:sSup>
                      <m:sSupPr>
                        <m:ctrlPr>
                          <a:rPr lang="kk-KZ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kk-KZ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−6</m:t>
                        </m:r>
                      </m:sup>
                    </m:sSup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365" y="3155624"/>
                <a:ext cx="1234953" cy="400110"/>
              </a:xfrm>
              <a:prstGeom prst="rect">
                <a:avLst/>
              </a:prstGeom>
              <a:blipFill>
                <a:blip r:embed="rId5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5982872" y="2375427"/>
            <a:ext cx="679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0,03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170230" y="2348135"/>
                <a:ext cx="11322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ru-RU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ru-RU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lang="ru-RU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230" y="2348135"/>
                <a:ext cx="1132298" cy="400110"/>
              </a:xfrm>
              <a:prstGeom prst="rect">
                <a:avLst/>
              </a:prstGeom>
              <a:blipFill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5985144" y="2773486"/>
            <a:ext cx="679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0,0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7186154" y="2732548"/>
                <a:ext cx="11322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ru-RU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lang="ru-RU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154" y="2732548"/>
                <a:ext cx="1132298" cy="400110"/>
              </a:xfrm>
              <a:prstGeom prst="rect">
                <a:avLst/>
              </a:prstGeom>
              <a:blipFill>
                <a:blip r:embed="rId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/>
          <p:cNvSpPr/>
          <p:nvPr/>
        </p:nvSpPr>
        <p:spPr>
          <a:xfrm>
            <a:off x="5987416" y="3130607"/>
            <a:ext cx="679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0,0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7186152" y="3141984"/>
                <a:ext cx="113229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ru-RU" sz="20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ru-RU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lang="ru-RU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152" y="3141984"/>
                <a:ext cx="1132297" cy="400110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Прямоугольник 30"/>
          <p:cNvSpPr/>
          <p:nvPr/>
        </p:nvSpPr>
        <p:spPr>
          <a:xfrm>
            <a:off x="8455394" y="2336760"/>
            <a:ext cx="2073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</a:t>
            </a: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алқып шығады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976283" y="2748472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жүзеді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935342" y="3130609"/>
            <a:ext cx="10358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батады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1431" y="3753133"/>
            <a:ext cx="1687511" cy="5322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2099671" y="3803549"/>
                <a:ext cx="1558119" cy="418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solidFill>
                                <a:srgbClr val="593593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593593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kk-KZ" sz="2000" b="1" i="1" smtClean="0">
                              <a:solidFill>
                                <a:srgbClr val="593593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А</m:t>
                          </m:r>
                        </m:sub>
                      </m:sSub>
                      <m:r>
                        <a:rPr lang="ru-RU" sz="2000" b="1" i="1" smtClean="0">
                          <a:solidFill>
                            <a:srgbClr val="593593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b="1" i="1" smtClean="0">
                              <a:solidFill>
                                <a:srgbClr val="593593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1" i="1" smtClean="0">
                              <a:solidFill>
                                <a:srgbClr val="593593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593593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b="1" i="1" smtClean="0">
                          <a:solidFill>
                            <a:srgbClr val="593593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593593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593593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kk-KZ" sz="2000" b="1" i="1" smtClean="0">
                              <a:solidFill>
                                <a:srgbClr val="593593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rgbClr val="593593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671" y="3803549"/>
                <a:ext cx="1558119" cy="418000"/>
              </a:xfrm>
              <a:prstGeom prst="rect">
                <a:avLst/>
              </a:prstGeom>
              <a:blipFill>
                <a:blip r:embed="rId9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1221929" y="4376704"/>
                <a:ext cx="57975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kk-KZ" sz="2000" dirty="0" smtClean="0">
                    <a:solidFill>
                      <a:srgbClr val="593593">
                        <a:lumMod val="75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ru-RU" sz="2000" dirty="0" smtClean="0">
                    <a:solidFill>
                      <a:srgbClr val="593593">
                        <a:lumMod val="75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593593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=1000</m:t>
                    </m:r>
                    <m:r>
                      <a:rPr lang="kk-KZ" sz="2000" b="0" i="1" smtClean="0">
                        <a:solidFill>
                          <a:srgbClr val="593593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кг/</m:t>
                    </m:r>
                    <m:sSup>
                      <m:sSupPr>
                        <m:ctrlPr>
                          <a:rPr lang="kk-KZ" sz="2000" i="1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000" i="1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e>
                      <m:sup>
                        <m:r>
                          <a:rPr lang="kk-KZ" sz="2000" i="1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r>
                      <a:rPr lang="kk-KZ" sz="2000" b="0" i="1" smtClean="0">
                        <a:solidFill>
                          <a:srgbClr val="593593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∙10Н/кг∙3∙</m:t>
                    </m:r>
                    <m:sSup>
                      <m:sSupPr>
                        <m:ctrlPr>
                          <a:rPr lang="kk-KZ" sz="2000" i="1" smtClean="0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000" b="0" i="1" smtClean="0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kk-KZ" sz="2000" b="0" i="1" smtClean="0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−6</m:t>
                        </m:r>
                      </m:sup>
                    </m:sSup>
                    <m:sSup>
                      <m:sSupPr>
                        <m:ctrlPr>
                          <a:rPr lang="kk-KZ" sz="2000" i="1" smtClean="0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000" b="0" i="1" smtClean="0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e>
                      <m:sup>
                        <m:r>
                          <a:rPr lang="kk-KZ" sz="2000" b="0" i="1" smtClean="0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000" dirty="0" smtClean="0">
                    <a:solidFill>
                      <a:srgbClr val="593593">
                        <a:lumMod val="75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=0</a:t>
                </a:r>
                <a:r>
                  <a:rPr lang="kk-KZ" sz="2000" dirty="0" smtClean="0">
                    <a:solidFill>
                      <a:srgbClr val="593593">
                        <a:lumMod val="75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,03 Н</a:t>
                </a:r>
                <a:endParaRPr lang="ru-RU" sz="2000" dirty="0">
                  <a:solidFill>
                    <a:srgbClr val="593593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929" y="4376704"/>
                <a:ext cx="5797548" cy="400110"/>
              </a:xfrm>
              <a:prstGeom prst="rect">
                <a:avLst/>
              </a:prstGeom>
              <a:blipFill>
                <a:blip r:embed="rId10"/>
                <a:stretch>
                  <a:fillRect l="-526" t="-9091" r="-631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1237850" y="4774764"/>
                <a:ext cx="57975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kk-KZ" sz="2000" dirty="0">
                    <a:solidFill>
                      <a:srgbClr val="593593">
                        <a:lumMod val="75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ru-RU" sz="2000" dirty="0" smtClean="0">
                    <a:solidFill>
                      <a:srgbClr val="593593">
                        <a:lumMod val="75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593593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=1000</m:t>
                    </m:r>
                    <m:r>
                      <a:rPr lang="kk-KZ" sz="2000" b="0" i="1" smtClean="0">
                        <a:solidFill>
                          <a:srgbClr val="593593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кг/</m:t>
                    </m:r>
                    <m:sSup>
                      <m:sSupPr>
                        <m:ctrlPr>
                          <a:rPr lang="kk-KZ" sz="2000" i="1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000" i="1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e>
                      <m:sup>
                        <m:r>
                          <a:rPr lang="kk-KZ" sz="2000" i="1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r>
                      <a:rPr lang="kk-KZ" sz="2000" b="0" i="1" smtClean="0">
                        <a:solidFill>
                          <a:srgbClr val="593593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∙10Н/кг∙1∙</m:t>
                    </m:r>
                    <m:sSup>
                      <m:sSupPr>
                        <m:ctrlPr>
                          <a:rPr lang="kk-KZ" sz="2000" i="1" smtClean="0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000" b="0" i="1" smtClean="0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kk-KZ" sz="2000" b="0" i="1" smtClean="0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−6</m:t>
                        </m:r>
                      </m:sup>
                    </m:sSup>
                    <m:sSup>
                      <m:sSupPr>
                        <m:ctrlPr>
                          <a:rPr lang="kk-KZ" sz="2000" i="1" smtClean="0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000" b="0" i="1" smtClean="0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e>
                      <m:sup>
                        <m:r>
                          <a:rPr lang="kk-KZ" sz="2000" b="0" i="1" smtClean="0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000" dirty="0" smtClean="0">
                    <a:solidFill>
                      <a:srgbClr val="593593">
                        <a:lumMod val="75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=0</a:t>
                </a:r>
                <a:r>
                  <a:rPr lang="kk-KZ" sz="2000" dirty="0" smtClean="0">
                    <a:solidFill>
                      <a:srgbClr val="593593">
                        <a:lumMod val="75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,01 Н</a:t>
                </a:r>
                <a:endParaRPr lang="ru-RU" sz="2000" dirty="0">
                  <a:solidFill>
                    <a:srgbClr val="593593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850" y="4774764"/>
                <a:ext cx="5797548" cy="400110"/>
              </a:xfrm>
              <a:prstGeom prst="rect">
                <a:avLst/>
              </a:prstGeom>
              <a:blipFill>
                <a:blip r:embed="rId11"/>
                <a:stretch>
                  <a:fillRect l="-526" t="-7576" r="-631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1235577" y="5181921"/>
                <a:ext cx="57975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kk-KZ" sz="2000" dirty="0">
                    <a:solidFill>
                      <a:srgbClr val="593593">
                        <a:lumMod val="75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ru-RU" sz="2000" dirty="0" smtClean="0">
                    <a:solidFill>
                      <a:srgbClr val="593593">
                        <a:lumMod val="75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593593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=1000</m:t>
                    </m:r>
                    <m:r>
                      <a:rPr lang="kk-KZ" sz="2000" b="0" i="1" smtClean="0">
                        <a:solidFill>
                          <a:srgbClr val="593593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кг/</m:t>
                    </m:r>
                    <m:sSup>
                      <m:sSupPr>
                        <m:ctrlPr>
                          <a:rPr lang="kk-KZ" sz="2000" i="1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000" i="1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e>
                      <m:sup>
                        <m:r>
                          <a:rPr lang="kk-KZ" sz="2000" i="1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r>
                      <a:rPr lang="kk-KZ" sz="2000" b="0" i="1" smtClean="0">
                        <a:solidFill>
                          <a:srgbClr val="593593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∙10Н/кг∙4∙</m:t>
                    </m:r>
                    <m:sSup>
                      <m:sSupPr>
                        <m:ctrlPr>
                          <a:rPr lang="kk-KZ" sz="2000" i="1" smtClean="0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000" b="0" i="1" smtClean="0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kk-KZ" sz="2000" b="0" i="1" smtClean="0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−6</m:t>
                        </m:r>
                      </m:sup>
                    </m:sSup>
                    <m:sSup>
                      <m:sSupPr>
                        <m:ctrlPr>
                          <a:rPr lang="kk-KZ" sz="2000" i="1" smtClean="0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000" b="0" i="1" smtClean="0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e>
                      <m:sup>
                        <m:r>
                          <a:rPr lang="kk-KZ" sz="2000" b="0" i="1" smtClean="0">
                            <a:solidFill>
                              <a:srgbClr val="593593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000" dirty="0" smtClean="0">
                    <a:solidFill>
                      <a:srgbClr val="593593">
                        <a:lumMod val="75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=0</a:t>
                </a:r>
                <a:r>
                  <a:rPr lang="kk-KZ" sz="2000" dirty="0" smtClean="0">
                    <a:solidFill>
                      <a:srgbClr val="593593">
                        <a:lumMod val="75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,04 Н</a:t>
                </a:r>
                <a:endParaRPr lang="ru-RU" sz="2000" dirty="0">
                  <a:solidFill>
                    <a:srgbClr val="593593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577" y="5181921"/>
                <a:ext cx="5797548" cy="400110"/>
              </a:xfrm>
              <a:prstGeom prst="rect">
                <a:avLst/>
              </a:prstGeom>
              <a:blipFill>
                <a:blip r:embed="rId12"/>
                <a:stretch>
                  <a:fillRect l="-631" t="-7576" r="-52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8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5" grpId="0" animBg="1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30144</TotalTime>
  <Words>219</Words>
  <Application>Microsoft Office PowerPoint</Application>
  <PresentationFormat>Широкоэкранный</PresentationFormat>
  <Paragraphs>134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Cambria Math</vt:lpstr>
      <vt:lpstr>Roboto Condensed</vt:lpstr>
      <vt:lpstr>Source Sans Pro</vt:lpstr>
      <vt:lpstr>Tahoma</vt:lpstr>
      <vt:lpstr>Times New Roman</vt:lpstr>
      <vt:lpstr>Office Theme</vt:lpstr>
      <vt:lpstr>1_Office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Пользователь</cp:lastModifiedBy>
  <cp:revision>3715</cp:revision>
  <dcterms:created xsi:type="dcterms:W3CDTF">2017-01-10T11:09:36Z</dcterms:created>
  <dcterms:modified xsi:type="dcterms:W3CDTF">2021-03-03T13:52:52Z</dcterms:modified>
</cp:coreProperties>
</file>