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15"/>
  </p:notesMasterIdLst>
  <p:sldIdLst>
    <p:sldId id="256" r:id="rId2"/>
    <p:sldId id="257" r:id="rId3"/>
    <p:sldId id="260" r:id="rId4"/>
    <p:sldId id="277" r:id="rId5"/>
    <p:sldId id="276" r:id="rId6"/>
    <p:sldId id="280" r:id="rId7"/>
    <p:sldId id="281" r:id="rId8"/>
    <p:sldId id="283" r:id="rId9"/>
    <p:sldId id="274" r:id="rId10"/>
    <p:sldId id="263" r:id="rId11"/>
    <p:sldId id="268" r:id="rId12"/>
    <p:sldId id="26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snapToGrid="0">
      <p:cViewPr>
        <p:scale>
          <a:sx n="71" d="100"/>
          <a:sy n="71" d="100"/>
        </p:scale>
        <p:origin x="53"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5766CB-B157-4EFE-8A42-53ED59A77766}" type="datetimeFigureOut">
              <a:rPr lang="x-none" smtClean="0"/>
              <a:pPr/>
              <a:t>15.05.2021</a:t>
            </a:fld>
            <a:endParaRPr lang="x-none"/>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B88B2-A803-4D97-8223-64149AC4DD0D}" type="slidenum">
              <a:rPr lang="x-none" smtClean="0"/>
              <a:pPr/>
              <a:t>‹#›</a:t>
            </a:fld>
            <a:endParaRPr lang="x-none"/>
          </a:p>
        </p:txBody>
      </p:sp>
    </p:spTree>
    <p:extLst>
      <p:ext uri="{BB962C8B-B14F-4D97-AF65-F5344CB8AC3E}">
        <p14:creationId xmlns="" xmlns:p14="http://schemas.microsoft.com/office/powerpoint/2010/main" val="2416470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x-none" dirty="0"/>
          </a:p>
        </p:txBody>
      </p:sp>
      <p:sp>
        <p:nvSpPr>
          <p:cNvPr id="4" name="Номер слайда 3"/>
          <p:cNvSpPr>
            <a:spLocks noGrp="1"/>
          </p:cNvSpPr>
          <p:nvPr>
            <p:ph type="sldNum" sz="quarter" idx="5"/>
          </p:nvPr>
        </p:nvSpPr>
        <p:spPr/>
        <p:txBody>
          <a:bodyPr/>
          <a:lstStyle/>
          <a:p>
            <a:fld id="{40AB88B2-A803-4D97-8223-64149AC4DD0D}" type="slidenum">
              <a:rPr lang="x-none" smtClean="0"/>
              <a:pPr/>
              <a:t>2</a:t>
            </a:fld>
            <a:endParaRPr lang="x-none"/>
          </a:p>
        </p:txBody>
      </p:sp>
    </p:spTree>
    <p:extLst>
      <p:ext uri="{BB962C8B-B14F-4D97-AF65-F5344CB8AC3E}">
        <p14:creationId xmlns="" xmlns:p14="http://schemas.microsoft.com/office/powerpoint/2010/main" val="3305778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x-none" dirty="0"/>
          </a:p>
        </p:txBody>
      </p:sp>
      <p:sp>
        <p:nvSpPr>
          <p:cNvPr id="4" name="Номер слайда 3"/>
          <p:cNvSpPr>
            <a:spLocks noGrp="1"/>
          </p:cNvSpPr>
          <p:nvPr>
            <p:ph type="sldNum" sz="quarter" idx="5"/>
          </p:nvPr>
        </p:nvSpPr>
        <p:spPr/>
        <p:txBody>
          <a:bodyPr/>
          <a:lstStyle/>
          <a:p>
            <a:fld id="{40AB88B2-A803-4D97-8223-64149AC4DD0D}" type="slidenum">
              <a:rPr lang="x-none" smtClean="0"/>
              <a:pPr/>
              <a:t>3</a:t>
            </a:fld>
            <a:endParaRPr lang="x-none"/>
          </a:p>
        </p:txBody>
      </p:sp>
    </p:spTree>
    <p:extLst>
      <p:ext uri="{BB962C8B-B14F-4D97-AF65-F5344CB8AC3E}">
        <p14:creationId xmlns="" xmlns:p14="http://schemas.microsoft.com/office/powerpoint/2010/main" val="480736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E6A7AB4-A3F5-442A-9530-29166DDD3E76}" type="datetimeFigureOut">
              <a:rPr lang="x-none" smtClean="0"/>
              <a:pPr/>
              <a:t>15.05.2021</a:t>
            </a:fld>
            <a:endParaRPr lang="x-none"/>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x-none"/>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59F1E1A-6C9C-47D4-BB27-EEAA2AC029E5}" type="slidenum">
              <a:rPr lang="x-none" smtClean="0"/>
              <a:pPr/>
              <a:t>‹#›</a:t>
            </a:fld>
            <a:endParaRPr lang="x-none"/>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 xmlns:p14="http://schemas.microsoft.com/office/powerpoint/2010/main" val="33264494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E6A7AB4-A3F5-442A-9530-29166DDD3E76}" type="datetimeFigureOut">
              <a:rPr lang="x-none" smtClean="0"/>
              <a:pPr/>
              <a:t>15.05.2021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059F1E1A-6C9C-47D4-BB27-EEAA2AC029E5}" type="slidenum">
              <a:rPr lang="x-none" smtClean="0"/>
              <a:pPr/>
              <a:t>‹#›</a:t>
            </a:fld>
            <a:endParaRPr lang="x-none"/>
          </a:p>
        </p:txBody>
      </p:sp>
    </p:spTree>
    <p:extLst>
      <p:ext uri="{BB962C8B-B14F-4D97-AF65-F5344CB8AC3E}">
        <p14:creationId xmlns="" xmlns:p14="http://schemas.microsoft.com/office/powerpoint/2010/main" val="1693016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E6A7AB4-A3F5-442A-9530-29166DDD3E76}" type="datetimeFigureOut">
              <a:rPr lang="x-none" smtClean="0"/>
              <a:pPr/>
              <a:t>15.05.2021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059F1E1A-6C9C-47D4-BB27-EEAA2AC029E5}" type="slidenum">
              <a:rPr lang="x-none" smtClean="0"/>
              <a:pPr/>
              <a:t>‹#›</a:t>
            </a:fld>
            <a:endParaRPr lang="x-none"/>
          </a:p>
        </p:txBody>
      </p:sp>
    </p:spTree>
    <p:extLst>
      <p:ext uri="{BB962C8B-B14F-4D97-AF65-F5344CB8AC3E}">
        <p14:creationId xmlns="" xmlns:p14="http://schemas.microsoft.com/office/powerpoint/2010/main" val="421717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E6A7AB4-A3F5-442A-9530-29166DDD3E76}" type="datetimeFigureOut">
              <a:rPr lang="x-none" smtClean="0"/>
              <a:pPr/>
              <a:t>15.05.2021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059F1E1A-6C9C-47D4-BB27-EEAA2AC029E5}" type="slidenum">
              <a:rPr lang="x-none" smtClean="0"/>
              <a:pPr/>
              <a:t>‹#›</a:t>
            </a:fld>
            <a:endParaRPr lang="x-none"/>
          </a:p>
        </p:txBody>
      </p:sp>
    </p:spTree>
    <p:extLst>
      <p:ext uri="{BB962C8B-B14F-4D97-AF65-F5344CB8AC3E}">
        <p14:creationId xmlns="" xmlns:p14="http://schemas.microsoft.com/office/powerpoint/2010/main" val="3231775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E6A7AB4-A3F5-442A-9530-29166DDD3E76}" type="datetimeFigureOut">
              <a:rPr lang="x-none" smtClean="0"/>
              <a:pPr/>
              <a:t>15.05.2021</a:t>
            </a:fld>
            <a:endParaRPr lang="x-none"/>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x-none"/>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59F1E1A-6C9C-47D4-BB27-EEAA2AC029E5}" type="slidenum">
              <a:rPr lang="x-none" smtClean="0"/>
              <a:pPr/>
              <a:t>‹#›</a:t>
            </a:fld>
            <a:endParaRPr lang="x-none"/>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 xmlns:p14="http://schemas.microsoft.com/office/powerpoint/2010/main" val="242482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E6A7AB4-A3F5-442A-9530-29166DDD3E76}" type="datetimeFigureOut">
              <a:rPr lang="x-none" smtClean="0"/>
              <a:pPr/>
              <a:t>15.05.2021</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059F1E1A-6C9C-47D4-BB27-EEAA2AC029E5}" type="slidenum">
              <a:rPr lang="x-none" smtClean="0"/>
              <a:pPr/>
              <a:t>‹#›</a:t>
            </a:fld>
            <a:endParaRPr lang="x-none"/>
          </a:p>
        </p:txBody>
      </p:sp>
    </p:spTree>
    <p:extLst>
      <p:ext uri="{BB962C8B-B14F-4D97-AF65-F5344CB8AC3E}">
        <p14:creationId xmlns="" xmlns:p14="http://schemas.microsoft.com/office/powerpoint/2010/main" val="3796368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E6A7AB4-A3F5-442A-9530-29166DDD3E76}" type="datetimeFigureOut">
              <a:rPr lang="x-none" smtClean="0"/>
              <a:pPr/>
              <a:t>15.05.2021</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059F1E1A-6C9C-47D4-BB27-EEAA2AC029E5}" type="slidenum">
              <a:rPr lang="x-none" smtClean="0"/>
              <a:pPr/>
              <a:t>‹#›</a:t>
            </a:fld>
            <a:endParaRPr lang="x-none"/>
          </a:p>
        </p:txBody>
      </p:sp>
    </p:spTree>
    <p:extLst>
      <p:ext uri="{BB962C8B-B14F-4D97-AF65-F5344CB8AC3E}">
        <p14:creationId xmlns="" xmlns:p14="http://schemas.microsoft.com/office/powerpoint/2010/main" val="115311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E6A7AB4-A3F5-442A-9530-29166DDD3E76}" type="datetimeFigureOut">
              <a:rPr lang="x-none" smtClean="0"/>
              <a:pPr/>
              <a:t>15.05.2021</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059F1E1A-6C9C-47D4-BB27-EEAA2AC029E5}" type="slidenum">
              <a:rPr lang="x-none" smtClean="0"/>
              <a:pPr/>
              <a:t>‹#›</a:t>
            </a:fld>
            <a:endParaRPr lang="x-none"/>
          </a:p>
        </p:txBody>
      </p:sp>
    </p:spTree>
    <p:extLst>
      <p:ext uri="{BB962C8B-B14F-4D97-AF65-F5344CB8AC3E}">
        <p14:creationId xmlns="" xmlns:p14="http://schemas.microsoft.com/office/powerpoint/2010/main" val="292466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6A7AB4-A3F5-442A-9530-29166DDD3E76}" type="datetimeFigureOut">
              <a:rPr lang="x-none" smtClean="0"/>
              <a:pPr/>
              <a:t>15.05.2021</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059F1E1A-6C9C-47D4-BB27-EEAA2AC029E5}" type="slidenum">
              <a:rPr lang="x-none" smtClean="0"/>
              <a:pPr/>
              <a:t>‹#›</a:t>
            </a:fld>
            <a:endParaRPr lang="x-none"/>
          </a:p>
        </p:txBody>
      </p:sp>
    </p:spTree>
    <p:extLst>
      <p:ext uri="{BB962C8B-B14F-4D97-AF65-F5344CB8AC3E}">
        <p14:creationId xmlns="" xmlns:p14="http://schemas.microsoft.com/office/powerpoint/2010/main" val="4038309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E6A7AB4-A3F5-442A-9530-29166DDD3E76}" type="datetimeFigureOut">
              <a:rPr lang="x-none" smtClean="0"/>
              <a:pPr/>
              <a:t>15.05.2021</a:t>
            </a:fld>
            <a:endParaRPr lang="x-non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x-non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59F1E1A-6C9C-47D4-BB27-EEAA2AC029E5}" type="slidenum">
              <a:rPr lang="x-none" smtClean="0"/>
              <a:pPr/>
              <a:t>‹#›</a:t>
            </a:fld>
            <a:endParaRPr lang="x-none"/>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4243104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E6A7AB4-A3F5-442A-9530-29166DDD3E76}" type="datetimeFigureOut">
              <a:rPr lang="x-none" smtClean="0"/>
              <a:pPr/>
              <a:t>15.05.2021</a:t>
            </a:fld>
            <a:endParaRPr lang="x-non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x-non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59F1E1A-6C9C-47D4-BB27-EEAA2AC029E5}" type="slidenum">
              <a:rPr lang="x-none" smtClean="0"/>
              <a:pPr/>
              <a:t>‹#›</a:t>
            </a:fld>
            <a:endParaRPr lang="x-none"/>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1080224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E6A7AB4-A3F5-442A-9530-29166DDD3E76}" type="datetimeFigureOut">
              <a:rPr lang="x-none" smtClean="0"/>
              <a:pPr/>
              <a:t>15.05.2021</a:t>
            </a:fld>
            <a:endParaRPr lang="x-none"/>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x-none"/>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59F1E1A-6C9C-47D4-BB27-EEAA2AC029E5}" type="slidenum">
              <a:rPr lang="x-none" smtClean="0"/>
              <a:pPr/>
              <a:t>‹#›</a:t>
            </a:fld>
            <a:endParaRPr lang="x-none"/>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1505984529"/>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a:extLst>
              <a:ext uri="{FF2B5EF4-FFF2-40B4-BE49-F238E27FC236}">
                <a16:creationId xmlns="" xmlns:a16="http://schemas.microsoft.com/office/drawing/2014/main" id="{0949B936-7820-4473-BE48-0A51B4E5EEBE}"/>
              </a:ext>
            </a:extLst>
          </p:cNvPr>
          <p:cNvPicPr>
            <a:picLocks noChangeAspect="1"/>
          </p:cNvPicPr>
          <p:nvPr/>
        </p:nvPicPr>
        <p:blipFill>
          <a:blip r:embed="rId2" cstate="print"/>
          <a:stretch>
            <a:fillRect/>
          </a:stretch>
        </p:blipFill>
        <p:spPr>
          <a:xfrm>
            <a:off x="0" y="0"/>
            <a:ext cx="12192000" cy="6979920"/>
          </a:xfrm>
          <a:prstGeom prst="rect">
            <a:avLst/>
          </a:prstGeom>
        </p:spPr>
      </p:pic>
      <p:sp>
        <p:nvSpPr>
          <p:cNvPr id="11" name="TextBox 10">
            <a:extLst>
              <a:ext uri="{FF2B5EF4-FFF2-40B4-BE49-F238E27FC236}">
                <a16:creationId xmlns="" xmlns:a16="http://schemas.microsoft.com/office/drawing/2014/main" id="{5490B14B-B371-4C0C-9AE7-7DD148086119}"/>
              </a:ext>
            </a:extLst>
          </p:cNvPr>
          <p:cNvSpPr txBox="1"/>
          <p:nvPr/>
        </p:nvSpPr>
        <p:spPr>
          <a:xfrm>
            <a:off x="2235200" y="1805524"/>
            <a:ext cx="6156960" cy="2332946"/>
          </a:xfrm>
          <a:prstGeom prst="rect">
            <a:avLst/>
          </a:prstGeom>
          <a:noFill/>
        </p:spPr>
        <p:txBody>
          <a:bodyPr wrap="square">
            <a:spAutoFit/>
          </a:bodyPr>
          <a:lstStyle/>
          <a:p>
            <a:pPr lvl="0">
              <a:spcBef>
                <a:spcPct val="20000"/>
              </a:spcBef>
            </a:pPr>
            <a:r>
              <a:rPr kumimoji="0" lang="ru-RU" sz="2800" b="1" i="0" u="none" strike="noStrike" kern="0" normalizeH="0" baseline="0" noProof="0" dirty="0">
                <a:ln w="12700">
                  <a:solidFill>
                    <a:srgbClr val="C00000"/>
                  </a:solidFill>
                  <a:prstDash val="solid"/>
                </a:ln>
                <a:solidFill>
                  <a:srgbClr val="FF0000"/>
                </a:solidFill>
                <a:effectLst>
                  <a:innerShdw blurRad="177800">
                    <a:schemeClr val="accent3">
                      <a:lumMod val="50000"/>
                    </a:schemeClr>
                  </a:innerShdw>
                </a:effectLst>
                <a:uLnTx/>
                <a:uFillTx/>
                <a:latin typeface="Times New Roman" pitchFamily="18" charset="0"/>
                <a:cs typeface="Times New Roman" pitchFamily="18" charset="0"/>
              </a:rPr>
              <a:t>Бөлім  </a:t>
            </a:r>
            <a:r>
              <a:rPr kumimoji="0" lang="ru-RU" sz="2800" b="1" i="0" u="none" strike="noStrike" kern="0" normalizeH="0" baseline="0" noProof="0" dirty="0" err="1">
                <a:ln w="12700">
                  <a:solidFill>
                    <a:srgbClr val="C00000"/>
                  </a:solidFill>
                  <a:prstDash val="solid"/>
                </a:ln>
                <a:solidFill>
                  <a:srgbClr val="FF0000"/>
                </a:solidFill>
                <a:effectLst>
                  <a:innerShdw blurRad="177800">
                    <a:schemeClr val="accent3">
                      <a:lumMod val="50000"/>
                    </a:schemeClr>
                  </a:innerShdw>
                </a:effectLst>
                <a:uLnTx/>
                <a:uFillTx/>
                <a:latin typeface="Times New Roman" pitchFamily="18" charset="0"/>
                <a:cs typeface="Times New Roman" pitchFamily="18" charset="0"/>
              </a:rPr>
              <a:t>атауы</a:t>
            </a:r>
            <a:r>
              <a:rPr kumimoji="0" lang="ru-RU" sz="2800" b="1" i="0" u="none" strike="noStrike" kern="0" normalizeH="0" baseline="0" noProof="0" dirty="0">
                <a:ln w="12700">
                  <a:solidFill>
                    <a:srgbClr val="C00000"/>
                  </a:solidFill>
                  <a:prstDash val="solid"/>
                </a:ln>
                <a:solidFill>
                  <a:srgbClr val="FF0000"/>
                </a:solidFill>
                <a:effectLst>
                  <a:innerShdw blurRad="177800">
                    <a:schemeClr val="accent3">
                      <a:lumMod val="50000"/>
                    </a:schemeClr>
                  </a:innerShdw>
                </a:effectLst>
                <a:uLnTx/>
                <a:uFillTx/>
                <a:latin typeface="Times New Roman" pitchFamily="18" charset="0"/>
                <a:cs typeface="Times New Roman" pitchFamily="18" charset="0"/>
              </a:rPr>
              <a:t>: </a:t>
            </a:r>
            <a: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
            </a:r>
            <a:b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br>
            <a:r>
              <a:rPr kumimoji="0" lang="ru-RU" sz="2800" b="1" i="0" u="none" strike="noStrike" kern="0" normalizeH="0" baseline="0" noProof="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Ұрпақ</a:t>
            </a:r>
            <a: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 </a:t>
            </a:r>
            <a:r>
              <a:rPr kumimoji="0" lang="ru-RU" sz="2800" b="1" i="0" u="none" strike="noStrike" kern="0" normalizeH="0" baseline="0" noProof="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тәрбиесі</a:t>
            </a:r>
            <a: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
            </a:r>
            <a:b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br>
            <a: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
            </a:r>
            <a:b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br>
            <a:r>
              <a:rPr kumimoji="0" lang="ru-RU" sz="2800" b="1" i="0" u="none" strike="noStrike" kern="0" normalizeH="0" baseline="0" noProof="0" dirty="0" err="1">
                <a:ln w="12700">
                  <a:solidFill>
                    <a:srgbClr val="C00000"/>
                  </a:solidFill>
                  <a:prstDash val="solid"/>
                </a:ln>
                <a:solidFill>
                  <a:srgbClr val="FF0000"/>
                </a:solidFill>
                <a:effectLst>
                  <a:innerShdw blurRad="177800">
                    <a:schemeClr val="accent3">
                      <a:lumMod val="50000"/>
                    </a:schemeClr>
                  </a:innerShdw>
                </a:effectLst>
                <a:uLnTx/>
                <a:uFillTx/>
                <a:latin typeface="Times New Roman" pitchFamily="18" charset="0"/>
                <a:cs typeface="Times New Roman" pitchFamily="18" charset="0"/>
              </a:rPr>
              <a:t>Сабақтың</a:t>
            </a:r>
            <a:r>
              <a:rPr kumimoji="0" lang="ru-RU" sz="2800" b="1" i="0" u="none" strike="noStrike" kern="0" normalizeH="0" baseline="0" noProof="0" dirty="0">
                <a:ln w="12700">
                  <a:solidFill>
                    <a:srgbClr val="C00000"/>
                  </a:solidFill>
                  <a:prstDash val="solid"/>
                </a:ln>
                <a:solidFill>
                  <a:srgbClr val="FF0000"/>
                </a:solidFill>
                <a:effectLst>
                  <a:innerShdw blurRad="177800">
                    <a:schemeClr val="accent3">
                      <a:lumMod val="50000"/>
                    </a:schemeClr>
                  </a:innerShdw>
                </a:effectLst>
                <a:uLnTx/>
                <a:uFillTx/>
                <a:latin typeface="Times New Roman" pitchFamily="18" charset="0"/>
                <a:cs typeface="Times New Roman" pitchFamily="18" charset="0"/>
              </a:rPr>
              <a:t> </a:t>
            </a:r>
            <a:r>
              <a:rPr kumimoji="0" lang="ru-RU" sz="2800" b="1" i="0" u="none" strike="noStrike" kern="0" normalizeH="0" baseline="0" noProof="0" dirty="0" err="1">
                <a:ln w="12700">
                  <a:solidFill>
                    <a:srgbClr val="C00000"/>
                  </a:solidFill>
                  <a:prstDash val="solid"/>
                </a:ln>
                <a:solidFill>
                  <a:srgbClr val="FF0000"/>
                </a:solidFill>
                <a:effectLst>
                  <a:innerShdw blurRad="177800">
                    <a:schemeClr val="accent3">
                      <a:lumMod val="50000"/>
                    </a:schemeClr>
                  </a:innerShdw>
                </a:effectLst>
                <a:uLnTx/>
                <a:uFillTx/>
                <a:latin typeface="Times New Roman" pitchFamily="18" charset="0"/>
                <a:cs typeface="Times New Roman" pitchFamily="18" charset="0"/>
              </a:rPr>
              <a:t>тақырыбы</a:t>
            </a:r>
            <a:r>
              <a:rPr kumimoji="0" lang="ru-RU" sz="2800" b="1" i="0" u="none" strike="noStrike" kern="0" normalizeH="0" baseline="0" noProof="0" dirty="0">
                <a:ln w="12700">
                  <a:solidFill>
                    <a:srgbClr val="C00000"/>
                  </a:solidFill>
                  <a:prstDash val="solid"/>
                </a:ln>
                <a:solidFill>
                  <a:srgbClr val="FF0000"/>
                </a:solidFill>
                <a:effectLst>
                  <a:innerShdw blurRad="177800">
                    <a:schemeClr val="accent3">
                      <a:lumMod val="50000"/>
                    </a:schemeClr>
                  </a:innerShdw>
                </a:effectLst>
                <a:uLnTx/>
                <a:uFillTx/>
                <a:latin typeface="Times New Roman" pitchFamily="18" charset="0"/>
                <a:cs typeface="Times New Roman" pitchFamily="18" charset="0"/>
              </a:rPr>
              <a:t>:</a:t>
            </a:r>
            <a:r>
              <a:rPr lang="ru-RU" sz="2800" b="1" kern="0" dirty="0">
                <a:ln w="12700">
                  <a:solidFill>
                    <a:srgbClr val="C00000"/>
                  </a:solidFill>
                  <a:prstDash val="solid"/>
                </a:ln>
                <a:solidFill>
                  <a:srgbClr val="FF0000"/>
                </a:solidFill>
                <a:effectLst>
                  <a:innerShdw blurRad="177800">
                    <a:schemeClr val="accent3">
                      <a:lumMod val="50000"/>
                    </a:schemeClr>
                  </a:innerShdw>
                </a:effectLst>
                <a:latin typeface="Times New Roman" pitchFamily="18" charset="0"/>
                <a:cs typeface="Times New Roman" pitchFamily="18" charset="0"/>
              </a:rPr>
              <a:t> </a:t>
            </a:r>
          </a:p>
          <a:p>
            <a:pPr lvl="0">
              <a:spcBef>
                <a:spcPct val="20000"/>
              </a:spcBef>
            </a:pPr>
            <a:r>
              <a:rPr kumimoji="0" lang="ru-RU" sz="2800" b="1" i="0" u="none" strike="noStrike" kern="0" normalizeH="0" baseline="0" noProof="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Қайсарлық</a:t>
            </a:r>
            <a: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 пен </a:t>
            </a:r>
            <a:r>
              <a:rPr kumimoji="0" lang="ru-RU" sz="2800" b="1" i="0" u="none" strike="noStrike" kern="0" normalizeH="0" baseline="0" noProof="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өр</a:t>
            </a:r>
            <a: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 </a:t>
            </a:r>
            <a:r>
              <a:rPr kumimoji="0" lang="ru-RU" sz="2800" b="1" i="0" u="none" strike="noStrike" kern="0" normalizeH="0" baseline="0" noProof="0"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рухтың</a:t>
            </a:r>
            <a:r>
              <a:rPr kumimoji="0" lang="ru-RU" sz="2800" b="1" i="0" u="none" strike="noStrike" kern="0" normalizeH="0" baseline="0"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Times New Roman" pitchFamily="18" charset="0"/>
                <a:cs typeface="Times New Roman" pitchFamily="18" charset="0"/>
              </a:rPr>
              <a:t> символы</a:t>
            </a:r>
            <a:endParaRPr lang="ru-RU" sz="3200" b="1" noProof="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itchFamily="18" charset="0"/>
              <a:cs typeface="Times New Roman" pitchFamily="18" charset="0"/>
            </a:endParaRPr>
          </a:p>
        </p:txBody>
      </p:sp>
      <p:sp>
        <p:nvSpPr>
          <p:cNvPr id="12" name="TextBox 11">
            <a:extLst>
              <a:ext uri="{FF2B5EF4-FFF2-40B4-BE49-F238E27FC236}">
                <a16:creationId xmlns="" xmlns:a16="http://schemas.microsoft.com/office/drawing/2014/main" id="{EBA56C8A-5659-438A-851C-4FB56DB518B3}"/>
              </a:ext>
            </a:extLst>
          </p:cNvPr>
          <p:cNvSpPr txBox="1"/>
          <p:nvPr/>
        </p:nvSpPr>
        <p:spPr>
          <a:xfrm>
            <a:off x="8981162" y="455245"/>
            <a:ext cx="4009442" cy="646331"/>
          </a:xfrm>
          <a:prstGeom prst="rect">
            <a:avLst/>
          </a:prstGeom>
          <a:noFill/>
        </p:spPr>
        <p:txBody>
          <a:bodyPr wrap="square" rtlCol="0">
            <a:spAutoFit/>
          </a:bodyPr>
          <a:lstStyle/>
          <a:p>
            <a:r>
              <a:rPr lang="kk-KZ" b="1" dirty="0">
                <a:ln w="13462">
                  <a:solidFill>
                    <a:sysClr val="windowText" lastClr="000000"/>
                  </a:solidFill>
                  <a:prstDash val="solid"/>
                </a:ln>
                <a:solidFill>
                  <a:schemeClr val="tx1">
                    <a:lumMod val="85000"/>
                    <a:lumOff val="15000"/>
                  </a:schemeClr>
                </a:solidFill>
                <a:effectLst>
                  <a:outerShdw dist="38100" dir="2700000" algn="bl" rotWithShape="0">
                    <a:schemeClr val="accent5"/>
                  </a:outerShdw>
                </a:effectLst>
              </a:rPr>
              <a:t>Қазақ </a:t>
            </a:r>
            <a:r>
              <a:rPr lang="kk-KZ" b="1" dirty="0" smtClean="0">
                <a:ln w="13462">
                  <a:solidFill>
                    <a:sysClr val="windowText" lastClr="000000"/>
                  </a:solidFill>
                  <a:prstDash val="solid"/>
                </a:ln>
                <a:solidFill>
                  <a:schemeClr val="tx1">
                    <a:lumMod val="85000"/>
                    <a:lumOff val="15000"/>
                  </a:schemeClr>
                </a:solidFill>
                <a:effectLst>
                  <a:outerShdw dist="38100" dir="2700000" algn="bl" rotWithShape="0">
                    <a:schemeClr val="accent5"/>
                  </a:outerShdw>
                </a:effectLst>
              </a:rPr>
              <a:t> </a:t>
            </a:r>
            <a:r>
              <a:rPr lang="kk-KZ" b="1" dirty="0">
                <a:ln w="13462">
                  <a:solidFill>
                    <a:sysClr val="windowText" lastClr="000000"/>
                  </a:solidFill>
                  <a:prstDash val="solid"/>
                </a:ln>
                <a:solidFill>
                  <a:schemeClr val="tx1">
                    <a:lumMod val="85000"/>
                    <a:lumOff val="15000"/>
                  </a:schemeClr>
                </a:solidFill>
                <a:effectLst>
                  <a:outerShdw dist="38100" dir="2700000" algn="bl" rotWithShape="0">
                    <a:schemeClr val="accent5"/>
                  </a:outerShdw>
                </a:effectLst>
              </a:rPr>
              <a:t>әдебиеті </a:t>
            </a:r>
            <a:r>
              <a:rPr lang="x-none" b="1" dirty="0">
                <a:ln w="13462">
                  <a:solidFill>
                    <a:sysClr val="windowText" lastClr="000000"/>
                  </a:solidFill>
                  <a:prstDash val="solid"/>
                </a:ln>
                <a:solidFill>
                  <a:schemeClr val="tx1">
                    <a:lumMod val="85000"/>
                    <a:lumOff val="15000"/>
                  </a:schemeClr>
                </a:solidFill>
                <a:effectLst>
                  <a:outerShdw dist="38100" dir="2700000" algn="bl" rotWithShape="0">
                    <a:schemeClr val="accent5"/>
                  </a:outerShdw>
                </a:effectLst>
              </a:rPr>
              <a:t>(Т1)</a:t>
            </a:r>
          </a:p>
          <a:p>
            <a:r>
              <a:rPr lang="x-none" b="1" dirty="0">
                <a:ln w="13462">
                  <a:solidFill>
                    <a:sysClr val="windowText" lastClr="000000"/>
                  </a:solidFill>
                  <a:prstDash val="solid"/>
                </a:ln>
                <a:solidFill>
                  <a:schemeClr val="tx1">
                    <a:lumMod val="85000"/>
                    <a:lumOff val="15000"/>
                  </a:schemeClr>
                </a:solidFill>
                <a:effectLst>
                  <a:outerShdw dist="38100" dir="2700000" algn="bl" rotWithShape="0">
                    <a:schemeClr val="accent5"/>
                  </a:outerShdw>
                </a:effectLst>
              </a:rPr>
              <a:t>7-</a:t>
            </a:r>
            <a:r>
              <a:rPr lang="kk-KZ" b="1" dirty="0">
                <a:ln w="13462">
                  <a:solidFill>
                    <a:sysClr val="windowText" lastClr="000000"/>
                  </a:solidFill>
                  <a:prstDash val="solid"/>
                </a:ln>
                <a:solidFill>
                  <a:schemeClr val="tx1">
                    <a:lumMod val="85000"/>
                    <a:lumOff val="15000"/>
                  </a:schemeClr>
                </a:solidFill>
                <a:effectLst>
                  <a:outerShdw dist="38100" dir="2700000" algn="bl" rotWithShape="0">
                    <a:schemeClr val="accent5"/>
                  </a:outerShdw>
                </a:effectLst>
              </a:rPr>
              <a:t>сынып</a:t>
            </a:r>
          </a:p>
        </p:txBody>
      </p:sp>
    </p:spTree>
    <p:extLst>
      <p:ext uri="{BB962C8B-B14F-4D97-AF65-F5344CB8AC3E}">
        <p14:creationId xmlns="" xmlns:p14="http://schemas.microsoft.com/office/powerpoint/2010/main" val="2550647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4A50276A-79A5-40DD-A7E8-D882916D9ECA}"/>
              </a:ext>
            </a:extLst>
          </p:cNvPr>
          <p:cNvSpPr txBox="1"/>
          <p:nvPr/>
        </p:nvSpPr>
        <p:spPr>
          <a:xfrm>
            <a:off x="1991360" y="650240"/>
            <a:ext cx="9357360" cy="461665"/>
          </a:xfrm>
          <a:prstGeom prst="rect">
            <a:avLst/>
          </a:prstGeom>
          <a:noFill/>
        </p:spPr>
        <p:txBody>
          <a:bodyPr wrap="square" rtlCol="0">
            <a:spAutoFit/>
          </a:bodyPr>
          <a:lstStyle/>
          <a:p>
            <a:r>
              <a:rPr lang="kk-KZ" sz="2400" b="1" dirty="0">
                <a:solidFill>
                  <a:srgbClr val="FF0000"/>
                </a:solidFill>
              </a:rPr>
              <a:t>Жауабыңызды салыстырыңыз!</a:t>
            </a:r>
            <a:endParaRPr lang="x-none" sz="2400" b="1" dirty="0">
              <a:solidFill>
                <a:srgbClr val="FF0000"/>
              </a:solidFill>
            </a:endParaRPr>
          </a:p>
        </p:txBody>
      </p:sp>
      <p:sp>
        <p:nvSpPr>
          <p:cNvPr id="4" name="TextBox 3">
            <a:extLst>
              <a:ext uri="{FF2B5EF4-FFF2-40B4-BE49-F238E27FC236}">
                <a16:creationId xmlns="" xmlns:a16="http://schemas.microsoft.com/office/drawing/2014/main" id="{5437DA1C-B148-48BD-B3A8-E8956555DE03}"/>
              </a:ext>
            </a:extLst>
          </p:cNvPr>
          <p:cNvSpPr txBox="1"/>
          <p:nvPr/>
        </p:nvSpPr>
        <p:spPr>
          <a:xfrm>
            <a:off x="1696720" y="1295738"/>
            <a:ext cx="9438640" cy="5355312"/>
          </a:xfrm>
          <a:prstGeom prst="rect">
            <a:avLst/>
          </a:prstGeom>
          <a:noFill/>
        </p:spPr>
        <p:txBody>
          <a:bodyPr wrap="square">
            <a:spAutoFit/>
          </a:bodyPr>
          <a:lstStyle/>
          <a:p>
            <a:pPr algn="just"/>
            <a:r>
              <a:rPr lang="kk-KZ" dirty="0">
                <a:latin typeface="Times New Roman" panose="02020603050405020304" pitchFamily="18" charset="0"/>
                <a:cs typeface="Times New Roman" panose="02020603050405020304" pitchFamily="18" charset="0"/>
              </a:rPr>
              <a:t>    ХІХ ғасырдың </a:t>
            </a:r>
            <a:r>
              <a:rPr lang="x-none" dirty="0">
                <a:latin typeface="Times New Roman" panose="02020603050405020304" pitchFamily="18" charset="0"/>
                <a:cs typeface="Times New Roman" panose="02020603050405020304" pitchFamily="18" charset="0"/>
              </a:rPr>
              <a:t>30-</a:t>
            </a:r>
            <a:r>
              <a:rPr lang="kk-KZ" dirty="0">
                <a:latin typeface="Times New Roman" panose="02020603050405020304" pitchFamily="18" charset="0"/>
                <a:cs typeface="Times New Roman" panose="02020603050405020304" pitchFamily="18" charset="0"/>
              </a:rPr>
              <a:t>жылдары қазақ халқының бағынан соры қайнап тұрған заман болатын. Ресей үкіметі қазақтың шұрайлы жерлерін тартып алып, күн көрісі мал болған байғұс ел әбден азып</a:t>
            </a:r>
            <a:r>
              <a:rPr lang="x-none" dirty="0">
                <a:latin typeface="Times New Roman" panose="02020603050405020304" pitchFamily="18" charset="0"/>
                <a:cs typeface="Times New Roman" panose="02020603050405020304" pitchFamily="18" charset="0"/>
              </a:rPr>
              <a:t>-</a:t>
            </a:r>
            <a:r>
              <a:rPr lang="x-none" dirty="0" err="1">
                <a:latin typeface="Times New Roman" panose="02020603050405020304" pitchFamily="18" charset="0"/>
                <a:cs typeface="Times New Roman" panose="02020603050405020304" pitchFamily="18" charset="0"/>
              </a:rPr>
              <a:t>тозып</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кеткен</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еді</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Қалың</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бұқараның</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бұл</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мүшкіл</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хәліне</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қай</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қазақтың</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жігіті</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шыдап</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тұра</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алсын</a:t>
            </a:r>
            <a:r>
              <a:rPr lang="x-none" dirty="0">
                <a:latin typeface="Times New Roman" panose="02020603050405020304" pitchFamily="18" charset="0"/>
                <a:cs typeface="Times New Roman" panose="02020603050405020304" pitchFamily="18" charset="0"/>
              </a:rPr>
              <a:t>?! Сол </a:t>
            </a:r>
            <a:r>
              <a:rPr lang="x-none" dirty="0" err="1">
                <a:latin typeface="Times New Roman" panose="02020603050405020304" pitchFamily="18" charset="0"/>
                <a:cs typeface="Times New Roman" panose="02020603050405020304" pitchFamily="18" charset="0"/>
              </a:rPr>
              <a:t>кезеңде</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Махамбеттей</a:t>
            </a:r>
            <a:r>
              <a:rPr lang="x-none" dirty="0">
                <a:latin typeface="Times New Roman" panose="02020603050405020304" pitchFamily="18" charset="0"/>
                <a:cs typeface="Times New Roman" panose="02020603050405020304" pitchFamily="18" charset="0"/>
              </a:rPr>
              <a:t> нар </a:t>
            </a:r>
            <a:r>
              <a:rPr lang="x-none" dirty="0" err="1">
                <a:latin typeface="Times New Roman" panose="02020603050405020304" pitchFamily="18" charset="0"/>
                <a:cs typeface="Times New Roman" panose="02020603050405020304" pitchFamily="18" charset="0"/>
              </a:rPr>
              <a:t>тұлғалы</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батырларымыз</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атқа</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қонып</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аюдай</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ақырған</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алып</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державаға</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қарсы</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ұмтылған</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болатын</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Жойқын</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жорықтың</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мақсаты</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біреу</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ғана</a:t>
            </a:r>
            <a:r>
              <a:rPr lang="x-none" dirty="0">
                <a:latin typeface="Times New Roman" panose="02020603050405020304" pitchFamily="18" charset="0"/>
                <a:cs typeface="Times New Roman" panose="02020603050405020304" pitchFamily="18" charset="0"/>
              </a:rPr>
              <a:t> </a:t>
            </a:r>
            <a:r>
              <a:rPr lang="x-none" dirty="0" err="1">
                <a:latin typeface="Times New Roman" panose="02020603050405020304" pitchFamily="18" charset="0"/>
                <a:cs typeface="Times New Roman" panose="02020603050405020304" pitchFamily="18" charset="0"/>
              </a:rPr>
              <a:t>еді</a:t>
            </a:r>
            <a:r>
              <a:rPr lang="x-none" dirty="0">
                <a:latin typeface="Times New Roman" panose="02020603050405020304" pitchFamily="18" charset="0"/>
                <a:cs typeface="Times New Roman" panose="02020603050405020304" pitchFamily="18" charset="0"/>
              </a:rPr>
              <a:t> – </a:t>
            </a:r>
            <a:r>
              <a:rPr lang="kk-KZ" dirty="0">
                <a:latin typeface="Times New Roman" panose="02020603050405020304" pitchFamily="18" charset="0"/>
                <a:cs typeface="Times New Roman" panose="02020603050405020304" pitchFamily="18" charset="0"/>
              </a:rPr>
              <a:t>қазақтың шұрайлы жерін қайтарып, еркін өмір сүруіне жол ашу. Ақындығымен қоса нағыз ер жүрек екендігін іспен көрсете білген бабамыздың жарқын келешекке деген асыл үміті мен сенімі мол еді. Сол жолда өз басын құрбан етті.</a:t>
            </a:r>
          </a:p>
          <a:p>
            <a:pPr algn="just"/>
            <a:r>
              <a:rPr lang="kk-KZ" dirty="0">
                <a:latin typeface="Times New Roman" panose="02020603050405020304" pitchFamily="18" charset="0"/>
                <a:cs typeface="Times New Roman" panose="02020603050405020304" pitchFamily="18" charset="0"/>
              </a:rPr>
              <a:t>    Ата</a:t>
            </a:r>
            <a:r>
              <a:rPr lang="x-none"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бабаның қанымен келген нұрлы да, азат күнде өмір сүріп жатқан кейінгі,  ұрпақ, біздер бақыттымыз. Ақ білектің күшімен, ақ найзаның ұшымен келген арайлы бостандықтың ақ таңы үшін өмірін қиған Махамбеттей ерлердің есімі мәңгілік ұмытылмақ емес. Мұның бір дәлелі, ақындар жырға қосып, батырдың өршіл рухын өскелең ұрпаққа дәріптеп, әспеттеп, қайсар образ түрінде шығармаға арқау етуде. Сондай  керемет туындылардың бірі М. Шахановтың «Нарынқұм зауалы» поэмасы. Бірінші бөлімі - "Махамбетт</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ң соңғы сөз</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деп аталады. Шығарманың сюжет жел</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с</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Махамбетт</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ң өм</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р</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н</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ң соңғы күндер</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туралы өрбейд</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Өлеңдег</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трагедиялық образ – Махамбет. Ол өз</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н</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ң түс</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н айту арқылы ақындық пен батырлықты дәр</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птеп, өз</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н</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ң ел болашағына деген зор сен</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м</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н б</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лд</a:t>
            </a:r>
            <a:r>
              <a:rPr lang="en-US" dirty="0" err="1">
                <a:latin typeface="Times New Roman" panose="02020603050405020304" pitchFamily="18" charset="0"/>
                <a:cs typeface="Times New Roman" panose="02020603050405020304" pitchFamily="18" charset="0"/>
              </a:rPr>
              <a:t>i</a:t>
            </a:r>
            <a:r>
              <a:rPr lang="kk-KZ" dirty="0">
                <a:latin typeface="Times New Roman" panose="02020603050405020304" pitchFamily="18" charset="0"/>
                <a:cs typeface="Times New Roman" panose="02020603050405020304" pitchFamily="18" charset="0"/>
              </a:rPr>
              <a:t>ред</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 Автор өз пайымдауымен бүгінгі ұрпақтың міндетін, халықтың көкейіндегі танымын ұштастыра  әсерлі жеткізе білген.</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pic>
        <p:nvPicPr>
          <p:cNvPr id="3" name="Рисунок 2">
            <a:extLst>
              <a:ext uri="{FF2B5EF4-FFF2-40B4-BE49-F238E27FC236}">
                <a16:creationId xmlns="" xmlns:a16="http://schemas.microsoft.com/office/drawing/2014/main" id="{DAE6C40E-9939-4210-9B59-E5BA0EDC73B0}"/>
              </a:ext>
            </a:extLst>
          </p:cNvPr>
          <p:cNvPicPr>
            <a:picLocks noChangeAspect="1"/>
          </p:cNvPicPr>
          <p:nvPr/>
        </p:nvPicPr>
        <p:blipFill>
          <a:blip r:embed="rId2" cstate="print"/>
          <a:stretch>
            <a:fillRect/>
          </a:stretch>
        </p:blipFill>
        <p:spPr>
          <a:xfrm>
            <a:off x="1056640" y="476458"/>
            <a:ext cx="1127858" cy="1048603"/>
          </a:xfrm>
          <a:prstGeom prst="rect">
            <a:avLst/>
          </a:prstGeom>
        </p:spPr>
      </p:pic>
    </p:spTree>
    <p:extLst>
      <p:ext uri="{BB962C8B-B14F-4D97-AF65-F5344CB8AC3E}">
        <p14:creationId xmlns="" xmlns:p14="http://schemas.microsoft.com/office/powerpoint/2010/main" val="1502793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4D5E0D2-E55C-4FE3-84B9-3969CB3232B6}"/>
              </a:ext>
            </a:extLst>
          </p:cNvPr>
          <p:cNvSpPr txBox="1"/>
          <p:nvPr/>
        </p:nvSpPr>
        <p:spPr>
          <a:xfrm>
            <a:off x="1605280" y="708289"/>
            <a:ext cx="9662160" cy="5216813"/>
          </a:xfrm>
          <a:prstGeom prst="rect">
            <a:avLst/>
          </a:prstGeom>
          <a:noFill/>
        </p:spPr>
        <p:txBody>
          <a:bodyPr wrap="square">
            <a:spAutoFit/>
          </a:bodyPr>
          <a:lstStyle/>
          <a:p>
            <a:pPr lvl="0">
              <a:spcAft>
                <a:spcPts val="1000"/>
              </a:spcAft>
            </a:pPr>
            <a:r>
              <a:rPr lang="kk-KZ"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Бүгінгі </a:t>
            </a:r>
            <a:r>
              <a:rPr lang="kk-KZ" sz="32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сабақта</a:t>
            </a:r>
          </a:p>
          <a:p>
            <a:pPr lvl="0">
              <a:spcAft>
                <a:spcPts val="1000"/>
              </a:spcAft>
            </a:pPr>
            <a:endParaRPr lang="kk-KZ"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buFontTx/>
              <a:buChar char="-"/>
            </a:pPr>
            <a:r>
              <a:rPr lang="kk-KZ" sz="3200" dirty="0" smtClean="0">
                <a:latin typeface="Times New Roman" pitchFamily="18" charset="0"/>
                <a:cs typeface="Times New Roman" pitchFamily="18" charset="0"/>
              </a:rPr>
              <a:t>Шығармадағы </a:t>
            </a:r>
            <a:r>
              <a:rPr lang="kk-KZ" sz="3200" dirty="0">
                <a:latin typeface="Times New Roman" pitchFamily="18" charset="0"/>
                <a:cs typeface="Times New Roman" pitchFamily="18" charset="0"/>
              </a:rPr>
              <a:t>Махамбет </a:t>
            </a:r>
            <a:r>
              <a:rPr lang="kk-KZ" sz="3200" dirty="0" smtClean="0">
                <a:latin typeface="Times New Roman" pitchFamily="18" charset="0"/>
                <a:cs typeface="Times New Roman" pitchFamily="18" charset="0"/>
              </a:rPr>
              <a:t>заманы мен бүгінгі </a:t>
            </a:r>
            <a:r>
              <a:rPr lang="kk-KZ" sz="3200" dirty="0">
                <a:latin typeface="Times New Roman" pitchFamily="18" charset="0"/>
                <a:cs typeface="Times New Roman" pitchFamily="18" charset="0"/>
              </a:rPr>
              <a:t>күн </a:t>
            </a:r>
            <a:r>
              <a:rPr lang="kk-KZ" sz="3200" dirty="0" smtClean="0">
                <a:latin typeface="Times New Roman" pitchFamily="18" charset="0"/>
                <a:cs typeface="Times New Roman" pitchFamily="18" charset="0"/>
              </a:rPr>
              <a:t> тарихи </a:t>
            </a:r>
            <a:r>
              <a:rPr lang="kk-KZ" sz="3200" dirty="0">
                <a:latin typeface="Times New Roman" pitchFamily="18" charset="0"/>
                <a:cs typeface="Times New Roman" pitchFamily="18" charset="0"/>
              </a:rPr>
              <a:t>сабақтастығын салыстыра отырып баға </a:t>
            </a:r>
            <a:r>
              <a:rPr lang="kk-KZ" sz="3200" dirty="0" smtClean="0">
                <a:latin typeface="Times New Roman" pitchFamily="18" charset="0"/>
                <a:cs typeface="Times New Roman" pitchFamily="18" charset="0"/>
              </a:rPr>
              <a:t>беріп, </a:t>
            </a:r>
            <a:r>
              <a:rPr lang="kk-KZ" sz="3200" dirty="0">
                <a:latin typeface="Times New Roman" pitchFamily="18" charset="0"/>
                <a:cs typeface="Times New Roman" pitchFamily="18" charset="0"/>
              </a:rPr>
              <a:t>пікір </a:t>
            </a:r>
            <a:r>
              <a:rPr lang="kk-KZ" sz="3200" dirty="0" smtClean="0">
                <a:latin typeface="Times New Roman" pitchFamily="18" charset="0"/>
                <a:cs typeface="Times New Roman" pitchFamily="18" charset="0"/>
              </a:rPr>
              <a:t>білдірдіңіздер;</a:t>
            </a:r>
            <a:endParaRPr lang="kk-KZ" sz="3200" dirty="0">
              <a:latin typeface="Times New Roman" pitchFamily="18" charset="0"/>
              <a:cs typeface="Times New Roman" pitchFamily="18" charset="0"/>
            </a:endParaRPr>
          </a:p>
          <a:p>
            <a:pPr marL="342900" indent="-342900">
              <a:buFontTx/>
              <a:buChar char="-"/>
            </a:pPr>
            <a:r>
              <a:rPr lang="kk-KZ" sz="3200" dirty="0" smtClean="0">
                <a:latin typeface="Times New Roman" pitchFamily="18" charset="0"/>
                <a:cs typeface="Times New Roman" pitchFamily="18" charset="0"/>
              </a:rPr>
              <a:t>Көркемдік </a:t>
            </a:r>
            <a:r>
              <a:rPr lang="kk-KZ" sz="3200" dirty="0">
                <a:latin typeface="Times New Roman" pitchFamily="18" charset="0"/>
                <a:cs typeface="Times New Roman" pitchFamily="18" charset="0"/>
              </a:rPr>
              <a:t>құндылығына </a:t>
            </a:r>
            <a:r>
              <a:rPr lang="kk-KZ" sz="3200" dirty="0" smtClean="0">
                <a:latin typeface="Times New Roman" pitchFamily="18" charset="0"/>
                <a:cs typeface="Times New Roman" pitchFamily="18" charset="0"/>
              </a:rPr>
              <a:t>тоқталдыңыздар.</a:t>
            </a:r>
            <a:endParaRPr lang="kk-KZ" sz="3200" dirty="0">
              <a:latin typeface="Times New Roman" pitchFamily="18" charset="0"/>
              <a:cs typeface="Times New Roman" pitchFamily="18" charset="0"/>
            </a:endParaRPr>
          </a:p>
          <a:p>
            <a:pPr marL="342900" indent="-342900">
              <a:buFontTx/>
              <a:buChar char="-"/>
            </a:pPr>
            <a:endParaRPr lang="kk-KZ" sz="3200" dirty="0">
              <a:latin typeface="Times New Roman" pitchFamily="18" charset="0"/>
              <a:cs typeface="Times New Roman" pitchFamily="18" charset="0"/>
            </a:endParaRPr>
          </a:p>
          <a:p>
            <a:pPr marL="342900" indent="-342900">
              <a:buFontTx/>
              <a:buChar char="-"/>
            </a:pPr>
            <a:endParaRPr lang="kk-KZ" sz="2400" dirty="0" smtClean="0">
              <a:latin typeface="Times New Roman" pitchFamily="18" charset="0"/>
              <a:cs typeface="Times New Roman" pitchFamily="18" charset="0"/>
            </a:endParaRPr>
          </a:p>
          <a:p>
            <a:pPr marL="342900" indent="-342900">
              <a:buFontTx/>
              <a:buChar char="-"/>
            </a:pPr>
            <a:endParaRPr lang="kk-KZ" sz="2400" dirty="0">
              <a:latin typeface="Times New Roman" pitchFamily="18" charset="0"/>
              <a:cs typeface="Times New Roman" pitchFamily="18" charset="0"/>
            </a:endParaRPr>
          </a:p>
          <a:p>
            <a:pPr lvl="0">
              <a:spcAft>
                <a:spcPts val="1000"/>
              </a:spcAft>
            </a:pPr>
            <a:endParaRPr lang="kk-KZ" sz="1800" b="1"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a:p>
            <a:pPr lvl="0"/>
            <a:r>
              <a:rPr lang="kk-KZ" sz="1800" dirty="0">
                <a:solidFill>
                  <a:prstClr val="black"/>
                </a:solidFill>
                <a:latin typeface="Times New Roman" pitchFamily="18" charset="0"/>
                <a:cs typeface="Times New Roman" pitchFamily="18" charset="0"/>
              </a:rPr>
              <a:t> </a:t>
            </a: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995522" y="4277379"/>
            <a:ext cx="2005013" cy="1584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873984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3F0813F8-E440-4CA0-914E-C30B29AD3AC2}"/>
              </a:ext>
            </a:extLst>
          </p:cNvPr>
          <p:cNvSpPr txBox="1"/>
          <p:nvPr/>
        </p:nvSpPr>
        <p:spPr>
          <a:xfrm>
            <a:off x="2021840" y="932934"/>
            <a:ext cx="7924800" cy="2800767"/>
          </a:xfrm>
          <a:prstGeom prst="rect">
            <a:avLst/>
          </a:prstGeom>
          <a:noFill/>
        </p:spPr>
        <p:txBody>
          <a:bodyPr wrap="square" rtlCol="0">
            <a:spAutoFit/>
          </a:bodyPr>
          <a:lstStyle/>
          <a:p>
            <a:r>
              <a:rPr lang="kk-KZ" sz="3200" b="1" dirty="0">
                <a:solidFill>
                  <a:srgbClr val="FF0000"/>
                </a:solidFill>
                <a:latin typeface="Times New Roman" panose="02020603050405020304" pitchFamily="18" charset="0"/>
                <a:cs typeface="Times New Roman" panose="02020603050405020304" pitchFamily="18" charset="0"/>
              </a:rPr>
              <a:t>Қосымша тапсырма</a:t>
            </a:r>
          </a:p>
          <a:p>
            <a:endParaRPr lang="kk-KZ" sz="3200" b="1" dirty="0">
              <a:solidFill>
                <a:srgbClr val="FF0000"/>
              </a:solidFill>
              <a:latin typeface="Times New Roman" panose="02020603050405020304" pitchFamily="18" charset="0"/>
              <a:cs typeface="Times New Roman" panose="02020603050405020304" pitchFamily="18" charset="0"/>
            </a:endParaRPr>
          </a:p>
          <a:p>
            <a:r>
              <a:rPr lang="kk-KZ" sz="3200" dirty="0">
                <a:latin typeface="Times New Roman" panose="02020603050405020304" pitchFamily="18" charset="0"/>
                <a:cs typeface="Times New Roman" panose="02020603050405020304" pitchFamily="18" charset="0"/>
              </a:rPr>
              <a:t>Махамбет Өтемісұлының образын ашып, арнау өлең шығару </a:t>
            </a:r>
            <a:r>
              <a:rPr lang="x-none" sz="3200" dirty="0">
                <a:latin typeface="Times New Roman" panose="02020603050405020304" pitchFamily="18" charset="0"/>
                <a:cs typeface="Times New Roman" panose="02020603050405020304" pitchFamily="18" charset="0"/>
              </a:rPr>
              <a:t>( </a:t>
            </a:r>
            <a:r>
              <a:rPr lang="kk-KZ" sz="3200" dirty="0">
                <a:latin typeface="Times New Roman" panose="02020603050405020304" pitchFamily="18" charset="0"/>
                <a:cs typeface="Times New Roman" panose="02020603050405020304" pitchFamily="18" charset="0"/>
              </a:rPr>
              <a:t>кем дегенде </a:t>
            </a:r>
            <a:r>
              <a:rPr lang="x-none" sz="3200" dirty="0">
                <a:latin typeface="Times New Roman" panose="02020603050405020304" pitchFamily="18" charset="0"/>
                <a:cs typeface="Times New Roman" panose="02020603050405020304" pitchFamily="18" charset="0"/>
              </a:rPr>
              <a:t>2</a:t>
            </a:r>
            <a:r>
              <a:rPr lang="kk-KZ" sz="3200" dirty="0">
                <a:latin typeface="Times New Roman" panose="02020603050405020304" pitchFamily="18" charset="0"/>
                <a:cs typeface="Times New Roman" panose="02020603050405020304" pitchFamily="18" charset="0"/>
              </a:rPr>
              <a:t> шумақ</a:t>
            </a:r>
            <a:r>
              <a:rPr lang="x-none" sz="3200" dirty="0">
                <a:latin typeface="Times New Roman" panose="02020603050405020304" pitchFamily="18" charset="0"/>
                <a:cs typeface="Times New Roman" panose="02020603050405020304" pitchFamily="18" charset="0"/>
              </a:rPr>
              <a:t>)</a:t>
            </a:r>
            <a:r>
              <a:rPr lang="kk-KZ" sz="3200" dirty="0">
                <a:latin typeface="Times New Roman" panose="02020603050405020304" pitchFamily="18" charset="0"/>
                <a:cs typeface="Times New Roman" panose="02020603050405020304" pitchFamily="18" charset="0"/>
              </a:rPr>
              <a:t>.</a:t>
            </a:r>
          </a:p>
          <a:p>
            <a:endParaRPr lang="kk-KZ" sz="2400" dirty="0">
              <a:latin typeface="Times New Roman" panose="02020603050405020304" pitchFamily="18" charset="0"/>
              <a:cs typeface="Times New Roman" panose="02020603050405020304" pitchFamily="18" charset="0"/>
            </a:endParaRPr>
          </a:p>
          <a:p>
            <a:endParaRPr lang="kk-KZ" sz="2400" b="1" dirty="0">
              <a:solidFill>
                <a:srgbClr val="FF0000"/>
              </a:solidFill>
            </a:endParaRPr>
          </a:p>
        </p:txBody>
      </p:sp>
    </p:spTree>
    <p:extLst>
      <p:ext uri="{BB962C8B-B14F-4D97-AF65-F5344CB8AC3E}">
        <p14:creationId xmlns="" xmlns:p14="http://schemas.microsoft.com/office/powerpoint/2010/main" val="324020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83E8AB71-5EF4-4D13-99E7-C934D843DF7B}"/>
              </a:ext>
            </a:extLst>
          </p:cNvPr>
          <p:cNvSpPr txBox="1"/>
          <p:nvPr/>
        </p:nvSpPr>
        <p:spPr>
          <a:xfrm>
            <a:off x="1757680" y="1876149"/>
            <a:ext cx="9398000" cy="1754326"/>
          </a:xfrm>
          <a:prstGeom prst="rect">
            <a:avLst/>
          </a:prstGeom>
          <a:noFill/>
        </p:spPr>
        <p:txBody>
          <a:bodyPr wrap="square" rtlCol="0">
            <a:spAutoFit/>
          </a:bodyPr>
          <a:lstStyle/>
          <a:p>
            <a:pPr algn="ctr"/>
            <a:r>
              <a:rPr lang="kk-KZ" sz="5400" b="1" dirty="0">
                <a:ln w="0"/>
                <a:solidFill>
                  <a:srgbClr val="00206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Назар қойып тыңдағандарыңызға рақмет!</a:t>
            </a:r>
            <a:endParaRPr lang="x-none" sz="5400" b="1" dirty="0">
              <a:ln w="0"/>
              <a:solidFill>
                <a:srgbClr val="002060"/>
              </a:soli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95006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 xmlns:a16="http://schemas.microsoft.com/office/drawing/2014/main" id="{5A19DEDD-0A4C-4CF8-9D3D-26244DD78064}"/>
              </a:ext>
            </a:extLst>
          </p:cNvPr>
          <p:cNvSpPr txBox="1"/>
          <p:nvPr/>
        </p:nvSpPr>
        <p:spPr>
          <a:xfrm>
            <a:off x="1645920" y="875717"/>
            <a:ext cx="9845040" cy="3529684"/>
          </a:xfrm>
          <a:prstGeom prst="rect">
            <a:avLst/>
          </a:prstGeom>
          <a:noFill/>
        </p:spPr>
        <p:txBody>
          <a:bodyPr wrap="square">
            <a:spAutoFit/>
          </a:bodyPr>
          <a:lstStyle/>
          <a:p>
            <a:pPr>
              <a:buNone/>
            </a:pPr>
            <a:r>
              <a:rPr lang="kk-KZ" sz="2000" b="1" dirty="0">
                <a:solidFill>
                  <a:srgbClr val="FF0000"/>
                </a:solidFill>
                <a:latin typeface="Times New Roman" pitchFamily="18" charset="0"/>
                <a:cs typeface="Times New Roman" pitchFamily="18" charset="0"/>
              </a:rPr>
              <a:t>Оқу мақсаты:</a:t>
            </a:r>
          </a:p>
          <a:p>
            <a:pPr marR="67945" lvl="0">
              <a:lnSpc>
                <a:spcPct val="109000"/>
              </a:lnSpc>
              <a:spcAft>
                <a:spcPts val="1000"/>
              </a:spcAft>
            </a:pPr>
            <a:r>
              <a:rPr lang="kk-KZ" sz="2000" dirty="0">
                <a:solidFill>
                  <a:prstClr val="black"/>
                </a:solidFill>
                <a:latin typeface="Times New Roman"/>
                <a:ea typeface="Calibri"/>
              </a:rPr>
              <a:t>7.2.3.1 тарихи және көркемдік құндылығы</a:t>
            </a:r>
          </a:p>
          <a:p>
            <a:pPr marR="67945" lvl="0">
              <a:lnSpc>
                <a:spcPct val="109000"/>
              </a:lnSpc>
              <a:spcAft>
                <a:spcPts val="1000"/>
              </a:spcAft>
            </a:pPr>
            <a:r>
              <a:rPr lang="kk-KZ" sz="2000" dirty="0">
                <a:solidFill>
                  <a:prstClr val="black"/>
                </a:solidFill>
                <a:latin typeface="Times New Roman"/>
                <a:ea typeface="Calibri"/>
              </a:rPr>
              <a:t>7.4.4.5  кейіпкерлердің іс</a:t>
            </a:r>
            <a:r>
              <a:rPr lang="x-none" sz="2000" dirty="0">
                <a:solidFill>
                  <a:prstClr val="black"/>
                </a:solidFill>
                <a:latin typeface="Times New Roman"/>
                <a:ea typeface="Calibri"/>
              </a:rPr>
              <a:t>-</a:t>
            </a:r>
            <a:r>
              <a:rPr lang="x-none" sz="2000" dirty="0" err="1">
                <a:solidFill>
                  <a:prstClr val="black"/>
                </a:solidFill>
                <a:latin typeface="Times New Roman"/>
                <a:ea typeface="Calibri"/>
              </a:rPr>
              <a:t>әрекеті</a:t>
            </a:r>
            <a:r>
              <a:rPr lang="x-none" sz="2000" dirty="0">
                <a:solidFill>
                  <a:prstClr val="black"/>
                </a:solidFill>
                <a:latin typeface="Times New Roman"/>
                <a:ea typeface="Calibri"/>
              </a:rPr>
              <a:t> мен автор </a:t>
            </a:r>
            <a:r>
              <a:rPr lang="x-none" sz="2000" dirty="0" err="1">
                <a:solidFill>
                  <a:prstClr val="black"/>
                </a:solidFill>
                <a:latin typeface="Times New Roman"/>
                <a:ea typeface="Calibri"/>
              </a:rPr>
              <a:t>берген</a:t>
            </a:r>
            <a:r>
              <a:rPr lang="x-none" sz="2000" dirty="0">
                <a:solidFill>
                  <a:prstClr val="black"/>
                </a:solidFill>
                <a:latin typeface="Times New Roman"/>
                <a:ea typeface="Calibri"/>
              </a:rPr>
              <a:t> </a:t>
            </a:r>
            <a:r>
              <a:rPr lang="x-none" sz="2000" dirty="0" err="1">
                <a:solidFill>
                  <a:prstClr val="black"/>
                </a:solidFill>
                <a:latin typeface="Times New Roman"/>
                <a:ea typeface="Calibri"/>
              </a:rPr>
              <a:t>портреттік</a:t>
            </a:r>
            <a:r>
              <a:rPr lang="x-none" sz="2000" dirty="0">
                <a:solidFill>
                  <a:prstClr val="black"/>
                </a:solidFill>
                <a:latin typeface="Times New Roman"/>
                <a:ea typeface="Calibri"/>
              </a:rPr>
              <a:t> </a:t>
            </a:r>
            <a:r>
              <a:rPr lang="x-none" sz="2000" dirty="0" err="1">
                <a:solidFill>
                  <a:prstClr val="black"/>
                </a:solidFill>
                <a:latin typeface="Times New Roman"/>
                <a:ea typeface="Calibri"/>
              </a:rPr>
              <a:t>мінездемені</a:t>
            </a:r>
            <a:r>
              <a:rPr lang="x-none" sz="2000" dirty="0">
                <a:solidFill>
                  <a:prstClr val="black"/>
                </a:solidFill>
                <a:latin typeface="Times New Roman"/>
                <a:ea typeface="Calibri"/>
              </a:rPr>
              <a:t> </a:t>
            </a:r>
            <a:r>
              <a:rPr lang="x-none" sz="2000" dirty="0" err="1">
                <a:solidFill>
                  <a:prstClr val="black"/>
                </a:solidFill>
                <a:latin typeface="Times New Roman"/>
                <a:ea typeface="Calibri"/>
              </a:rPr>
              <a:t>салыстырып</a:t>
            </a:r>
            <a:r>
              <a:rPr lang="x-none" sz="2000" dirty="0">
                <a:solidFill>
                  <a:prstClr val="black"/>
                </a:solidFill>
                <a:latin typeface="Times New Roman"/>
                <a:ea typeface="Calibri"/>
              </a:rPr>
              <a:t>, </a:t>
            </a:r>
            <a:r>
              <a:rPr lang="x-none" sz="2000" dirty="0" err="1">
                <a:solidFill>
                  <a:prstClr val="black"/>
                </a:solidFill>
                <a:latin typeface="Times New Roman"/>
                <a:ea typeface="Calibri"/>
              </a:rPr>
              <a:t>тарихи</a:t>
            </a:r>
            <a:r>
              <a:rPr lang="x-none" sz="2000" dirty="0">
                <a:solidFill>
                  <a:prstClr val="black"/>
                </a:solidFill>
                <a:latin typeface="Times New Roman"/>
                <a:ea typeface="Calibri"/>
              </a:rPr>
              <a:t> </a:t>
            </a:r>
            <a:r>
              <a:rPr lang="x-none" sz="2000" dirty="0" err="1">
                <a:solidFill>
                  <a:prstClr val="black"/>
                </a:solidFill>
                <a:latin typeface="Times New Roman"/>
                <a:ea typeface="Calibri"/>
              </a:rPr>
              <a:t>және</a:t>
            </a:r>
            <a:r>
              <a:rPr lang="x-none" sz="2000" dirty="0">
                <a:solidFill>
                  <a:prstClr val="black"/>
                </a:solidFill>
                <a:latin typeface="Times New Roman"/>
                <a:ea typeface="Calibri"/>
              </a:rPr>
              <a:t> </a:t>
            </a:r>
            <a:r>
              <a:rPr lang="x-none" sz="2000" dirty="0" err="1">
                <a:solidFill>
                  <a:prstClr val="black"/>
                </a:solidFill>
                <a:latin typeface="Times New Roman"/>
                <a:ea typeface="Calibri"/>
              </a:rPr>
              <a:t>көркемдік</a:t>
            </a:r>
            <a:r>
              <a:rPr lang="x-none" sz="2000" dirty="0">
                <a:solidFill>
                  <a:prstClr val="black"/>
                </a:solidFill>
                <a:latin typeface="Times New Roman"/>
                <a:ea typeface="Calibri"/>
              </a:rPr>
              <a:t> </a:t>
            </a:r>
            <a:r>
              <a:rPr lang="x-none" sz="2000" dirty="0" err="1">
                <a:solidFill>
                  <a:prstClr val="black"/>
                </a:solidFill>
                <a:latin typeface="Times New Roman"/>
                <a:ea typeface="Calibri"/>
              </a:rPr>
              <a:t>құндылығына</a:t>
            </a:r>
            <a:r>
              <a:rPr lang="x-none" sz="2000" dirty="0">
                <a:solidFill>
                  <a:prstClr val="black"/>
                </a:solidFill>
                <a:latin typeface="Times New Roman"/>
                <a:ea typeface="Calibri"/>
              </a:rPr>
              <a:t> </a:t>
            </a:r>
            <a:r>
              <a:rPr lang="x-none" sz="2000" dirty="0" err="1">
                <a:solidFill>
                  <a:prstClr val="black"/>
                </a:solidFill>
                <a:latin typeface="Times New Roman"/>
                <a:ea typeface="Calibri"/>
              </a:rPr>
              <a:t>баға</a:t>
            </a:r>
            <a:r>
              <a:rPr lang="x-none" sz="2000" dirty="0">
                <a:solidFill>
                  <a:prstClr val="black"/>
                </a:solidFill>
                <a:latin typeface="Times New Roman"/>
                <a:ea typeface="Calibri"/>
              </a:rPr>
              <a:t> беру</a:t>
            </a:r>
            <a:endParaRPr lang="kk-KZ" sz="2000" dirty="0">
              <a:solidFill>
                <a:prstClr val="black"/>
              </a:solidFill>
              <a:latin typeface="Times New Roman"/>
              <a:ea typeface="Calibri"/>
            </a:endParaRPr>
          </a:p>
          <a:p>
            <a:pPr marR="67945" lvl="0">
              <a:lnSpc>
                <a:spcPct val="109000"/>
              </a:lnSpc>
              <a:spcAft>
                <a:spcPts val="1000"/>
              </a:spcAft>
            </a:pPr>
            <a:r>
              <a:rPr lang="kk-KZ" sz="2400" b="1" dirty="0">
                <a:solidFill>
                  <a:srgbClr val="FF0000"/>
                </a:solidFill>
                <a:latin typeface="Times New Roman" pitchFamily="18" charset="0"/>
                <a:cs typeface="Times New Roman" pitchFamily="18" charset="0"/>
              </a:rPr>
              <a:t>Сабақтың мақсаты</a:t>
            </a:r>
            <a:r>
              <a:rPr lang="kk-KZ" sz="2400" b="1" dirty="0" smtClean="0">
                <a:solidFill>
                  <a:srgbClr val="FF0000"/>
                </a:solidFill>
                <a:latin typeface="Times New Roman" pitchFamily="18" charset="0"/>
                <a:cs typeface="Times New Roman" pitchFamily="18" charset="0"/>
              </a:rPr>
              <a:t>:</a:t>
            </a:r>
          </a:p>
          <a:p>
            <a:pPr marR="67945" lvl="0">
              <a:lnSpc>
                <a:spcPct val="109000"/>
              </a:lnSpc>
              <a:spcAft>
                <a:spcPts val="1000"/>
              </a:spcAft>
            </a:pPr>
            <a:r>
              <a:rPr lang="kk-KZ" sz="2400" dirty="0" smtClean="0">
                <a:latin typeface="Times New Roman" pitchFamily="18" charset="0"/>
                <a:cs typeface="Times New Roman" pitchFamily="18" charset="0"/>
              </a:rPr>
              <a:t>-  көркемдік құндылығына тоқталу</a:t>
            </a:r>
            <a:r>
              <a:rPr lang="kk-KZ" sz="2400" dirty="0">
                <a:latin typeface="Times New Roman" pitchFamily="18" charset="0"/>
                <a:cs typeface="Times New Roman" pitchFamily="18" charset="0"/>
              </a:rPr>
              <a:t>;</a:t>
            </a:r>
            <a:endParaRPr lang="kk-KZ" sz="2400" dirty="0" smtClean="0">
              <a:latin typeface="Times New Roman" pitchFamily="18" charset="0"/>
              <a:cs typeface="Times New Roman" pitchFamily="18" charset="0"/>
            </a:endParaRPr>
          </a:p>
          <a:p>
            <a:pPr marR="67945" lvl="0">
              <a:lnSpc>
                <a:spcPct val="109000"/>
              </a:lnSpc>
              <a:spcAft>
                <a:spcPts val="1000"/>
              </a:spcAft>
            </a:pPr>
            <a:r>
              <a:rPr lang="kk-KZ" sz="2400" dirty="0">
                <a:latin typeface="Times New Roman" pitchFamily="18" charset="0"/>
                <a:cs typeface="Times New Roman" pitchFamily="18" charset="0"/>
              </a:rPr>
              <a:t> - бүгінгі күн мен Махамбет заманын тарихи сабақтастығын салыстыра отырып баға беру, пікір </a:t>
            </a:r>
            <a:r>
              <a:rPr lang="kk-KZ" sz="2400" dirty="0" smtClean="0">
                <a:latin typeface="Times New Roman" pitchFamily="18" charset="0"/>
                <a:cs typeface="Times New Roman" pitchFamily="18" charset="0"/>
              </a:rPr>
              <a:t>білдіру</a:t>
            </a:r>
            <a:endParaRPr lang="kk-KZ"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664331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81ACB77-492B-426F-B779-D30D9F8C02AB}"/>
              </a:ext>
            </a:extLst>
          </p:cNvPr>
          <p:cNvSpPr txBox="1"/>
          <p:nvPr/>
        </p:nvSpPr>
        <p:spPr>
          <a:xfrm>
            <a:off x="1432560" y="306924"/>
            <a:ext cx="9255760" cy="830997"/>
          </a:xfrm>
          <a:prstGeom prst="rect">
            <a:avLst/>
          </a:prstGeom>
          <a:noFill/>
        </p:spPr>
        <p:txBody>
          <a:bodyPr wrap="square">
            <a:spAutoFit/>
          </a:bodyPr>
          <a:lstStyle/>
          <a:p>
            <a:r>
              <a:rPr lang="kk-KZ" sz="2400" b="1" dirty="0">
                <a:latin typeface="Times New Roman" pitchFamily="18" charset="0"/>
                <a:cs typeface="Times New Roman" pitchFamily="18" charset="0"/>
              </a:rPr>
              <a:t>Бағалау критерийлері:</a:t>
            </a:r>
          </a:p>
          <a:p>
            <a:endParaRPr lang="kk-KZ" sz="2400" b="1" dirty="0">
              <a:solidFill>
                <a:srgbClr val="FF0000"/>
              </a:solidFill>
              <a:latin typeface="Times New Roman" pitchFamily="18" charset="0"/>
              <a:cs typeface="Times New Roman" pitchFamily="18" charset="0"/>
            </a:endParaRPr>
          </a:p>
        </p:txBody>
      </p:sp>
      <p:sp>
        <p:nvSpPr>
          <p:cNvPr id="4" name="TextBox 3">
            <a:extLst>
              <a:ext uri="{FF2B5EF4-FFF2-40B4-BE49-F238E27FC236}">
                <a16:creationId xmlns="" xmlns:a16="http://schemas.microsoft.com/office/drawing/2014/main" id="{BAF0B82D-62C7-40BF-BACE-2EB37B2BFA27}"/>
              </a:ext>
            </a:extLst>
          </p:cNvPr>
          <p:cNvSpPr txBox="1"/>
          <p:nvPr/>
        </p:nvSpPr>
        <p:spPr>
          <a:xfrm>
            <a:off x="1874520" y="3429000"/>
            <a:ext cx="9001760" cy="4316438"/>
          </a:xfrm>
          <a:prstGeom prst="rect">
            <a:avLst/>
          </a:prstGeom>
          <a:noFill/>
        </p:spPr>
        <p:txBody>
          <a:bodyPr wrap="square" rtlCol="0">
            <a:spAutoFit/>
          </a:bodyPr>
          <a:lstStyle/>
          <a:p>
            <a:r>
              <a:rPr lang="kk-KZ" sz="2400" b="1" dirty="0">
                <a:latin typeface="Times New Roman" panose="02020603050405020304" pitchFamily="18" charset="0"/>
                <a:cs typeface="Times New Roman" panose="02020603050405020304" pitchFamily="18" charset="0"/>
              </a:rPr>
              <a:t>Сенің білетінің</a:t>
            </a:r>
            <a:r>
              <a:rPr lang="kk-KZ" sz="2400" dirty="0">
                <a:latin typeface="Times New Roman" panose="02020603050405020304" pitchFamily="18" charset="0"/>
                <a:cs typeface="Times New Roman" panose="02020603050405020304" pitchFamily="18" charset="0"/>
              </a:rPr>
              <a:t>:</a:t>
            </a:r>
          </a:p>
          <a:p>
            <a:r>
              <a:rPr lang="kk-KZ" sz="2400" dirty="0" smtClean="0">
                <a:latin typeface="Times New Roman" panose="02020603050405020304" pitchFamily="18" charset="0"/>
                <a:cs typeface="Times New Roman" panose="02020603050405020304" pitchFamily="18" charset="0"/>
              </a:rPr>
              <a:t>Нарынқұм зауалы </a:t>
            </a:r>
            <a:endParaRPr lang="kk-KZ" sz="2400" dirty="0">
              <a:latin typeface="Times New Roman" panose="02020603050405020304" pitchFamily="18" charset="0"/>
              <a:cs typeface="Times New Roman" panose="02020603050405020304" pitchFamily="18" charset="0"/>
            </a:endParaRPr>
          </a:p>
          <a:p>
            <a:endParaRPr lang="kk-KZ"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Сенің меңгеретінің</a:t>
            </a:r>
            <a:r>
              <a:rPr lang="kk-KZ" sz="2400" b="1" dirty="0" smtClean="0">
                <a:latin typeface="Times New Roman" panose="02020603050405020304" pitchFamily="18" charset="0"/>
                <a:cs typeface="Times New Roman" panose="02020603050405020304" pitchFamily="18" charset="0"/>
              </a:rPr>
              <a:t>:</a:t>
            </a:r>
          </a:p>
          <a:p>
            <a:r>
              <a:rPr lang="kk-KZ" sz="2400" dirty="0" smtClean="0">
                <a:latin typeface="Times New Roman" panose="02020603050405020304" pitchFamily="18" charset="0"/>
                <a:cs typeface="Times New Roman" panose="02020603050405020304" pitchFamily="18" charset="0"/>
              </a:rPr>
              <a:t>- көркемдегіш құралдар;</a:t>
            </a:r>
            <a:endParaRPr lang="kk-KZ" sz="2400" dirty="0">
              <a:latin typeface="Times New Roman" panose="02020603050405020304" pitchFamily="18" charset="0"/>
              <a:cs typeface="Times New Roman" panose="02020603050405020304" pitchFamily="18" charset="0"/>
            </a:endParaRPr>
          </a:p>
          <a:p>
            <a:pPr>
              <a:buNone/>
            </a:pPr>
            <a:r>
              <a:rPr lang="x-none" sz="2400" b="1" dirty="0">
                <a:latin typeface="Times New Roman" panose="02020603050405020304" pitchFamily="18" charset="0"/>
                <a:cs typeface="Times New Roman" panose="02020603050405020304" pitchFamily="18" charset="0"/>
              </a:rPr>
              <a:t>- </a:t>
            </a:r>
            <a:r>
              <a:rPr lang="kk-KZ" sz="2400" dirty="0">
                <a:latin typeface="Times New Roman" pitchFamily="18" charset="0"/>
                <a:cs typeface="Times New Roman" pitchFamily="18" charset="0"/>
              </a:rPr>
              <a:t> шығармамен танысып бүгінгі күн мен Махамбет заманын салыстыра отырып баға беру, пікір </a:t>
            </a:r>
            <a:r>
              <a:rPr lang="kk-KZ" sz="2400" dirty="0" smtClean="0">
                <a:latin typeface="Times New Roman" pitchFamily="18" charset="0"/>
                <a:cs typeface="Times New Roman" pitchFamily="18" charset="0"/>
              </a:rPr>
              <a:t>білдіру</a:t>
            </a:r>
            <a:endParaRPr lang="kk-KZ" sz="2400" dirty="0">
              <a:latin typeface="Times New Roman" pitchFamily="18" charset="0"/>
              <a:cs typeface="Times New Roman" pitchFamily="18" charset="0"/>
            </a:endParaRPr>
          </a:p>
          <a:p>
            <a:pPr marR="67945" lvl="0">
              <a:lnSpc>
                <a:spcPct val="109000"/>
              </a:lnSpc>
              <a:spcAft>
                <a:spcPts val="1000"/>
              </a:spcAft>
            </a:pPr>
            <a:endParaRPr lang="kk-KZ" sz="2400" dirty="0">
              <a:latin typeface="Times New Roman"/>
              <a:ea typeface="Calibri"/>
            </a:endParaRPr>
          </a:p>
          <a:p>
            <a:endParaRPr lang="x-none" sz="2400" b="1" dirty="0">
              <a:latin typeface="Times New Roman" panose="02020603050405020304" pitchFamily="18" charset="0"/>
              <a:cs typeface="Times New Roman" panose="02020603050405020304" pitchFamily="18" charset="0"/>
            </a:endParaRPr>
          </a:p>
          <a:p>
            <a:endParaRPr lang="kk-KZ" sz="2400" dirty="0">
              <a:latin typeface="Times New Roman" panose="02020603050405020304" pitchFamily="18" charset="0"/>
              <a:cs typeface="Times New Roman" panose="02020603050405020304" pitchFamily="18" charset="0"/>
            </a:endParaRPr>
          </a:p>
          <a:p>
            <a:endParaRPr lang="x-none" sz="24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 xmlns:a16="http://schemas.microsoft.com/office/drawing/2014/main" id="{C32E9AD3-ABD2-4F64-B1A3-FE80F6B5B446}"/>
              </a:ext>
            </a:extLst>
          </p:cNvPr>
          <p:cNvSpPr txBox="1"/>
          <p:nvPr/>
        </p:nvSpPr>
        <p:spPr>
          <a:xfrm>
            <a:off x="1499574" y="1073830"/>
            <a:ext cx="9580880" cy="1227003"/>
          </a:xfrm>
          <a:prstGeom prst="rect">
            <a:avLst/>
          </a:prstGeom>
          <a:noFill/>
        </p:spPr>
        <p:txBody>
          <a:bodyPr wrap="square">
            <a:spAutoFit/>
          </a:bodyPr>
          <a:lstStyle/>
          <a:p>
            <a:pPr marR="67945" lvl="0" algn="just">
              <a:lnSpc>
                <a:spcPct val="109000"/>
              </a:lnSpc>
              <a:spcAft>
                <a:spcPts val="1000"/>
              </a:spcAft>
            </a:pPr>
            <a:r>
              <a:rPr lang="kk-KZ" sz="1800" b="1" dirty="0">
                <a:latin typeface="Times New Roman" pitchFamily="18" charset="0"/>
                <a:cs typeface="Times New Roman" pitchFamily="18" charset="0"/>
              </a:rPr>
              <a:t>- </a:t>
            </a:r>
            <a:r>
              <a:rPr lang="kk-KZ" sz="2000" dirty="0">
                <a:latin typeface="Times New Roman" pitchFamily="18" charset="0"/>
                <a:cs typeface="Times New Roman" pitchFamily="18" charset="0"/>
              </a:rPr>
              <a:t>к</a:t>
            </a:r>
            <a:r>
              <a:rPr lang="kk-KZ" sz="2000" dirty="0" smtClean="0">
                <a:latin typeface="Times New Roman" pitchFamily="18" charset="0"/>
                <a:cs typeface="Times New Roman" pitchFamily="18" charset="0"/>
              </a:rPr>
              <a:t>өркемдегіш құралдарды біледі;</a:t>
            </a:r>
            <a:endParaRPr lang="kk-KZ" sz="2000" dirty="0">
              <a:latin typeface="Times New Roman" pitchFamily="18" charset="0"/>
              <a:cs typeface="Times New Roman" pitchFamily="18" charset="0"/>
            </a:endParaRPr>
          </a:p>
          <a:p>
            <a:pPr marR="67945" lvl="0" algn="just">
              <a:lnSpc>
                <a:spcPct val="109000"/>
              </a:lnSpc>
              <a:spcAft>
                <a:spcPts val="1000"/>
              </a:spcAft>
            </a:pPr>
            <a:r>
              <a:rPr lang="kk-KZ" sz="2000" dirty="0" smtClean="0">
                <a:latin typeface="Times New Roman" pitchFamily="18" charset="0"/>
                <a:cs typeface="Times New Roman" pitchFamily="18" charset="0"/>
              </a:rPr>
              <a:t>- </a:t>
            </a:r>
            <a:r>
              <a:rPr lang="kk-KZ" sz="2000" dirty="0">
                <a:latin typeface="Times New Roman" pitchFamily="18" charset="0"/>
                <a:cs typeface="Times New Roman" pitchFamily="18" charset="0"/>
              </a:rPr>
              <a:t>шығармамен танысып бүгінгі күн мен Махамбет заманын салыстыра отырып баға </a:t>
            </a:r>
            <a:r>
              <a:rPr lang="kk-KZ" sz="2000" dirty="0" smtClean="0">
                <a:latin typeface="Times New Roman" pitchFamily="18" charset="0"/>
                <a:cs typeface="Times New Roman" pitchFamily="18" charset="0"/>
              </a:rPr>
              <a:t>береді, </a:t>
            </a:r>
            <a:r>
              <a:rPr lang="kk-KZ" sz="2000" dirty="0">
                <a:latin typeface="Times New Roman" pitchFamily="18" charset="0"/>
                <a:cs typeface="Times New Roman" pitchFamily="18" charset="0"/>
              </a:rPr>
              <a:t>пікір </a:t>
            </a:r>
            <a:r>
              <a:rPr lang="kk-KZ" sz="2000" dirty="0" smtClean="0">
                <a:latin typeface="Times New Roman" pitchFamily="18" charset="0"/>
                <a:cs typeface="Times New Roman" pitchFamily="18" charset="0"/>
              </a:rPr>
              <a:t>білдіреді</a:t>
            </a:r>
            <a:endParaRPr lang="kk-KZ"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398607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40077" y="117693"/>
            <a:ext cx="9732724" cy="4339650"/>
          </a:xfrm>
          <a:prstGeom prst="rect">
            <a:avLst/>
          </a:prstGeom>
        </p:spPr>
        <p:txBody>
          <a:bodyPr wrap="square">
            <a:spAutoFit/>
          </a:bodyPr>
          <a:lstStyle/>
          <a:p>
            <a:r>
              <a:rPr lang="ru-RU" b="1" dirty="0">
                <a:solidFill>
                  <a:srgbClr val="E28394">
                    <a:lumMod val="50000"/>
                  </a:srgbClr>
                </a:solidFill>
                <a:latin typeface="Arial" panose="020B0604020202020204" pitchFamily="34" charset="0"/>
              </a:rPr>
              <a:t> </a:t>
            </a:r>
            <a:endParaRPr lang="ru-RU" b="1" dirty="0" smtClean="0">
              <a:solidFill>
                <a:srgbClr val="E28394">
                  <a:lumMod val="50000"/>
                </a:srgbClr>
              </a:solidFill>
              <a:latin typeface="Arial" panose="020B0604020202020204" pitchFamily="34" charset="0"/>
            </a:endParaRPr>
          </a:p>
          <a:p>
            <a:endParaRPr lang="ru-RU" b="1" dirty="0">
              <a:solidFill>
                <a:srgbClr val="E28394">
                  <a:lumMod val="50000"/>
                </a:srgbClr>
              </a:solidFill>
              <a:latin typeface="Arial" panose="020B0604020202020204" pitchFamily="34" charset="0"/>
            </a:endParaRPr>
          </a:p>
          <a:p>
            <a:r>
              <a:rPr lang="ru-RU" b="1" dirty="0" smtClean="0">
                <a:solidFill>
                  <a:srgbClr val="E28394">
                    <a:lumMod val="50000"/>
                  </a:srgbClr>
                </a:solidFill>
                <a:latin typeface="Arial" panose="020B0604020202020204" pitchFamily="34" charset="0"/>
              </a:rPr>
              <a:t> </a:t>
            </a:r>
            <a:r>
              <a:rPr lang="ru-RU" sz="3200" b="1" dirty="0" err="1" smtClean="0">
                <a:solidFill>
                  <a:srgbClr val="E28394">
                    <a:lumMod val="50000"/>
                  </a:srgbClr>
                </a:solidFill>
                <a:latin typeface="Times New Roman" panose="02020603050405020304" pitchFamily="18" charset="0"/>
                <a:cs typeface="Times New Roman" panose="02020603050405020304" pitchFamily="18" charset="0"/>
              </a:rPr>
              <a:t>Ойтүрткі</a:t>
            </a:r>
            <a:endParaRPr lang="ru-RU" sz="3200" b="1" dirty="0" smtClean="0">
              <a:solidFill>
                <a:srgbClr val="E28394">
                  <a:lumMod val="50000"/>
                </a:srgbClr>
              </a:solidFill>
              <a:latin typeface="Times New Roman" panose="02020603050405020304" pitchFamily="18" charset="0"/>
              <a:cs typeface="Times New Roman" panose="02020603050405020304" pitchFamily="18" charset="0"/>
            </a:endParaRPr>
          </a:p>
          <a:p>
            <a:pPr algn="just"/>
            <a:endParaRPr lang="ru-RU" sz="2400" dirty="0">
              <a:solidFill>
                <a:srgbClr val="202122"/>
              </a:solidFill>
              <a:latin typeface="Times New Roman" panose="02020603050405020304" pitchFamily="18" charset="0"/>
              <a:cs typeface="Times New Roman" panose="02020603050405020304" pitchFamily="18" charset="0"/>
            </a:endParaRPr>
          </a:p>
          <a:p>
            <a:pPr algn="just"/>
            <a:r>
              <a:rPr lang="ru-RU" sz="3200" b="1" dirty="0" err="1" smtClean="0">
                <a:solidFill>
                  <a:srgbClr val="002060"/>
                </a:solidFill>
                <a:latin typeface="Times New Roman" panose="02020603050405020304" pitchFamily="18" charset="0"/>
                <a:cs typeface="Times New Roman" panose="02020603050405020304" pitchFamily="18" charset="0"/>
              </a:rPr>
              <a:t>Шығарманың</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тарихпен</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сабақтастығы</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туралы</a:t>
            </a:r>
            <a:r>
              <a:rPr lang="ru-RU" sz="3200" b="1" dirty="0" smtClean="0">
                <a:solidFill>
                  <a:srgbClr val="002060"/>
                </a:solidFill>
                <a:latin typeface="Times New Roman" panose="02020603050405020304" pitchFamily="18" charset="0"/>
                <a:cs typeface="Times New Roman" panose="02020603050405020304" pitchFamily="18" charset="0"/>
              </a:rPr>
              <a:t> не </a:t>
            </a:r>
            <a:r>
              <a:rPr lang="ru-RU" sz="3200" b="1" dirty="0" err="1" smtClean="0">
                <a:solidFill>
                  <a:srgbClr val="002060"/>
                </a:solidFill>
                <a:latin typeface="Times New Roman" panose="02020603050405020304" pitchFamily="18" charset="0"/>
                <a:cs typeface="Times New Roman" panose="02020603050405020304" pitchFamily="18" charset="0"/>
              </a:rPr>
              <a:t>білесіз</a:t>
            </a:r>
            <a:r>
              <a:rPr lang="ru-RU" sz="3200" b="1" dirty="0" smtClean="0">
                <a:solidFill>
                  <a:srgbClr val="002060"/>
                </a:solidFill>
                <a:latin typeface="Times New Roman" panose="02020603050405020304" pitchFamily="18" charset="0"/>
                <a:cs typeface="Times New Roman" panose="02020603050405020304" pitchFamily="18" charset="0"/>
              </a:rPr>
              <a:t>?</a:t>
            </a:r>
          </a:p>
          <a:p>
            <a:pPr algn="just"/>
            <a:r>
              <a:rPr lang="ru-RU" sz="3200" b="1" dirty="0">
                <a:solidFill>
                  <a:srgbClr val="002060"/>
                </a:solidFill>
                <a:latin typeface="Times New Roman" panose="02020603050405020304" pitchFamily="18" charset="0"/>
                <a:cs typeface="Times New Roman" panose="02020603050405020304" pitchFamily="18" charset="0"/>
              </a:rPr>
              <a:t>Нарын </a:t>
            </a:r>
            <a:r>
              <a:rPr lang="ru-RU" sz="3200" b="1" dirty="0" err="1" smtClean="0">
                <a:solidFill>
                  <a:srgbClr val="002060"/>
                </a:solidFill>
                <a:latin typeface="Times New Roman" panose="02020603050405020304" pitchFamily="18" charset="0"/>
                <a:cs typeface="Times New Roman" panose="02020603050405020304" pitchFamily="18" charset="0"/>
              </a:rPr>
              <a:t>құмының</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географиялық</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орны</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қай</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жер</a:t>
            </a:r>
            <a:r>
              <a:rPr lang="ru-RU" sz="3200" b="1" dirty="0" smtClean="0">
                <a:solidFill>
                  <a:srgbClr val="002060"/>
                </a:solidFill>
                <a:latin typeface="Times New Roman" panose="02020603050405020304" pitchFamily="18" charset="0"/>
                <a:cs typeface="Times New Roman" panose="02020603050405020304" pitchFamily="18" charset="0"/>
              </a:rPr>
              <a:t>?</a:t>
            </a:r>
            <a:endParaRPr lang="ru-RU" sz="3200" dirty="0">
              <a:solidFill>
                <a:srgbClr val="002060"/>
              </a:solidFill>
              <a:latin typeface="Times New Roman" panose="02020603050405020304" pitchFamily="18" charset="0"/>
              <a:cs typeface="Times New Roman" panose="02020603050405020304" pitchFamily="18" charset="0"/>
            </a:endParaRPr>
          </a:p>
          <a:p>
            <a:pPr algn="just"/>
            <a:r>
              <a:rPr lang="ru-RU" sz="3200" b="1" dirty="0" err="1">
                <a:solidFill>
                  <a:srgbClr val="002060"/>
                </a:solidFill>
                <a:latin typeface="Times New Roman" panose="02020603050405020304" pitchFamily="18" charset="0"/>
                <a:cs typeface="Times New Roman" panose="02020603050405020304" pitchFamily="18" charset="0"/>
              </a:rPr>
              <a:t>Шығармада</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айтылатын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тарихи</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тұлғаларды</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білесіз</a:t>
            </a:r>
            <a:r>
              <a:rPr lang="ru-RU" sz="3200" b="1" dirty="0" smtClean="0">
                <a:solidFill>
                  <a:srgbClr val="002060"/>
                </a:solidFill>
                <a:latin typeface="Times New Roman" panose="02020603050405020304" pitchFamily="18" charset="0"/>
                <a:cs typeface="Times New Roman" panose="02020603050405020304" pitchFamily="18" charset="0"/>
              </a:rPr>
              <a:t> </a:t>
            </a:r>
            <a:r>
              <a:rPr lang="ru-RU" sz="3200" b="1" dirty="0" err="1" smtClean="0">
                <a:solidFill>
                  <a:srgbClr val="002060"/>
                </a:solidFill>
                <a:latin typeface="Times New Roman" panose="02020603050405020304" pitchFamily="18" charset="0"/>
                <a:cs typeface="Times New Roman" panose="02020603050405020304" pitchFamily="18" charset="0"/>
              </a:rPr>
              <a:t>бе</a:t>
            </a:r>
            <a:r>
              <a:rPr lang="ru-RU" sz="3200" b="1" dirty="0" smtClean="0">
                <a:solidFill>
                  <a:srgbClr val="002060"/>
                </a:solidFill>
                <a:latin typeface="Times New Roman" panose="02020603050405020304" pitchFamily="18" charset="0"/>
                <a:cs typeface="Times New Roman" panose="02020603050405020304" pitchFamily="18" charset="0"/>
              </a:rPr>
              <a:t>?</a:t>
            </a:r>
            <a:endParaRPr lang="ru-RU" sz="3200" b="1" dirty="0">
              <a:solidFill>
                <a:srgbClr val="002060"/>
              </a:solidFill>
              <a:latin typeface="Times New Roman" panose="02020603050405020304" pitchFamily="18" charset="0"/>
              <a:cs typeface="Times New Roman" panose="02020603050405020304" pitchFamily="18" charset="0"/>
            </a:endParaRPr>
          </a:p>
          <a:p>
            <a:pPr algn="just"/>
            <a:endParaRPr lang="x-none"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53013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31308" y="440333"/>
            <a:ext cx="10668001" cy="6063198"/>
          </a:xfrm>
          <a:prstGeom prst="rect">
            <a:avLst/>
          </a:prstGeom>
        </p:spPr>
        <p:txBody>
          <a:bodyPr wrap="square">
            <a:spAutoFit/>
          </a:bodyPr>
          <a:lstStyle/>
          <a:p>
            <a:pPr lvl="0"/>
            <a:r>
              <a:rPr lang="ru-RU" b="1" dirty="0" err="1" smtClean="0">
                <a:solidFill>
                  <a:schemeClr val="accent6">
                    <a:lumMod val="50000"/>
                  </a:schemeClr>
                </a:solidFill>
                <a:latin typeface="Times New Roman" pitchFamily="18" charset="0"/>
                <a:cs typeface="Times New Roman" pitchFamily="18" charset="0"/>
              </a:rPr>
              <a:t>Жауабыңызды</a:t>
            </a:r>
            <a:r>
              <a:rPr lang="ru-RU" b="1" dirty="0" smtClean="0">
                <a:solidFill>
                  <a:schemeClr val="accent6">
                    <a:lumMod val="50000"/>
                  </a:schemeClr>
                </a:solidFill>
                <a:latin typeface="Times New Roman" pitchFamily="18" charset="0"/>
                <a:cs typeface="Times New Roman" pitchFamily="18" charset="0"/>
              </a:rPr>
              <a:t> </a:t>
            </a:r>
            <a:r>
              <a:rPr lang="ru-RU" b="1" dirty="0" err="1" smtClean="0">
                <a:solidFill>
                  <a:schemeClr val="accent6">
                    <a:lumMod val="50000"/>
                  </a:schemeClr>
                </a:solidFill>
                <a:latin typeface="Times New Roman" pitchFamily="18" charset="0"/>
                <a:cs typeface="Times New Roman" pitchFamily="18" charset="0"/>
              </a:rPr>
              <a:t>салыстырыңыз</a:t>
            </a:r>
            <a:r>
              <a:rPr lang="ru-RU" b="1" dirty="0" smtClean="0">
                <a:solidFill>
                  <a:schemeClr val="accent6">
                    <a:lumMod val="50000"/>
                  </a:schemeClr>
                </a:solidFill>
                <a:latin typeface="Times New Roman" pitchFamily="18" charset="0"/>
                <a:cs typeface="Times New Roman" pitchFamily="18" charset="0"/>
              </a:rPr>
              <a:t>!</a:t>
            </a:r>
          </a:p>
          <a:p>
            <a:pPr lvl="0" algn="ctr"/>
            <a:r>
              <a:rPr lang="ru-RU" b="1" dirty="0" smtClean="0">
                <a:solidFill>
                  <a:schemeClr val="accent6">
                    <a:lumMod val="50000"/>
                  </a:schemeClr>
                </a:solidFill>
                <a:latin typeface="Arial" panose="020B0604020202020204" pitchFamily="34" charset="0"/>
              </a:rPr>
              <a:t>  </a:t>
            </a:r>
          </a:p>
          <a:p>
            <a:pPr lvl="0" algn="ctr"/>
            <a:r>
              <a:rPr lang="ru-RU" sz="2400" b="1" dirty="0" err="1" smtClean="0">
                <a:solidFill>
                  <a:schemeClr val="accent6">
                    <a:lumMod val="50000"/>
                  </a:schemeClr>
                </a:solidFill>
                <a:latin typeface="Times New Roman" panose="02020603050405020304" pitchFamily="18" charset="0"/>
                <a:cs typeface="Times New Roman" panose="02020603050405020304" pitchFamily="18" charset="0"/>
              </a:rPr>
              <a:t>Нарынқұм</a:t>
            </a:r>
            <a:r>
              <a:rPr lang="ru-RU" sz="2400" b="1" dirty="0" smtClean="0">
                <a:solidFill>
                  <a:schemeClr val="accent6">
                    <a:lumMod val="50000"/>
                  </a:schemeClr>
                </a:solidFill>
                <a:latin typeface="Times New Roman" panose="02020603050405020304" pitchFamily="18" charset="0"/>
                <a:cs typeface="Times New Roman" panose="02020603050405020304" pitchFamily="18" charset="0"/>
              </a:rPr>
              <a:t> </a:t>
            </a:r>
            <a:r>
              <a:rPr lang="ru-RU" sz="2400" b="1" dirty="0" err="1" smtClean="0">
                <a:solidFill>
                  <a:schemeClr val="accent6">
                    <a:lumMod val="50000"/>
                  </a:schemeClr>
                </a:solidFill>
                <a:latin typeface="Times New Roman" panose="02020603050405020304" pitchFamily="18" charset="0"/>
                <a:cs typeface="Times New Roman" panose="02020603050405020304" pitchFamily="18" charset="0"/>
              </a:rPr>
              <a:t>зауалы</a:t>
            </a:r>
            <a:endParaRPr lang="ru-RU" sz="2400" b="1" dirty="0" smtClean="0">
              <a:solidFill>
                <a:schemeClr val="accent6">
                  <a:lumMod val="50000"/>
                </a:schemeClr>
              </a:solidFill>
              <a:latin typeface="Times New Roman" panose="02020603050405020304" pitchFamily="18" charset="0"/>
              <a:cs typeface="Times New Roman" panose="02020603050405020304" pitchFamily="18" charset="0"/>
            </a:endParaRPr>
          </a:p>
          <a:p>
            <a:pPr lvl="0" algn="just"/>
            <a:endParaRPr lang="ru-RU" sz="2400" dirty="0">
              <a:solidFill>
                <a:srgbClr val="202122"/>
              </a:solidFill>
              <a:latin typeface="Times New Roman" panose="02020603050405020304" pitchFamily="18" charset="0"/>
              <a:cs typeface="Times New Roman" panose="02020603050405020304" pitchFamily="18" charset="0"/>
            </a:endParaRPr>
          </a:p>
          <a:p>
            <a:pPr lvl="0" algn="just"/>
            <a:r>
              <a:rPr lang="ru-RU" sz="2000" b="1" dirty="0" err="1" smtClean="0">
                <a:latin typeface="Times New Roman" panose="02020603050405020304" pitchFamily="18" charset="0"/>
                <a:cs typeface="Times New Roman" panose="02020603050405020304" pitchFamily="18" charset="0"/>
              </a:rPr>
              <a:t>Тарихпен</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сабақтастығы</a:t>
            </a:r>
            <a:endParaRPr lang="ru-RU" sz="2000" b="1" dirty="0" smtClean="0">
              <a:latin typeface="Times New Roman" panose="02020603050405020304" pitchFamily="18" charset="0"/>
              <a:cs typeface="Times New Roman" panose="02020603050405020304" pitchFamily="18" charset="0"/>
            </a:endParaRPr>
          </a:p>
          <a:p>
            <a:pPr lvl="0" algn="just"/>
            <a:endParaRPr lang="ru-RU" sz="2000" dirty="0">
              <a:solidFill>
                <a:srgbClr val="202122"/>
              </a:solidFill>
              <a:latin typeface="Times New Roman" panose="02020603050405020304" pitchFamily="18" charset="0"/>
              <a:cs typeface="Times New Roman" panose="02020603050405020304" pitchFamily="18" charset="0"/>
            </a:endParaRPr>
          </a:p>
          <a:p>
            <a:pPr lvl="0" algn="just"/>
            <a:r>
              <a:rPr lang="ru-RU" sz="2000" dirty="0" err="1" smtClean="0">
                <a:solidFill>
                  <a:srgbClr val="202122"/>
                </a:solidFill>
                <a:latin typeface="Times New Roman" panose="02020603050405020304" pitchFamily="18" charset="0"/>
                <a:cs typeface="Times New Roman" panose="02020603050405020304" pitchFamily="18" charset="0"/>
              </a:rPr>
              <a:t>Махамбеттің</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өлімі</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жайында</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сөз</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болады</a:t>
            </a:r>
            <a:r>
              <a:rPr lang="ru-RU" sz="2000" dirty="0" smtClean="0">
                <a:solidFill>
                  <a:srgbClr val="202122"/>
                </a:solidFill>
                <a:latin typeface="Times New Roman" panose="02020603050405020304" pitchFamily="18" charset="0"/>
                <a:cs typeface="Times New Roman" panose="02020603050405020304" pitchFamily="18" charset="0"/>
              </a:rPr>
              <a:t>. 1846 </a:t>
            </a:r>
            <a:r>
              <a:rPr lang="ru-RU" sz="2000" dirty="0" err="1" smtClean="0">
                <a:solidFill>
                  <a:srgbClr val="202122"/>
                </a:solidFill>
                <a:latin typeface="Times New Roman" panose="02020603050405020304" pitchFamily="18" charset="0"/>
                <a:cs typeface="Times New Roman" panose="02020603050405020304" pitchFamily="18" charset="0"/>
              </a:rPr>
              <a:t>жылы</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Орынбор</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қазақтарының</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сұлтаны</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Баймағамбет</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Айшуақұлы</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патшаға</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адал</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берілгендігін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дәлелдеу</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үшін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Махамбетті</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өлтірудің</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жоспарын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жасайды</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Тірілей</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әкелген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адамға</a:t>
            </a:r>
            <a:r>
              <a:rPr lang="ru-RU" sz="2000" dirty="0" smtClean="0">
                <a:solidFill>
                  <a:srgbClr val="202122"/>
                </a:solidFill>
                <a:latin typeface="Times New Roman" panose="02020603050405020304" pitchFamily="18" charset="0"/>
                <a:cs typeface="Times New Roman" panose="02020603050405020304" pitchFamily="18" charset="0"/>
              </a:rPr>
              <a:t> 1000, </a:t>
            </a:r>
            <a:r>
              <a:rPr lang="ru-RU" sz="2000" dirty="0" err="1" smtClean="0">
                <a:solidFill>
                  <a:srgbClr val="202122"/>
                </a:solidFill>
                <a:latin typeface="Times New Roman" panose="02020603050405020304" pitchFamily="18" charset="0"/>
                <a:cs typeface="Times New Roman" panose="02020603050405020304" pitchFamily="18" charset="0"/>
              </a:rPr>
              <a:t>басын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әкелген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адамға</a:t>
            </a:r>
            <a:r>
              <a:rPr lang="ru-RU" sz="2000" dirty="0" smtClean="0">
                <a:solidFill>
                  <a:srgbClr val="202122"/>
                </a:solidFill>
                <a:latin typeface="Times New Roman" panose="02020603050405020304" pitchFamily="18" charset="0"/>
                <a:cs typeface="Times New Roman" panose="02020603050405020304" pitchFamily="18" charset="0"/>
              </a:rPr>
              <a:t> 500 сом </a:t>
            </a:r>
            <a:r>
              <a:rPr lang="ru-RU" sz="2000" dirty="0" err="1" smtClean="0">
                <a:solidFill>
                  <a:srgbClr val="202122"/>
                </a:solidFill>
                <a:latin typeface="Times New Roman" panose="02020603050405020304" pitchFamily="18" charset="0"/>
                <a:cs typeface="Times New Roman" panose="02020603050405020304" pitchFamily="18" charset="0"/>
              </a:rPr>
              <a:t>беретінін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жария</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етеді</a:t>
            </a:r>
            <a:r>
              <a:rPr lang="ru-RU" sz="2000" dirty="0" smtClean="0">
                <a:solidFill>
                  <a:srgbClr val="202122"/>
                </a:solidFill>
                <a:latin typeface="Times New Roman" panose="02020603050405020304" pitchFamily="18" charset="0"/>
                <a:cs typeface="Times New Roman" panose="02020603050405020304" pitchFamily="18" charset="0"/>
              </a:rPr>
              <a:t>. </a:t>
            </a:r>
          </a:p>
          <a:p>
            <a:pPr lvl="0" algn="just"/>
            <a:endParaRPr lang="ru-RU" sz="2000" dirty="0">
              <a:solidFill>
                <a:srgbClr val="202122"/>
              </a:solidFill>
              <a:latin typeface="Times New Roman" panose="02020603050405020304" pitchFamily="18" charset="0"/>
              <a:cs typeface="Times New Roman" panose="02020603050405020304" pitchFamily="18" charset="0"/>
            </a:endParaRPr>
          </a:p>
          <a:p>
            <a:pPr lvl="0" algn="just"/>
            <a:r>
              <a:rPr lang="ru-RU" sz="2000" b="1" dirty="0" smtClean="0">
                <a:solidFill>
                  <a:srgbClr val="202122"/>
                </a:solidFill>
                <a:latin typeface="Times New Roman" panose="02020603050405020304" pitchFamily="18" charset="0"/>
                <a:cs typeface="Times New Roman" panose="02020603050405020304" pitchFamily="18" charset="0"/>
              </a:rPr>
              <a:t>Нарын </a:t>
            </a:r>
            <a:r>
              <a:rPr lang="ru-RU" sz="2000" b="1" dirty="0" err="1" smtClean="0">
                <a:solidFill>
                  <a:srgbClr val="202122"/>
                </a:solidFill>
                <a:latin typeface="Times New Roman" panose="02020603050405020304" pitchFamily="18" charset="0"/>
                <a:cs typeface="Times New Roman" panose="02020603050405020304" pitchFamily="18" charset="0"/>
              </a:rPr>
              <a:t>құмы</a:t>
            </a:r>
            <a:r>
              <a:rPr lang="ru-RU" sz="2000" b="1"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Еділ</a:t>
            </a:r>
            <a:r>
              <a:rPr lang="ru-RU" sz="2000" dirty="0" smtClean="0">
                <a:solidFill>
                  <a:srgbClr val="202122"/>
                </a:solidFill>
                <a:latin typeface="Times New Roman" panose="02020603050405020304" pitchFamily="18" charset="0"/>
                <a:cs typeface="Times New Roman" panose="02020603050405020304" pitchFamily="18" charset="0"/>
              </a:rPr>
              <a:t> мен </a:t>
            </a:r>
            <a:r>
              <a:rPr lang="ru-RU" sz="2000" dirty="0" err="1" smtClean="0">
                <a:solidFill>
                  <a:srgbClr val="202122"/>
                </a:solidFill>
                <a:latin typeface="Times New Roman" panose="02020603050405020304" pitchFamily="18" charset="0"/>
                <a:cs typeface="Times New Roman" panose="02020603050405020304" pitchFamily="18" charset="0"/>
              </a:rPr>
              <a:t>Жайық</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арасында</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қазіргі</a:t>
            </a:r>
            <a:r>
              <a:rPr lang="ru-RU" sz="2000" dirty="0" smtClean="0">
                <a:solidFill>
                  <a:srgbClr val="202122"/>
                </a:solidFill>
                <a:latin typeface="Times New Roman" panose="02020603050405020304" pitchFamily="18" charset="0"/>
                <a:cs typeface="Times New Roman" panose="02020603050405020304" pitchFamily="18" charset="0"/>
              </a:rPr>
              <a:t> Атырау, </a:t>
            </a:r>
            <a:r>
              <a:rPr lang="ru-RU" sz="2000" dirty="0" err="1" smtClean="0">
                <a:solidFill>
                  <a:srgbClr val="202122"/>
                </a:solidFill>
                <a:latin typeface="Times New Roman" panose="02020603050405020304" pitchFamily="18" charset="0"/>
                <a:cs typeface="Times New Roman" panose="02020603050405020304" pitchFamily="18" charset="0"/>
              </a:rPr>
              <a:t>Батыс</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Қазақстан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жерінде</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орналасқан</a:t>
            </a:r>
            <a:r>
              <a:rPr lang="ru-RU" sz="2000" dirty="0" smtClean="0">
                <a:solidFill>
                  <a:srgbClr val="202122"/>
                </a:solidFill>
                <a:latin typeface="Times New Roman" panose="02020603050405020304" pitchFamily="18" charset="0"/>
                <a:cs typeface="Times New Roman" panose="02020603050405020304" pitchFamily="18" charset="0"/>
              </a:rPr>
              <a:t>.</a:t>
            </a:r>
          </a:p>
          <a:p>
            <a:pPr lvl="0" algn="just"/>
            <a:endParaRPr lang="ru-RU" sz="2000" dirty="0">
              <a:solidFill>
                <a:srgbClr val="202122"/>
              </a:solidFill>
              <a:latin typeface="Times New Roman" panose="02020603050405020304" pitchFamily="18" charset="0"/>
              <a:cs typeface="Times New Roman" panose="02020603050405020304" pitchFamily="18" charset="0"/>
            </a:endParaRPr>
          </a:p>
          <a:p>
            <a:pPr lvl="0" algn="just"/>
            <a:r>
              <a:rPr lang="ru-RU" sz="2000" b="1" dirty="0" err="1" smtClean="0">
                <a:solidFill>
                  <a:srgbClr val="202122"/>
                </a:solidFill>
                <a:latin typeface="Times New Roman" panose="02020603050405020304" pitchFamily="18" charset="0"/>
                <a:cs typeface="Times New Roman" panose="02020603050405020304" pitchFamily="18" charset="0"/>
              </a:rPr>
              <a:t>Шығармада</a:t>
            </a:r>
            <a:r>
              <a:rPr lang="ru-RU" sz="2000" b="1" dirty="0" smtClean="0">
                <a:solidFill>
                  <a:srgbClr val="202122"/>
                </a:solidFill>
                <a:latin typeface="Times New Roman" panose="02020603050405020304" pitchFamily="18" charset="0"/>
                <a:cs typeface="Times New Roman" panose="02020603050405020304" pitchFamily="18" charset="0"/>
              </a:rPr>
              <a:t> </a:t>
            </a:r>
            <a:r>
              <a:rPr lang="ru-RU" sz="2000" b="1" dirty="0" err="1" smtClean="0">
                <a:solidFill>
                  <a:srgbClr val="202122"/>
                </a:solidFill>
                <a:latin typeface="Times New Roman" panose="02020603050405020304" pitchFamily="18" charset="0"/>
                <a:cs typeface="Times New Roman" panose="02020603050405020304" pitchFamily="18" charset="0"/>
              </a:rPr>
              <a:t>айтылатын</a:t>
            </a:r>
            <a:r>
              <a:rPr lang="ru-RU" sz="2000" b="1" dirty="0" smtClean="0">
                <a:solidFill>
                  <a:srgbClr val="202122"/>
                </a:solidFill>
                <a:latin typeface="Times New Roman" panose="02020603050405020304" pitchFamily="18" charset="0"/>
                <a:cs typeface="Times New Roman" panose="02020603050405020304" pitchFamily="18" charset="0"/>
              </a:rPr>
              <a:t> </a:t>
            </a:r>
            <a:r>
              <a:rPr lang="ru-RU" sz="2000" b="1" dirty="0" err="1">
                <a:solidFill>
                  <a:srgbClr val="202122"/>
                </a:solidFill>
                <a:latin typeface="Times New Roman" panose="02020603050405020304" pitchFamily="18" charset="0"/>
                <a:cs typeface="Times New Roman" panose="02020603050405020304" pitchFamily="18" charset="0"/>
              </a:rPr>
              <a:t>т</a:t>
            </a:r>
            <a:r>
              <a:rPr lang="ru-RU" sz="2000" b="1" dirty="0" err="1" smtClean="0">
                <a:solidFill>
                  <a:srgbClr val="202122"/>
                </a:solidFill>
                <a:latin typeface="Times New Roman" panose="02020603050405020304" pitchFamily="18" charset="0"/>
                <a:cs typeface="Times New Roman" panose="02020603050405020304" pitchFamily="18" charset="0"/>
              </a:rPr>
              <a:t>арихи</a:t>
            </a:r>
            <a:r>
              <a:rPr lang="ru-RU" sz="2000" b="1" dirty="0" smtClean="0">
                <a:solidFill>
                  <a:srgbClr val="202122"/>
                </a:solidFill>
                <a:latin typeface="Times New Roman" panose="02020603050405020304" pitchFamily="18" charset="0"/>
                <a:cs typeface="Times New Roman" panose="02020603050405020304" pitchFamily="18" charset="0"/>
              </a:rPr>
              <a:t> </a:t>
            </a:r>
            <a:r>
              <a:rPr lang="ru-RU" sz="2000" b="1" dirty="0" err="1" smtClean="0">
                <a:solidFill>
                  <a:srgbClr val="202122"/>
                </a:solidFill>
                <a:latin typeface="Times New Roman" panose="02020603050405020304" pitchFamily="18" charset="0"/>
                <a:cs typeface="Times New Roman" panose="02020603050405020304" pitchFamily="18" charset="0"/>
              </a:rPr>
              <a:t>тұлғалар</a:t>
            </a:r>
            <a:endParaRPr lang="ru-RU" sz="2000" b="1" dirty="0" smtClean="0">
              <a:solidFill>
                <a:srgbClr val="202122"/>
              </a:solidFill>
              <a:latin typeface="Times New Roman" panose="02020603050405020304" pitchFamily="18" charset="0"/>
              <a:cs typeface="Times New Roman" panose="02020603050405020304" pitchFamily="18" charset="0"/>
            </a:endParaRPr>
          </a:p>
          <a:p>
            <a:pPr lvl="0" algn="just"/>
            <a:endParaRPr lang="ru-RU" sz="2000" dirty="0">
              <a:solidFill>
                <a:srgbClr val="202122"/>
              </a:solidFill>
              <a:latin typeface="Times New Roman" panose="02020603050405020304" pitchFamily="18" charset="0"/>
              <a:cs typeface="Times New Roman" panose="02020603050405020304" pitchFamily="18" charset="0"/>
            </a:endParaRPr>
          </a:p>
          <a:p>
            <a:pPr lvl="0" algn="just"/>
            <a:r>
              <a:rPr lang="ru-RU" sz="2000" dirty="0" smtClean="0">
                <a:solidFill>
                  <a:srgbClr val="202122"/>
                </a:solidFill>
                <a:latin typeface="Times New Roman" panose="02020603050405020304" pitchFamily="18" charset="0"/>
                <a:cs typeface="Times New Roman" panose="02020603050405020304" pitchFamily="18" charset="0"/>
              </a:rPr>
              <a:t>Махамбет-</a:t>
            </a:r>
            <a:r>
              <a:rPr lang="ru-RU" sz="2000" dirty="0" err="1" smtClean="0">
                <a:solidFill>
                  <a:srgbClr val="202122"/>
                </a:solidFill>
                <a:latin typeface="Times New Roman" panose="02020603050405020304" pitchFamily="18" charset="0"/>
                <a:cs typeface="Times New Roman" panose="02020603050405020304" pitchFamily="18" charset="0"/>
              </a:rPr>
              <a:t>жауынгер</a:t>
            </a:r>
            <a:r>
              <a:rPr lang="ru-RU" sz="2000" dirty="0" smtClean="0">
                <a:solidFill>
                  <a:srgbClr val="202122"/>
                </a:solidFill>
                <a:latin typeface="Times New Roman" panose="02020603050405020304" pitchFamily="18" charset="0"/>
                <a:cs typeface="Times New Roman" panose="02020603050405020304" pitchFamily="18" charset="0"/>
              </a:rPr>
              <a:t>-</a:t>
            </a:r>
            <a:r>
              <a:rPr lang="ru-RU" sz="2000" dirty="0" err="1" smtClean="0">
                <a:solidFill>
                  <a:srgbClr val="202122"/>
                </a:solidFill>
                <a:latin typeface="Times New Roman" panose="02020603050405020304" pitchFamily="18" charset="0"/>
                <a:cs typeface="Times New Roman" panose="02020603050405020304" pitchFamily="18" charset="0"/>
              </a:rPr>
              <a:t>ақын</a:t>
            </a:r>
            <a:r>
              <a:rPr lang="ru-RU" sz="2000" dirty="0" smtClean="0">
                <a:solidFill>
                  <a:srgbClr val="202122"/>
                </a:solidFill>
                <a:latin typeface="Times New Roman" panose="02020603050405020304" pitchFamily="18" charset="0"/>
                <a:cs typeface="Times New Roman" panose="02020603050405020304" pitchFamily="18" charset="0"/>
              </a:rPr>
              <a:t>;</a:t>
            </a:r>
          </a:p>
          <a:p>
            <a:pPr lvl="0" algn="just"/>
            <a:r>
              <a:rPr lang="ru-RU" sz="2000" dirty="0" err="1" smtClean="0">
                <a:solidFill>
                  <a:srgbClr val="202122"/>
                </a:solidFill>
                <a:latin typeface="Times New Roman" panose="02020603050405020304" pitchFamily="18" charset="0"/>
                <a:cs typeface="Times New Roman" panose="02020603050405020304" pitchFamily="18" charset="0"/>
              </a:rPr>
              <a:t>Баймағамбет</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Махамбетті</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өлтірткен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сұлтан</a:t>
            </a:r>
            <a:r>
              <a:rPr lang="ru-RU" sz="2000" dirty="0">
                <a:solidFill>
                  <a:srgbClr val="202122"/>
                </a:solidFill>
                <a:latin typeface="Times New Roman" panose="02020603050405020304" pitchFamily="18" charset="0"/>
                <a:cs typeface="Times New Roman" panose="02020603050405020304" pitchFamily="18" charset="0"/>
              </a:rPr>
              <a:t>;</a:t>
            </a:r>
            <a:endParaRPr lang="ru-RU" sz="2000" dirty="0" smtClean="0">
              <a:solidFill>
                <a:srgbClr val="202122"/>
              </a:solidFill>
              <a:latin typeface="Times New Roman" panose="02020603050405020304" pitchFamily="18" charset="0"/>
              <a:cs typeface="Times New Roman" panose="02020603050405020304" pitchFamily="18" charset="0"/>
            </a:endParaRPr>
          </a:p>
          <a:p>
            <a:pPr lvl="0" algn="just"/>
            <a:r>
              <a:rPr lang="ru-RU" sz="2000" dirty="0" err="1" smtClean="0">
                <a:solidFill>
                  <a:srgbClr val="202122"/>
                </a:solidFill>
                <a:latin typeface="Times New Roman" panose="02020603050405020304" pitchFamily="18" charset="0"/>
                <a:cs typeface="Times New Roman" panose="02020603050405020304" pitchFamily="18" charset="0"/>
              </a:rPr>
              <a:t>Ықылас</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Махамбетті</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өлтірген</a:t>
            </a:r>
            <a:r>
              <a:rPr lang="ru-RU" sz="2000" dirty="0" smtClean="0">
                <a:solidFill>
                  <a:srgbClr val="202122"/>
                </a:solidFill>
                <a:latin typeface="Times New Roman" panose="02020603050405020304" pitchFamily="18" charset="0"/>
                <a:cs typeface="Times New Roman" panose="02020603050405020304" pitchFamily="18" charset="0"/>
              </a:rPr>
              <a:t> </a:t>
            </a:r>
            <a:r>
              <a:rPr lang="ru-RU" sz="2000" dirty="0" err="1" smtClean="0">
                <a:solidFill>
                  <a:srgbClr val="202122"/>
                </a:solidFill>
                <a:latin typeface="Times New Roman" panose="02020603050405020304" pitchFamily="18" charset="0"/>
                <a:cs typeface="Times New Roman" panose="02020603050405020304" pitchFamily="18" charset="0"/>
              </a:rPr>
              <a:t>сатқын</a:t>
            </a:r>
            <a:r>
              <a:rPr lang="ru-RU" sz="2000" dirty="0" smtClean="0">
                <a:solidFill>
                  <a:srgbClr val="202122"/>
                </a:solidFill>
                <a:latin typeface="Times New Roman" panose="02020603050405020304" pitchFamily="18" charset="0"/>
                <a:cs typeface="Times New Roman" panose="02020603050405020304" pitchFamily="18" charset="0"/>
              </a:rPr>
              <a:t>. </a:t>
            </a:r>
          </a:p>
          <a:p>
            <a:pPr lvl="0" algn="just"/>
            <a:endParaRPr lang="x-none"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770252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 xmlns:p14="http://schemas.microsoft.com/office/powerpoint/2010/main" val="45700114"/>
              </p:ext>
            </p:extLst>
          </p:nvPr>
        </p:nvGraphicFramePr>
        <p:xfrm>
          <a:off x="2496854" y="969445"/>
          <a:ext cx="7686806" cy="5400040"/>
        </p:xfrm>
        <a:graphic>
          <a:graphicData uri="http://schemas.openxmlformats.org/drawingml/2006/table">
            <a:tbl>
              <a:tblPr firstRow="1" bandRow="1">
                <a:tableStyleId>{5C22544A-7EE6-4342-B048-85BDC9FD1C3A}</a:tableStyleId>
              </a:tblPr>
              <a:tblGrid>
                <a:gridCol w="2897182"/>
                <a:gridCol w="4789624"/>
              </a:tblGrid>
              <a:tr h="370840">
                <a:tc>
                  <a:txBody>
                    <a:bodyPr/>
                    <a:lstStyle/>
                    <a:p>
                      <a:pPr algn="ctr"/>
                      <a:r>
                        <a:rPr lang="ru-RU" sz="1800" dirty="0" err="1" smtClean="0">
                          <a:solidFill>
                            <a:schemeClr val="bg1"/>
                          </a:solidFill>
                        </a:rPr>
                        <a:t>Көркемдегіш</a:t>
                      </a:r>
                      <a:r>
                        <a:rPr lang="ru-RU" sz="1800" baseline="0" dirty="0" smtClean="0">
                          <a:solidFill>
                            <a:schemeClr val="bg1"/>
                          </a:solidFill>
                        </a:rPr>
                        <a:t> </a:t>
                      </a:r>
                      <a:r>
                        <a:rPr lang="ru-RU" sz="1800" baseline="0" dirty="0" err="1" smtClean="0">
                          <a:solidFill>
                            <a:schemeClr val="bg1"/>
                          </a:solidFill>
                        </a:rPr>
                        <a:t>құралдар</a:t>
                      </a:r>
                      <a:endParaRPr lang="ru-RU" sz="1800" dirty="0">
                        <a:solidFill>
                          <a:schemeClr val="bg1"/>
                        </a:solidFill>
                      </a:endParaRPr>
                    </a:p>
                  </a:txBody>
                  <a:tcPr/>
                </a:tc>
                <a:tc>
                  <a:txBody>
                    <a:bodyPr/>
                    <a:lstStyle/>
                    <a:p>
                      <a:pPr algn="ctr"/>
                      <a:r>
                        <a:rPr lang="ru-RU" sz="1800" dirty="0" err="1" smtClean="0">
                          <a:solidFill>
                            <a:schemeClr val="bg1"/>
                          </a:solidFill>
                        </a:rPr>
                        <a:t>Анықтамасы</a:t>
                      </a:r>
                      <a:endParaRPr lang="ru-RU" sz="1800" dirty="0">
                        <a:solidFill>
                          <a:schemeClr val="bg1"/>
                        </a:solidFill>
                      </a:endParaRPr>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Аллитерация</a:t>
                      </a:r>
                      <a:endParaRPr lang="ru-RU" sz="2400" b="1" dirty="0">
                        <a:solidFill>
                          <a:schemeClr val="tx1"/>
                        </a:solidFill>
                        <a:latin typeface="Times New Roman" pitchFamily="18" charset="0"/>
                        <a:cs typeface="Times New Roman" pitchFamily="18" charset="0"/>
                      </a:endParaRPr>
                    </a:p>
                  </a:txBody>
                  <a:tcPr/>
                </a:tc>
                <a:tc>
                  <a:txBody>
                    <a:bodyPr/>
                    <a:lstStyle/>
                    <a:p>
                      <a:pPr algn="just"/>
                      <a:r>
                        <a:rPr lang="ru-RU" sz="1800" b="0" dirty="0" err="1" smtClean="0">
                          <a:solidFill>
                            <a:schemeClr val="tx1"/>
                          </a:solidFill>
                          <a:latin typeface="Times New Roman" pitchFamily="18" charset="0"/>
                          <a:cs typeface="Times New Roman" pitchFamily="18" charset="0"/>
                        </a:rPr>
                        <a:t>дауыссыз</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дыбыстардың</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қайталануы</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арқылы</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әдеби</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тілді</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ажарлап</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сөздің</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реңін</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келтіре</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түсетін</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көркемдік</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тәсіл</a:t>
                      </a:r>
                      <a:r>
                        <a:rPr lang="ru-RU" sz="1800" b="0" dirty="0" smtClean="0">
                          <a:solidFill>
                            <a:schemeClr val="tx1"/>
                          </a:solidFill>
                          <a:latin typeface="Times New Roman" pitchFamily="18" charset="0"/>
                          <a:cs typeface="Times New Roman" pitchFamily="18" charset="0"/>
                        </a:rPr>
                        <a:t>.</a:t>
                      </a:r>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Ассонанс</a:t>
                      </a:r>
                      <a:endParaRPr lang="ru-RU" sz="2400" b="1" dirty="0">
                        <a:solidFill>
                          <a:schemeClr val="tx1"/>
                        </a:solidFill>
                        <a:latin typeface="Times New Roman" pitchFamily="18" charset="0"/>
                        <a:cs typeface="Times New Roman" pitchFamily="18" charset="0"/>
                      </a:endParaRPr>
                    </a:p>
                  </a:txBody>
                  <a:tcPr/>
                </a:tc>
                <a:tc>
                  <a:txBody>
                    <a:bodyPr/>
                    <a:lstStyle/>
                    <a:p>
                      <a:pPr algn="just"/>
                      <a:r>
                        <a:rPr lang="ru-RU" sz="1800" b="0" dirty="0" err="1" smtClean="0">
                          <a:solidFill>
                            <a:schemeClr val="tx1"/>
                          </a:solidFill>
                          <a:latin typeface="Times New Roman" pitchFamily="18" charset="0"/>
                          <a:cs typeface="Times New Roman" pitchFamily="18" charset="0"/>
                        </a:rPr>
                        <a:t>өлең</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сөзде</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дауысты</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дыбыстардың</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үндесе</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қайталануы</a:t>
                      </a:r>
                      <a:r>
                        <a:rPr lang="ru-RU" sz="1800" b="0" dirty="0" smtClean="0">
                          <a:solidFill>
                            <a:schemeClr val="tx1"/>
                          </a:solidFill>
                          <a:latin typeface="Times New Roman" pitchFamily="18" charset="0"/>
                          <a:cs typeface="Times New Roman" pitchFamily="18" charset="0"/>
                        </a:rPr>
                        <a:t>.</a:t>
                      </a:r>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Метафора</a:t>
                      </a:r>
                      <a:endParaRPr lang="ru-RU" sz="2400" b="1" dirty="0">
                        <a:solidFill>
                          <a:schemeClr val="tx1"/>
                        </a:solidFill>
                        <a:latin typeface="Times New Roman" pitchFamily="18" charset="0"/>
                        <a:cs typeface="Times New Roman" pitchFamily="18" charset="0"/>
                      </a:endParaRPr>
                    </a:p>
                  </a:txBody>
                  <a:tcPr/>
                </a:tc>
                <a:tc>
                  <a:txBody>
                    <a:bodyPr/>
                    <a:lstStyle/>
                    <a:p>
                      <a:pPr algn="just"/>
                      <a:r>
                        <a:rPr lang="ru-RU" sz="1800" b="0" dirty="0" err="1" smtClean="0">
                          <a:solidFill>
                            <a:schemeClr val="tx1"/>
                          </a:solidFill>
                          <a:latin typeface="Times New Roman" pitchFamily="18" charset="0"/>
                          <a:cs typeface="Times New Roman" pitchFamily="18" charset="0"/>
                        </a:rPr>
                        <a:t>құбылыстар</a:t>
                      </a:r>
                      <a:r>
                        <a:rPr lang="ru-RU" sz="1800" b="0" dirty="0" smtClean="0">
                          <a:solidFill>
                            <a:schemeClr val="tx1"/>
                          </a:solidFill>
                          <a:latin typeface="Times New Roman" pitchFamily="18" charset="0"/>
                          <a:cs typeface="Times New Roman" pitchFamily="18" charset="0"/>
                        </a:rPr>
                        <a:t> мен </a:t>
                      </a:r>
                      <a:r>
                        <a:rPr lang="ru-RU" sz="1800" b="0" dirty="0" err="1" smtClean="0">
                          <a:solidFill>
                            <a:schemeClr val="tx1"/>
                          </a:solidFill>
                          <a:latin typeface="Times New Roman" pitchFamily="18" charset="0"/>
                          <a:cs typeface="Times New Roman" pitchFamily="18" charset="0"/>
                        </a:rPr>
                        <a:t>заттардың</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ұқсастық</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белгілері</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негізінде</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астарлы</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мағынада</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қолданылуы</a:t>
                      </a:r>
                      <a:r>
                        <a:rPr lang="ru-RU" sz="1800" b="0" dirty="0" smtClean="0">
                          <a:solidFill>
                            <a:schemeClr val="tx1"/>
                          </a:solidFill>
                          <a:latin typeface="Times New Roman" pitchFamily="18" charset="0"/>
                          <a:cs typeface="Times New Roman" pitchFamily="18" charset="0"/>
                        </a:rPr>
                        <a:t>. 	</a:t>
                      </a:r>
                      <a:endParaRPr lang="ru-RU" sz="1800" b="0" dirty="0">
                        <a:solidFill>
                          <a:schemeClr val="tx1"/>
                        </a:solidFill>
                        <a:latin typeface="Times New Roman" pitchFamily="18" charset="0"/>
                        <a:cs typeface="Times New Roman" pitchFamily="18" charset="0"/>
                      </a:endParaRPr>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Эпитет</a:t>
                      </a:r>
                      <a:endParaRPr lang="ru-RU" sz="2400" b="1" dirty="0">
                        <a:solidFill>
                          <a:schemeClr val="tx1"/>
                        </a:solidFill>
                        <a:latin typeface="Times New Roman" pitchFamily="18" charset="0"/>
                        <a:cs typeface="Times New Roman" pitchFamily="18" charset="0"/>
                      </a:endParaRPr>
                    </a:p>
                  </a:txBody>
                  <a:tcPr/>
                </a:tc>
                <a:tc>
                  <a:txBody>
                    <a:bodyPr/>
                    <a:lstStyle/>
                    <a:p>
                      <a:pPr algn="just"/>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заттың</a:t>
                      </a:r>
                      <a:r>
                        <a:rPr lang="ru-RU" sz="1800" b="0" dirty="0" smtClean="0">
                          <a:solidFill>
                            <a:schemeClr val="tx1"/>
                          </a:solidFill>
                          <a:latin typeface="Times New Roman" pitchFamily="18" charset="0"/>
                          <a:cs typeface="Times New Roman" pitchFamily="18" charset="0"/>
                        </a:rPr>
                        <a:t>, яки </a:t>
                      </a:r>
                      <a:r>
                        <a:rPr lang="ru-RU" sz="1800" b="0" dirty="0" err="1" smtClean="0">
                          <a:solidFill>
                            <a:schemeClr val="tx1"/>
                          </a:solidFill>
                          <a:latin typeface="Times New Roman" pitchFamily="18" charset="0"/>
                          <a:cs typeface="Times New Roman" pitchFamily="18" charset="0"/>
                        </a:rPr>
                        <a:t>құбылыстың</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ерекшелігін</a:t>
                      </a:r>
                      <a:r>
                        <a:rPr lang="ru-RU" sz="1800" b="0" dirty="0" smtClean="0">
                          <a:solidFill>
                            <a:schemeClr val="tx1"/>
                          </a:solidFill>
                          <a:latin typeface="Times New Roman" pitchFamily="18" charset="0"/>
                          <a:cs typeface="Times New Roman" pitchFamily="18" charset="0"/>
                        </a:rPr>
                        <a:t>, сыр-</a:t>
                      </a:r>
                      <a:r>
                        <a:rPr lang="ru-RU" sz="1800" b="0" dirty="0" err="1" smtClean="0">
                          <a:solidFill>
                            <a:schemeClr val="tx1"/>
                          </a:solidFill>
                          <a:latin typeface="Times New Roman" pitchFamily="18" charset="0"/>
                          <a:cs typeface="Times New Roman" pitchFamily="18" charset="0"/>
                        </a:rPr>
                        <a:t>сипатын</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бейнелі</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айқындауш</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сөз</a:t>
                      </a:r>
                      <a:r>
                        <a:rPr lang="ru-RU" sz="1800" b="0" dirty="0" smtClean="0">
                          <a:solidFill>
                            <a:schemeClr val="tx1"/>
                          </a:solidFill>
                          <a:latin typeface="Times New Roman" pitchFamily="18" charset="0"/>
                          <a:cs typeface="Times New Roman" pitchFamily="18" charset="0"/>
                        </a:rPr>
                        <a:t>.</a:t>
                      </a:r>
                      <a:endParaRPr lang="ru-RU" sz="1800" b="0" dirty="0">
                        <a:solidFill>
                          <a:schemeClr val="tx1"/>
                        </a:solidFill>
                        <a:latin typeface="Times New Roman" pitchFamily="18" charset="0"/>
                        <a:cs typeface="Times New Roman" pitchFamily="18" charset="0"/>
                      </a:endParaRPr>
                    </a:p>
                  </a:txBody>
                  <a:tcPr/>
                </a:tc>
              </a:tr>
              <a:tr h="370840">
                <a:tc>
                  <a:txBody>
                    <a:bodyPr/>
                    <a:lstStyle/>
                    <a:p>
                      <a:pPr algn="ctr"/>
                      <a:r>
                        <a:rPr lang="ru-RU" sz="2400" b="1" dirty="0" err="1" smtClean="0">
                          <a:solidFill>
                            <a:schemeClr val="tx1"/>
                          </a:solidFill>
                          <a:latin typeface="Times New Roman" pitchFamily="18" charset="0"/>
                          <a:cs typeface="Times New Roman" pitchFamily="18" charset="0"/>
                        </a:rPr>
                        <a:t>Риторикалық</a:t>
                      </a:r>
                      <a:r>
                        <a:rPr lang="ru-RU" sz="2400" b="1" baseline="0" dirty="0" smtClean="0">
                          <a:solidFill>
                            <a:schemeClr val="tx1"/>
                          </a:solidFill>
                          <a:latin typeface="Times New Roman" pitchFamily="18" charset="0"/>
                          <a:cs typeface="Times New Roman" pitchFamily="18" charset="0"/>
                        </a:rPr>
                        <a:t> </a:t>
                      </a:r>
                      <a:r>
                        <a:rPr lang="ru-RU" sz="2400" b="1" baseline="0" dirty="0" err="1" smtClean="0">
                          <a:solidFill>
                            <a:schemeClr val="tx1"/>
                          </a:solidFill>
                          <a:latin typeface="Times New Roman" pitchFamily="18" charset="0"/>
                          <a:cs typeface="Times New Roman" pitchFamily="18" charset="0"/>
                        </a:rPr>
                        <a:t>сұрақ</a:t>
                      </a:r>
                      <a:endParaRPr lang="ru-RU" sz="2400" b="1" dirty="0">
                        <a:solidFill>
                          <a:schemeClr val="tx1"/>
                        </a:solidFill>
                        <a:latin typeface="Times New Roman" pitchFamily="18" charset="0"/>
                        <a:cs typeface="Times New Roman" pitchFamily="18" charset="0"/>
                      </a:endParaRPr>
                    </a:p>
                  </a:txBody>
                  <a:tcPr/>
                </a:tc>
                <a:tc>
                  <a:txBody>
                    <a:bodyPr/>
                    <a:lstStyle/>
                    <a:p>
                      <a:pPr algn="just"/>
                      <a:r>
                        <a:rPr lang="ru-RU" sz="1800" b="0" dirty="0" err="1" smtClean="0">
                          <a:solidFill>
                            <a:schemeClr val="tx1"/>
                          </a:solidFill>
                          <a:latin typeface="Times New Roman" pitchFamily="18" charset="0"/>
                          <a:cs typeface="Times New Roman" pitchFamily="18" charset="0"/>
                        </a:rPr>
                        <a:t>ойды</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сезімді</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әсерлі</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жеткізу</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үшін</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жауабы</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өзінен-өзі</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айқын</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нәрсені</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әсерлі</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леппен</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сұрау</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түрінде</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айту</a:t>
                      </a:r>
                      <a:r>
                        <a:rPr lang="ru-RU" sz="1800" b="0" dirty="0" smtClean="0">
                          <a:solidFill>
                            <a:schemeClr val="tx1"/>
                          </a:solidFill>
                          <a:latin typeface="Times New Roman" pitchFamily="18" charset="0"/>
                          <a:cs typeface="Times New Roman" pitchFamily="18" charset="0"/>
                        </a:rPr>
                        <a:t>.</a:t>
                      </a:r>
                      <a:endParaRPr lang="ru-RU" sz="1800" b="0" dirty="0">
                        <a:solidFill>
                          <a:schemeClr val="tx1"/>
                        </a:solidFill>
                        <a:latin typeface="Times New Roman" pitchFamily="18" charset="0"/>
                        <a:cs typeface="Times New Roman" pitchFamily="18" charset="0"/>
                      </a:endParaRPr>
                    </a:p>
                  </a:txBody>
                  <a:tcPr/>
                </a:tc>
              </a:tr>
              <a:tr h="370840">
                <a:tc>
                  <a:txBody>
                    <a:bodyPr/>
                    <a:lstStyle/>
                    <a:p>
                      <a:pPr algn="ctr"/>
                      <a:r>
                        <a:rPr lang="ru-RU" sz="2400" b="1" baseline="0" dirty="0" smtClean="0">
                          <a:solidFill>
                            <a:schemeClr val="tx1"/>
                          </a:solidFill>
                          <a:latin typeface="Times New Roman" pitchFamily="18" charset="0"/>
                          <a:cs typeface="Times New Roman" pitchFamily="18" charset="0"/>
                        </a:rPr>
                        <a:t>Эпифора </a:t>
                      </a:r>
                      <a:endParaRPr lang="ru-RU" sz="2400" b="1" baseline="0" dirty="0">
                        <a:solidFill>
                          <a:schemeClr val="tx1"/>
                        </a:solidFill>
                        <a:latin typeface="Times New Roman" pitchFamily="18" charset="0"/>
                        <a:cs typeface="Times New Roman" pitchFamily="18" charset="0"/>
                      </a:endParaRPr>
                    </a:p>
                  </a:txBody>
                  <a:tcPr/>
                </a:tc>
                <a:tc>
                  <a:txBody>
                    <a:bodyPr/>
                    <a:lstStyle/>
                    <a:p>
                      <a:pPr algn="just"/>
                      <a:r>
                        <a:rPr lang="ru-RU" sz="1800" b="0" dirty="0" err="1" smtClean="0">
                          <a:solidFill>
                            <a:schemeClr val="tx1"/>
                          </a:solidFill>
                          <a:latin typeface="Times New Roman" pitchFamily="18" charset="0"/>
                          <a:cs typeface="Times New Roman" pitchFamily="18" charset="0"/>
                        </a:rPr>
                        <a:t>өлең тармақтарының соңында бір</a:t>
                      </a:r>
                      <a:r>
                        <a:rPr lang="ru-RU" sz="1800" b="0" dirty="0" smtClean="0">
                          <a:solidFill>
                            <a:schemeClr val="tx1"/>
                          </a:solidFill>
                          <a:latin typeface="Times New Roman" pitchFamily="18" charset="0"/>
                          <a:cs typeface="Times New Roman" pitchFamily="18" charset="0"/>
                        </a:rPr>
                        <a:t> с</a:t>
                      </a:r>
                      <a:r>
                        <a:rPr lang="kk-KZ" sz="1800" b="0" dirty="0" smtClean="0">
                          <a:solidFill>
                            <a:schemeClr val="tx1"/>
                          </a:solidFill>
                          <a:latin typeface="Times New Roman" pitchFamily="18" charset="0"/>
                          <a:cs typeface="Times New Roman" pitchFamily="18" charset="0"/>
                        </a:rPr>
                        <a:t>өздің,</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сөз тіркесінің бірнеше</a:t>
                      </a:r>
                      <a:r>
                        <a:rPr lang="ru-RU" sz="1800" b="0" dirty="0" smtClean="0">
                          <a:solidFill>
                            <a:schemeClr val="tx1"/>
                          </a:solidFill>
                          <a:latin typeface="Times New Roman" pitchFamily="18" charset="0"/>
                          <a:cs typeface="Times New Roman" pitchFamily="18" charset="0"/>
                        </a:rPr>
                        <a:t> </a:t>
                      </a:r>
                      <a:r>
                        <a:rPr lang="ru-RU" sz="1800" b="0" dirty="0" err="1" smtClean="0">
                          <a:solidFill>
                            <a:schemeClr val="tx1"/>
                          </a:solidFill>
                          <a:latin typeface="Times New Roman" pitchFamily="18" charset="0"/>
                          <a:cs typeface="Times New Roman" pitchFamily="18" charset="0"/>
                        </a:rPr>
                        <a:t>қайталанып келуі</a:t>
                      </a:r>
                      <a:r>
                        <a:rPr lang="ru-RU" sz="1800" b="0" dirty="0" smtClean="0">
                          <a:solidFill>
                            <a:schemeClr val="tx1"/>
                          </a:solidFill>
                          <a:latin typeface="Times New Roman" pitchFamily="18" charset="0"/>
                          <a:cs typeface="Times New Roman" pitchFamily="18" charset="0"/>
                        </a:rPr>
                        <a:t>.</a:t>
                      </a:r>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Анафора</a:t>
                      </a:r>
                      <a:endParaRPr lang="ru-RU" sz="2400" b="1" dirty="0">
                        <a:solidFill>
                          <a:schemeClr val="tx1"/>
                        </a:solidFill>
                        <a:latin typeface="Times New Roman" pitchFamily="18" charset="0"/>
                        <a:cs typeface="Times New Roman" pitchFamily="18" charset="0"/>
                      </a:endParaRPr>
                    </a:p>
                  </a:txBody>
                  <a:tcPr/>
                </a:tc>
                <a:tc>
                  <a:txBody>
                    <a:bodyPr/>
                    <a:lstStyle/>
                    <a:p>
                      <a:pPr algn="just"/>
                      <a:r>
                        <a:rPr lang="ru-RU" sz="1800" b="0" i="0" dirty="0" smtClean="0">
                          <a:solidFill>
                            <a:schemeClr val="tx1"/>
                          </a:solidFill>
                          <a:effectLst/>
                          <a:latin typeface="Times New Roman" pitchFamily="18" charset="0"/>
                          <a:cs typeface="Times New Roman" pitchFamily="18" charset="0"/>
                        </a:rPr>
                        <a:t> </a:t>
                      </a:r>
                      <a:r>
                        <a:rPr lang="ru-RU" sz="1800" b="0" i="0" dirty="0" err="1" smtClean="0">
                          <a:solidFill>
                            <a:schemeClr val="tx1"/>
                          </a:solidFill>
                          <a:effectLst/>
                          <a:latin typeface="Times New Roman" pitchFamily="18" charset="0"/>
                          <a:cs typeface="Times New Roman" pitchFamily="18" charset="0"/>
                        </a:rPr>
                        <a:t>бастапқы</a:t>
                      </a:r>
                      <a:r>
                        <a:rPr lang="ru-RU" sz="1800" b="0" i="0" dirty="0" smtClean="0">
                          <a:solidFill>
                            <a:schemeClr val="tx1"/>
                          </a:solidFill>
                          <a:effectLst/>
                          <a:latin typeface="Times New Roman" pitchFamily="18" charset="0"/>
                          <a:cs typeface="Times New Roman" pitchFamily="18" charset="0"/>
                        </a:rPr>
                        <a:t> </a:t>
                      </a:r>
                      <a:r>
                        <a:rPr lang="ru-RU" sz="1800" b="0" i="0" dirty="0" err="1" smtClean="0">
                          <a:solidFill>
                            <a:schemeClr val="tx1"/>
                          </a:solidFill>
                          <a:effectLst/>
                          <a:latin typeface="Times New Roman" pitchFamily="18" charset="0"/>
                          <a:cs typeface="Times New Roman" pitchFamily="18" charset="0"/>
                        </a:rPr>
                        <a:t>сөзін</a:t>
                      </a:r>
                      <a:r>
                        <a:rPr lang="ru-RU" sz="1800" b="0" i="0" dirty="0" smtClean="0">
                          <a:solidFill>
                            <a:schemeClr val="tx1"/>
                          </a:solidFill>
                          <a:effectLst/>
                          <a:latin typeface="Times New Roman" pitchFamily="18" charset="0"/>
                          <a:cs typeface="Times New Roman" pitchFamily="18" charset="0"/>
                        </a:rPr>
                        <a:t> </a:t>
                      </a:r>
                      <a:r>
                        <a:rPr lang="ru-RU" sz="1800" b="0" i="0" dirty="0" err="1" smtClean="0">
                          <a:solidFill>
                            <a:schemeClr val="tx1"/>
                          </a:solidFill>
                          <a:effectLst/>
                          <a:latin typeface="Times New Roman" pitchFamily="18" charset="0"/>
                          <a:cs typeface="Times New Roman" pitchFamily="18" charset="0"/>
                        </a:rPr>
                        <a:t>қайталаудан</a:t>
                      </a:r>
                      <a:r>
                        <a:rPr lang="ru-RU" sz="1800" b="0" i="0" dirty="0" smtClean="0">
                          <a:solidFill>
                            <a:schemeClr val="tx1"/>
                          </a:solidFill>
                          <a:effectLst/>
                          <a:latin typeface="Times New Roman" pitchFamily="18" charset="0"/>
                          <a:cs typeface="Times New Roman" pitchFamily="18" charset="0"/>
                        </a:rPr>
                        <a:t> </a:t>
                      </a:r>
                      <a:r>
                        <a:rPr lang="ru-RU" sz="1800" b="0" i="0" dirty="0" err="1" smtClean="0">
                          <a:solidFill>
                            <a:schemeClr val="tx1"/>
                          </a:solidFill>
                          <a:effectLst/>
                          <a:latin typeface="Times New Roman" pitchFamily="18" charset="0"/>
                          <a:cs typeface="Times New Roman" pitchFamily="18" charset="0"/>
                        </a:rPr>
                        <a:t>құралатын</a:t>
                      </a:r>
                      <a:r>
                        <a:rPr lang="ru-RU" sz="1800" b="0" i="0" dirty="0" smtClean="0">
                          <a:solidFill>
                            <a:schemeClr val="tx1"/>
                          </a:solidFill>
                          <a:effectLst/>
                          <a:latin typeface="Times New Roman" pitchFamily="18" charset="0"/>
                          <a:cs typeface="Times New Roman" pitchFamily="18" charset="0"/>
                        </a:rPr>
                        <a:t> </a:t>
                      </a:r>
                      <a:r>
                        <a:rPr lang="ru-RU" sz="1800" b="0" i="0" dirty="0" err="1" smtClean="0">
                          <a:solidFill>
                            <a:schemeClr val="tx1"/>
                          </a:solidFill>
                          <a:effectLst/>
                          <a:latin typeface="Times New Roman" pitchFamily="18" charset="0"/>
                          <a:cs typeface="Times New Roman" pitchFamily="18" charset="0"/>
                        </a:rPr>
                        <a:t>сөйлеу</a:t>
                      </a:r>
                      <a:r>
                        <a:rPr lang="ru-RU" sz="1800" b="0" i="0" dirty="0" smtClean="0">
                          <a:solidFill>
                            <a:schemeClr val="tx1"/>
                          </a:solidFill>
                          <a:effectLst/>
                          <a:latin typeface="Times New Roman" pitchFamily="18" charset="0"/>
                          <a:cs typeface="Times New Roman" pitchFamily="18" charset="0"/>
                        </a:rPr>
                        <a:t> </a:t>
                      </a:r>
                      <a:r>
                        <a:rPr lang="ru-RU" sz="1800" b="0" i="0" dirty="0" err="1" smtClean="0">
                          <a:solidFill>
                            <a:schemeClr val="tx1"/>
                          </a:solidFill>
                          <a:effectLst/>
                          <a:latin typeface="Times New Roman" pitchFamily="18" charset="0"/>
                          <a:cs typeface="Times New Roman" pitchFamily="18" charset="0"/>
                        </a:rPr>
                        <a:t>пішіні</a:t>
                      </a:r>
                      <a:r>
                        <a:rPr lang="ru-RU" sz="1800" b="0" i="0" dirty="0" smtClean="0">
                          <a:solidFill>
                            <a:schemeClr val="tx1"/>
                          </a:solidFill>
                          <a:effectLst/>
                          <a:latin typeface="Times New Roman" pitchFamily="18" charset="0"/>
                          <a:cs typeface="Times New Roman" pitchFamily="18" charset="0"/>
                        </a:rPr>
                        <a:t> </a:t>
                      </a:r>
                    </a:p>
                  </a:txBody>
                  <a:tcPr/>
                </a:tc>
              </a:tr>
            </a:tbl>
          </a:graphicData>
        </a:graphic>
      </p:graphicFrame>
      <p:sp>
        <p:nvSpPr>
          <p:cNvPr id="3" name="Прямоугольник 2"/>
          <p:cNvSpPr/>
          <p:nvPr/>
        </p:nvSpPr>
        <p:spPr>
          <a:xfrm>
            <a:off x="1031309" y="220058"/>
            <a:ext cx="10204538" cy="494879"/>
          </a:xfrm>
          <a:prstGeom prst="rect">
            <a:avLst/>
          </a:prstGeom>
        </p:spPr>
        <p:txBody>
          <a:bodyPr wrap="square">
            <a:spAutoFit/>
          </a:bodyPr>
          <a:lstStyle/>
          <a:p>
            <a:pPr marR="67945" algn="just">
              <a:lnSpc>
                <a:spcPct val="109000"/>
              </a:lnSpc>
              <a:spcAft>
                <a:spcPts val="1000"/>
              </a:spcAft>
            </a:pPr>
            <a:r>
              <a:rPr lang="kk-KZ" sz="2400" b="1" dirty="0" smtClean="0">
                <a:solidFill>
                  <a:prstClr val="black"/>
                </a:solidFill>
                <a:latin typeface="Times New Roman" pitchFamily="18" charset="0"/>
                <a:cs typeface="Times New Roman" pitchFamily="18" charset="0"/>
              </a:rPr>
              <a:t>Көркемдегіш құралдар </a:t>
            </a:r>
            <a:endParaRPr lang="kk-KZ" sz="2400" b="1" dirty="0">
              <a:solidFill>
                <a:prstClr val="black"/>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139130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 xmlns:p14="http://schemas.microsoft.com/office/powerpoint/2010/main" val="2978031082"/>
              </p:ext>
            </p:extLst>
          </p:nvPr>
        </p:nvGraphicFramePr>
        <p:xfrm>
          <a:off x="2202872" y="1271392"/>
          <a:ext cx="8333605" cy="2966720"/>
        </p:xfrm>
        <a:graphic>
          <a:graphicData uri="http://schemas.openxmlformats.org/drawingml/2006/table">
            <a:tbl>
              <a:tblPr firstRow="1" bandRow="1">
                <a:tableStyleId>{5C22544A-7EE6-4342-B048-85BDC9FD1C3A}</a:tableStyleId>
              </a:tblPr>
              <a:tblGrid>
                <a:gridCol w="2394179"/>
                <a:gridCol w="5939426"/>
              </a:tblGrid>
              <a:tr h="370840">
                <a:tc>
                  <a:txBody>
                    <a:bodyPr/>
                    <a:lstStyle/>
                    <a:p>
                      <a:pPr algn="just"/>
                      <a:r>
                        <a:rPr lang="ru-RU" sz="1400" dirty="0" err="1" smtClean="0"/>
                        <a:t>Көркемдегіш</a:t>
                      </a:r>
                      <a:r>
                        <a:rPr lang="ru-RU" sz="1400" baseline="0" dirty="0" smtClean="0"/>
                        <a:t> </a:t>
                      </a:r>
                      <a:r>
                        <a:rPr lang="ru-RU" sz="1400" baseline="0" dirty="0" err="1" smtClean="0"/>
                        <a:t>құралдар</a:t>
                      </a:r>
                      <a:endParaRPr lang="ru-RU" sz="1400" dirty="0"/>
                    </a:p>
                  </a:txBody>
                  <a:tcPr/>
                </a:tc>
                <a:tc>
                  <a:txBody>
                    <a:bodyPr/>
                    <a:lstStyle/>
                    <a:p>
                      <a:pPr algn="just"/>
                      <a:r>
                        <a:rPr lang="ru-RU" sz="1400" dirty="0" err="1" smtClean="0"/>
                        <a:t>Мысал</a:t>
                      </a:r>
                      <a:endParaRPr lang="ru-RU" sz="1400" dirty="0"/>
                    </a:p>
                  </a:txBody>
                  <a:tcPr/>
                </a:tc>
              </a:tr>
              <a:tr h="370840">
                <a:tc>
                  <a:txBody>
                    <a:bodyPr/>
                    <a:lstStyle/>
                    <a:p>
                      <a:pPr algn="just"/>
                      <a:r>
                        <a:rPr lang="ru-RU" sz="1800" b="1" dirty="0" smtClean="0">
                          <a:solidFill>
                            <a:schemeClr val="tx1"/>
                          </a:solidFill>
                          <a:latin typeface="Times New Roman" pitchFamily="18" charset="0"/>
                          <a:cs typeface="Times New Roman" pitchFamily="18" charset="0"/>
                        </a:rPr>
                        <a:t>Аллитерация</a:t>
                      </a:r>
                      <a:endParaRPr lang="ru-RU" sz="1800" b="1" dirty="0">
                        <a:solidFill>
                          <a:schemeClr val="tx1"/>
                        </a:solidFill>
                        <a:latin typeface="Times New Roman" pitchFamily="18" charset="0"/>
                        <a:cs typeface="Times New Roman" pitchFamily="18" charset="0"/>
                      </a:endParaRPr>
                    </a:p>
                  </a:txBody>
                  <a:tcPr/>
                </a:tc>
                <a:tc>
                  <a:txBody>
                    <a:bodyPr/>
                    <a:lstStyle/>
                    <a:p>
                      <a:endParaRPr lang="ru-RU"/>
                    </a:p>
                  </a:txBody>
                  <a:tcPr/>
                </a:tc>
              </a:tr>
              <a:tr h="370840">
                <a:tc>
                  <a:txBody>
                    <a:bodyPr/>
                    <a:lstStyle/>
                    <a:p>
                      <a:pPr algn="just"/>
                      <a:r>
                        <a:rPr lang="ru-RU" sz="1800" b="1" dirty="0" smtClean="0">
                          <a:solidFill>
                            <a:schemeClr val="tx1"/>
                          </a:solidFill>
                          <a:latin typeface="Times New Roman" pitchFamily="18" charset="0"/>
                          <a:cs typeface="Times New Roman" pitchFamily="18" charset="0"/>
                        </a:rPr>
                        <a:t>Ассонанс</a:t>
                      </a:r>
                      <a:endParaRPr lang="ru-RU" sz="1800" b="1" dirty="0">
                        <a:solidFill>
                          <a:schemeClr val="tx1"/>
                        </a:solidFill>
                        <a:latin typeface="Times New Roman" pitchFamily="18" charset="0"/>
                        <a:cs typeface="Times New Roman" pitchFamily="18" charset="0"/>
                      </a:endParaRPr>
                    </a:p>
                  </a:txBody>
                  <a:tcPr/>
                </a:tc>
                <a:tc>
                  <a:txBody>
                    <a:bodyPr/>
                    <a:lstStyle/>
                    <a:p>
                      <a:endParaRPr lang="ru-RU"/>
                    </a:p>
                  </a:txBody>
                  <a:tcPr/>
                </a:tc>
              </a:tr>
              <a:tr h="370840">
                <a:tc>
                  <a:txBody>
                    <a:bodyPr/>
                    <a:lstStyle/>
                    <a:p>
                      <a:pPr algn="just"/>
                      <a:r>
                        <a:rPr lang="ru-RU" sz="1800" b="1" dirty="0" smtClean="0">
                          <a:solidFill>
                            <a:schemeClr val="tx1"/>
                          </a:solidFill>
                          <a:latin typeface="Times New Roman" pitchFamily="18" charset="0"/>
                          <a:cs typeface="Times New Roman" pitchFamily="18" charset="0"/>
                        </a:rPr>
                        <a:t>метафора</a:t>
                      </a:r>
                      <a:endParaRPr lang="ru-RU" sz="1800" b="1" dirty="0">
                        <a:solidFill>
                          <a:schemeClr val="tx1"/>
                        </a:solidFill>
                        <a:latin typeface="Times New Roman" pitchFamily="18" charset="0"/>
                        <a:cs typeface="Times New Roman" pitchFamily="18" charset="0"/>
                      </a:endParaRPr>
                    </a:p>
                  </a:txBody>
                  <a:tcPr/>
                </a:tc>
                <a:tc>
                  <a:txBody>
                    <a:bodyPr/>
                    <a:lstStyle/>
                    <a:p>
                      <a:endParaRPr lang="ru-RU"/>
                    </a:p>
                  </a:txBody>
                  <a:tcPr/>
                </a:tc>
              </a:tr>
              <a:tr h="370840">
                <a:tc>
                  <a:txBody>
                    <a:bodyPr/>
                    <a:lstStyle/>
                    <a:p>
                      <a:pPr algn="just"/>
                      <a:r>
                        <a:rPr lang="ru-RU" sz="1800" b="1" dirty="0" smtClean="0">
                          <a:solidFill>
                            <a:schemeClr val="tx1"/>
                          </a:solidFill>
                          <a:latin typeface="Times New Roman" pitchFamily="18" charset="0"/>
                          <a:cs typeface="Times New Roman" pitchFamily="18" charset="0"/>
                        </a:rPr>
                        <a:t>Эпитет</a:t>
                      </a:r>
                      <a:endParaRPr lang="ru-RU" sz="1800" b="1" dirty="0">
                        <a:solidFill>
                          <a:schemeClr val="tx1"/>
                        </a:solidFill>
                        <a:latin typeface="Times New Roman" pitchFamily="18" charset="0"/>
                        <a:cs typeface="Times New Roman" pitchFamily="18" charset="0"/>
                      </a:endParaRPr>
                    </a:p>
                  </a:txBody>
                  <a:tcPr/>
                </a:tc>
                <a:tc>
                  <a:txBody>
                    <a:bodyPr/>
                    <a:lstStyle/>
                    <a:p>
                      <a:endParaRPr lang="ru-RU" dirty="0"/>
                    </a:p>
                  </a:txBody>
                  <a:tcPr/>
                </a:tc>
              </a:tr>
              <a:tr h="370840">
                <a:tc>
                  <a:txBody>
                    <a:bodyPr/>
                    <a:lstStyle/>
                    <a:p>
                      <a:pPr algn="just"/>
                      <a:r>
                        <a:rPr lang="ru-RU" sz="1800" b="1" dirty="0" err="1" smtClean="0">
                          <a:solidFill>
                            <a:schemeClr val="tx1"/>
                          </a:solidFill>
                          <a:latin typeface="Times New Roman" pitchFamily="18" charset="0"/>
                          <a:cs typeface="Times New Roman" pitchFamily="18" charset="0"/>
                        </a:rPr>
                        <a:t>Риторикалық</a:t>
                      </a:r>
                      <a:r>
                        <a:rPr lang="ru-RU" sz="1800" b="1" baseline="0" dirty="0" smtClean="0">
                          <a:solidFill>
                            <a:schemeClr val="tx1"/>
                          </a:solidFill>
                          <a:latin typeface="Times New Roman" pitchFamily="18" charset="0"/>
                          <a:cs typeface="Times New Roman" pitchFamily="18" charset="0"/>
                        </a:rPr>
                        <a:t> </a:t>
                      </a:r>
                      <a:r>
                        <a:rPr lang="ru-RU" sz="1800" b="1" baseline="0" dirty="0" err="1" smtClean="0">
                          <a:solidFill>
                            <a:schemeClr val="tx1"/>
                          </a:solidFill>
                          <a:latin typeface="Times New Roman" pitchFamily="18" charset="0"/>
                          <a:cs typeface="Times New Roman" pitchFamily="18" charset="0"/>
                        </a:rPr>
                        <a:t>сұрақ</a:t>
                      </a:r>
                      <a:endParaRPr lang="ru-RU" sz="1800" b="1" dirty="0">
                        <a:solidFill>
                          <a:schemeClr val="tx1"/>
                        </a:solidFill>
                        <a:latin typeface="Times New Roman" pitchFamily="18" charset="0"/>
                        <a:cs typeface="Times New Roman" pitchFamily="18" charset="0"/>
                      </a:endParaRPr>
                    </a:p>
                  </a:txBody>
                  <a:tcPr/>
                </a:tc>
                <a:tc>
                  <a:txBody>
                    <a:bodyPr/>
                    <a:lstStyle/>
                    <a:p>
                      <a:endParaRPr lang="ru-RU"/>
                    </a:p>
                  </a:txBody>
                  <a:tcPr/>
                </a:tc>
              </a:tr>
              <a:tr h="370840">
                <a:tc>
                  <a:txBody>
                    <a:bodyPr/>
                    <a:lstStyle/>
                    <a:p>
                      <a:pPr algn="just"/>
                      <a:r>
                        <a:rPr lang="ru-RU" sz="1800" b="1" baseline="0" dirty="0" smtClean="0">
                          <a:solidFill>
                            <a:schemeClr val="tx1"/>
                          </a:solidFill>
                          <a:latin typeface="Times New Roman" pitchFamily="18" charset="0"/>
                          <a:cs typeface="Times New Roman" pitchFamily="18" charset="0"/>
                        </a:rPr>
                        <a:t>Эпифора </a:t>
                      </a:r>
                      <a:endParaRPr lang="ru-RU" sz="1800" b="1" baseline="0" dirty="0">
                        <a:solidFill>
                          <a:schemeClr val="tx1"/>
                        </a:solidFill>
                        <a:latin typeface="Times New Roman" pitchFamily="18" charset="0"/>
                        <a:cs typeface="Times New Roman" pitchFamily="18" charset="0"/>
                      </a:endParaRPr>
                    </a:p>
                  </a:txBody>
                  <a:tcPr/>
                </a:tc>
                <a:tc>
                  <a:txBody>
                    <a:bodyPr/>
                    <a:lstStyle/>
                    <a:p>
                      <a:endParaRPr lang="ru-RU"/>
                    </a:p>
                  </a:txBody>
                  <a:tcPr/>
                </a:tc>
              </a:tr>
              <a:tr h="370840">
                <a:tc>
                  <a:txBody>
                    <a:bodyPr/>
                    <a:lstStyle/>
                    <a:p>
                      <a:pPr algn="just"/>
                      <a:r>
                        <a:rPr lang="ru-RU" sz="1800" b="1" dirty="0" smtClean="0">
                          <a:solidFill>
                            <a:schemeClr val="tx1"/>
                          </a:solidFill>
                          <a:latin typeface="Times New Roman" pitchFamily="18" charset="0"/>
                          <a:cs typeface="Times New Roman" pitchFamily="18" charset="0"/>
                        </a:rPr>
                        <a:t>Анафора</a:t>
                      </a:r>
                      <a:endParaRPr lang="ru-RU" sz="1800" b="1" dirty="0">
                        <a:solidFill>
                          <a:schemeClr val="tx1"/>
                        </a:solidFill>
                        <a:latin typeface="Times New Roman" pitchFamily="18" charset="0"/>
                        <a:cs typeface="Times New Roman" pitchFamily="18" charset="0"/>
                      </a:endParaRPr>
                    </a:p>
                  </a:txBody>
                  <a:tcPr/>
                </a:tc>
                <a:tc>
                  <a:txBody>
                    <a:bodyPr/>
                    <a:lstStyle/>
                    <a:p>
                      <a:endParaRPr lang="ru-RU" dirty="0"/>
                    </a:p>
                  </a:txBody>
                  <a:tcPr/>
                </a:tc>
              </a:tr>
            </a:tbl>
          </a:graphicData>
        </a:graphic>
      </p:graphicFrame>
      <p:sp>
        <p:nvSpPr>
          <p:cNvPr id="3" name="Прямоугольник 2"/>
          <p:cNvSpPr/>
          <p:nvPr/>
        </p:nvSpPr>
        <p:spPr>
          <a:xfrm>
            <a:off x="968678" y="174458"/>
            <a:ext cx="8375737" cy="897425"/>
          </a:xfrm>
          <a:prstGeom prst="rect">
            <a:avLst/>
          </a:prstGeom>
        </p:spPr>
        <p:txBody>
          <a:bodyPr wrap="square">
            <a:spAutoFit/>
          </a:bodyPr>
          <a:lstStyle/>
          <a:p>
            <a:pPr marR="67945" lvl="0" algn="just">
              <a:lnSpc>
                <a:spcPct val="109000"/>
              </a:lnSpc>
              <a:spcAft>
                <a:spcPts val="1000"/>
              </a:spcAft>
            </a:pPr>
            <a:r>
              <a:rPr lang="kk-KZ" sz="2400" b="1" dirty="0">
                <a:solidFill>
                  <a:prstClr val="black"/>
                </a:solidFill>
                <a:latin typeface="Times New Roman" pitchFamily="18" charset="0"/>
                <a:cs typeface="Times New Roman" pitchFamily="18" charset="0"/>
              </a:rPr>
              <a:t>1-тапсырма. </a:t>
            </a:r>
            <a:r>
              <a:rPr lang="kk-KZ" sz="2400" b="1" dirty="0" smtClean="0">
                <a:solidFill>
                  <a:prstClr val="black"/>
                </a:solidFill>
                <a:latin typeface="Times New Roman" pitchFamily="18" charset="0"/>
                <a:cs typeface="Times New Roman" pitchFamily="18" charset="0"/>
              </a:rPr>
              <a:t>Шығармадан көркемдегіш </a:t>
            </a:r>
            <a:r>
              <a:rPr lang="kk-KZ" sz="2400" b="1" dirty="0">
                <a:solidFill>
                  <a:prstClr val="black"/>
                </a:solidFill>
                <a:latin typeface="Times New Roman" pitchFamily="18" charset="0"/>
                <a:cs typeface="Times New Roman" pitchFamily="18" charset="0"/>
              </a:rPr>
              <a:t>құралдарын тауып </a:t>
            </a:r>
            <a:r>
              <a:rPr lang="kk-KZ" sz="2400" b="1" dirty="0" smtClean="0">
                <a:solidFill>
                  <a:prstClr val="black"/>
                </a:solidFill>
                <a:latin typeface="Times New Roman" pitchFamily="18" charset="0"/>
                <a:cs typeface="Times New Roman" pitchFamily="18" charset="0"/>
              </a:rPr>
              <a:t>талдаңыздар. </a:t>
            </a:r>
            <a:endParaRPr lang="kk-KZ" sz="2400" b="1" dirty="0">
              <a:solidFill>
                <a:prstClr val="black"/>
              </a:solidFill>
              <a:latin typeface="Times New Roman" pitchFamily="18" charset="0"/>
              <a:cs typeface="Times New Roman" pitchFamily="18" charset="0"/>
            </a:endParaRPr>
          </a:p>
        </p:txBody>
      </p:sp>
      <p:sp>
        <p:nvSpPr>
          <p:cNvPr id="4" name="Прямоугольник 3"/>
          <p:cNvSpPr/>
          <p:nvPr/>
        </p:nvSpPr>
        <p:spPr>
          <a:xfrm>
            <a:off x="1093940" y="4799785"/>
            <a:ext cx="8588680" cy="1410643"/>
          </a:xfrm>
          <a:prstGeom prst="rect">
            <a:avLst/>
          </a:prstGeom>
        </p:spPr>
        <p:txBody>
          <a:bodyPr wrap="square">
            <a:spAutoFit/>
          </a:bodyPr>
          <a:lstStyle/>
          <a:p>
            <a:pPr lvl="0">
              <a:lnSpc>
                <a:spcPct val="115000"/>
              </a:lnSpc>
              <a:spcAft>
                <a:spcPts val="1000"/>
              </a:spcAft>
              <a:defRPr/>
            </a:pPr>
            <a:r>
              <a:rPr lang="kk-KZ" sz="2000" b="1" i="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Дескриптор</a:t>
            </a:r>
            <a:endParaRPr lang="kk-KZ" sz="20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285750" lvl="0" indent="-285750">
              <a:lnSpc>
                <a:spcPct val="115000"/>
              </a:lnSpc>
              <a:spcAft>
                <a:spcPts val="1000"/>
              </a:spcAft>
              <a:buFont typeface="Arial" pitchFamily="34" charset="0"/>
              <a:buChar char="•"/>
              <a:defRPr/>
            </a:pPr>
            <a:r>
              <a:rPr lang="ru-RU" sz="2000" dirty="0" err="1" smtClean="0">
                <a:solidFill>
                  <a:prstClr val="black"/>
                </a:solidFill>
                <a:latin typeface="Times New Roman" panose="02020603050405020304" pitchFamily="18" charset="0"/>
                <a:cs typeface="Times New Roman" panose="02020603050405020304" pitchFamily="18" charset="0"/>
              </a:rPr>
              <a:t>Көркемдегіш</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құралдарды</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err="1" smtClean="0">
                <a:solidFill>
                  <a:prstClr val="black"/>
                </a:solidFill>
                <a:latin typeface="Times New Roman" panose="02020603050405020304" pitchFamily="18" charset="0"/>
                <a:cs typeface="Times New Roman" panose="02020603050405020304" pitchFamily="18" charset="0"/>
              </a:rPr>
              <a:t>түсінеді</a:t>
            </a:r>
            <a:r>
              <a:rPr lang="ru-RU" sz="2000" dirty="0">
                <a:solidFill>
                  <a:prstClr val="black"/>
                </a:solidFill>
                <a:latin typeface="Times New Roman" panose="02020603050405020304" pitchFamily="18" charset="0"/>
                <a:cs typeface="Times New Roman" panose="02020603050405020304" pitchFamily="18" charset="0"/>
              </a:rPr>
              <a:t>;</a:t>
            </a:r>
          </a:p>
          <a:p>
            <a:pPr marL="285750" lvl="0" indent="-285750">
              <a:lnSpc>
                <a:spcPct val="115000"/>
              </a:lnSpc>
              <a:spcAft>
                <a:spcPts val="1000"/>
              </a:spcAft>
              <a:buFont typeface="Arial" pitchFamily="34" charset="0"/>
              <a:buChar char="•"/>
              <a:defRPr/>
            </a:pPr>
            <a:r>
              <a:rPr lang="kk-KZ" sz="2000" dirty="0" smtClean="0">
                <a:solidFill>
                  <a:prstClr val="black"/>
                </a:solidFill>
                <a:latin typeface="Times New Roman" pitchFamily="18" charset="0"/>
                <a:cs typeface="Times New Roman" pitchFamily="18" charset="0"/>
              </a:rPr>
              <a:t>Шығармадан мысал келтіреді.</a:t>
            </a:r>
            <a:endParaRPr lang="ru-RU"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179158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 xmlns:p14="http://schemas.microsoft.com/office/powerpoint/2010/main" val="329909730"/>
              </p:ext>
            </p:extLst>
          </p:nvPr>
        </p:nvGraphicFramePr>
        <p:xfrm>
          <a:off x="2135688" y="851770"/>
          <a:ext cx="8350686" cy="5884797"/>
        </p:xfrm>
        <a:graphic>
          <a:graphicData uri="http://schemas.openxmlformats.org/drawingml/2006/table">
            <a:tbl>
              <a:tblPr firstRow="1" bandRow="1">
                <a:tableStyleId>{5C22544A-7EE6-4342-B048-85BDC9FD1C3A}</a:tableStyleId>
              </a:tblPr>
              <a:tblGrid>
                <a:gridCol w="2411260"/>
                <a:gridCol w="5939426"/>
              </a:tblGrid>
              <a:tr h="4898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400" b="1" i="0" u="none" strike="noStrike" kern="1200" cap="none" spc="0" normalizeH="0" baseline="0" noProof="0" dirty="0" err="1" smtClean="0">
                          <a:ln>
                            <a:noFill/>
                          </a:ln>
                          <a:solidFill>
                            <a:prstClr val="white"/>
                          </a:solidFill>
                          <a:effectLst/>
                          <a:uLnTx/>
                          <a:uFillTx/>
                          <a:latin typeface="+mn-lt"/>
                          <a:ea typeface="+mn-ea"/>
                          <a:cs typeface="+mn-cs"/>
                        </a:rPr>
                        <a:t>Көркемдегіш</a:t>
                      </a:r>
                      <a:r>
                        <a:rPr kumimoji="0" lang="ru-RU" sz="1400" b="1" i="0" u="none" strike="noStrike" kern="1200" cap="none" spc="0" normalizeH="0" baseline="0" noProof="0" dirty="0" smtClean="0">
                          <a:ln>
                            <a:noFill/>
                          </a:ln>
                          <a:solidFill>
                            <a:prstClr val="white"/>
                          </a:solidFill>
                          <a:effectLst/>
                          <a:uLnTx/>
                          <a:uFillTx/>
                          <a:latin typeface="+mn-lt"/>
                          <a:ea typeface="+mn-ea"/>
                          <a:cs typeface="+mn-cs"/>
                        </a:rPr>
                        <a:t> </a:t>
                      </a:r>
                      <a:r>
                        <a:rPr kumimoji="0" lang="ru-RU" sz="1400" b="1" i="0" u="none" strike="noStrike" kern="1200" cap="none" spc="0" normalizeH="0" baseline="0" noProof="0" dirty="0" err="1" smtClean="0">
                          <a:ln>
                            <a:noFill/>
                          </a:ln>
                          <a:solidFill>
                            <a:prstClr val="white"/>
                          </a:solidFill>
                          <a:effectLst/>
                          <a:uLnTx/>
                          <a:uFillTx/>
                          <a:latin typeface="+mn-lt"/>
                          <a:ea typeface="+mn-ea"/>
                          <a:cs typeface="+mn-cs"/>
                        </a:rPr>
                        <a:t>құралдар</a:t>
                      </a:r>
                      <a:endParaRPr kumimoji="0" lang="ru-RU" sz="1400" b="1" i="0" u="none" strike="noStrike" kern="1200" cap="none" spc="0" normalizeH="0" baseline="0" noProof="0" dirty="0">
                        <a:ln>
                          <a:noFill/>
                        </a:ln>
                        <a:solidFill>
                          <a:prstClr val="white"/>
                        </a:solidFill>
                        <a:effectLst/>
                        <a:uLnTx/>
                        <a:uFillTx/>
                        <a:latin typeface="+mn-lt"/>
                        <a:ea typeface="+mn-ea"/>
                        <a:cs typeface="+mn-cs"/>
                      </a:endParaRPr>
                    </a:p>
                  </a:txBody>
                  <a:tcPr/>
                </a:tc>
                <a:tc>
                  <a:txBody>
                    <a:bodyPr/>
                    <a:lstStyle/>
                    <a:p>
                      <a:pPr algn="ctr"/>
                      <a:r>
                        <a:rPr lang="ru-RU" sz="1400" dirty="0" err="1" smtClean="0"/>
                        <a:t>Мысал</a:t>
                      </a:r>
                      <a:endParaRPr lang="ru-RU" sz="1400" dirty="0"/>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Аллитерация</a:t>
                      </a:r>
                      <a:endParaRPr lang="ru-RU" sz="2400" b="1" dirty="0">
                        <a:solidFill>
                          <a:schemeClr val="tx1"/>
                        </a:solidFill>
                        <a:latin typeface="Times New Roman" pitchFamily="18" charset="0"/>
                        <a:cs typeface="Times New Roman" pitchFamily="18" charset="0"/>
                      </a:endParaRPr>
                    </a:p>
                  </a:txBody>
                  <a:tcPr/>
                </a:tc>
                <a:tc>
                  <a:txBody>
                    <a:bodyPr/>
                    <a:lstStyle/>
                    <a:p>
                      <a:pPr lvl="1" algn="just"/>
                      <a:r>
                        <a:rPr lang="ru-RU" sz="1600" b="1" dirty="0" smtClean="0">
                          <a:solidFill>
                            <a:schemeClr val="tx1"/>
                          </a:solidFill>
                          <a:latin typeface="Times New Roman" pitchFamily="18" charset="0"/>
                          <a:cs typeface="Times New Roman" pitchFamily="18" charset="0"/>
                        </a:rPr>
                        <a:t>Ж</a:t>
                      </a:r>
                      <a:r>
                        <a:rPr lang="ru-RU" sz="1600" b="0" dirty="0" smtClean="0">
                          <a:solidFill>
                            <a:schemeClr val="tx1"/>
                          </a:solidFill>
                          <a:latin typeface="Times New Roman" pitchFamily="18" charset="0"/>
                          <a:cs typeface="Times New Roman" pitchFamily="18" charset="0"/>
                        </a:rPr>
                        <a:t>ан </a:t>
                      </a:r>
                      <a:r>
                        <a:rPr lang="ru-RU" sz="1600" b="0" dirty="0" err="1" smtClean="0">
                          <a:solidFill>
                            <a:schemeClr val="tx1"/>
                          </a:solidFill>
                          <a:latin typeface="Times New Roman" pitchFamily="18" charset="0"/>
                          <a:cs typeface="Times New Roman" pitchFamily="18" charset="0"/>
                        </a:rPr>
                        <a:t>ашырың</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ж</a:t>
                      </a:r>
                      <a:r>
                        <a:rPr lang="ru-RU" sz="1600" b="0" dirty="0" err="1" smtClean="0">
                          <a:solidFill>
                            <a:schemeClr val="tx1"/>
                          </a:solidFill>
                          <a:latin typeface="Times New Roman" pitchFamily="18" charset="0"/>
                          <a:cs typeface="Times New Roman" pitchFamily="18" charset="0"/>
                        </a:rPr>
                        <a:t>ақының</a:t>
                      </a:r>
                      <a:r>
                        <a:rPr lang="ru-RU" sz="1600" b="0" dirty="0" smtClean="0">
                          <a:solidFill>
                            <a:schemeClr val="tx1"/>
                          </a:solidFill>
                          <a:latin typeface="Times New Roman" pitchFamily="18" charset="0"/>
                          <a:cs typeface="Times New Roman" pitchFamily="18" charset="0"/>
                        </a:rPr>
                        <a:t> ем,</a:t>
                      </a:r>
                    </a:p>
                    <a:p>
                      <a:pPr lvl="1" algn="just"/>
                      <a:r>
                        <a:rPr lang="ru-RU" sz="1600" b="1" dirty="0" err="1" smtClean="0">
                          <a:solidFill>
                            <a:schemeClr val="tx1"/>
                          </a:solidFill>
                          <a:latin typeface="Times New Roman" pitchFamily="18" charset="0"/>
                          <a:cs typeface="Times New Roman" pitchFamily="18" charset="0"/>
                        </a:rPr>
                        <a:t>Ж</a:t>
                      </a:r>
                      <a:r>
                        <a:rPr lang="ru-RU" sz="1600" b="0" dirty="0" err="1" smtClean="0">
                          <a:solidFill>
                            <a:schemeClr val="tx1"/>
                          </a:solidFill>
                          <a:latin typeface="Times New Roman" pitchFamily="18" charset="0"/>
                          <a:cs typeface="Times New Roman" pitchFamily="18" charset="0"/>
                        </a:rPr>
                        <a:t>әне</a:t>
                      </a:r>
                      <a:r>
                        <a:rPr lang="ru-RU" sz="1600" b="0" dirty="0" smtClean="0">
                          <a:solidFill>
                            <a:schemeClr val="tx1"/>
                          </a:solidFill>
                          <a:latin typeface="Times New Roman" pitchFamily="18" charset="0"/>
                          <a:cs typeface="Times New Roman" pitchFamily="18" charset="0"/>
                        </a:rPr>
                        <a:t> </a:t>
                      </a:r>
                      <a:r>
                        <a:rPr lang="ru-RU" sz="1600" b="0" dirty="0" err="1" smtClean="0">
                          <a:solidFill>
                            <a:schemeClr val="tx1"/>
                          </a:solidFill>
                          <a:latin typeface="Times New Roman" pitchFamily="18" charset="0"/>
                          <a:cs typeface="Times New Roman" pitchFamily="18" charset="0"/>
                        </a:rPr>
                        <a:t>қайсар</a:t>
                      </a:r>
                      <a:r>
                        <a:rPr lang="ru-RU" sz="1600" b="0" dirty="0" smtClean="0">
                          <a:solidFill>
                            <a:schemeClr val="tx1"/>
                          </a:solidFill>
                          <a:latin typeface="Times New Roman" pitchFamily="18" charset="0"/>
                          <a:cs typeface="Times New Roman" pitchFamily="18" charset="0"/>
                        </a:rPr>
                        <a:t> </a:t>
                      </a:r>
                      <a:r>
                        <a:rPr lang="ru-RU" sz="1600" b="0" dirty="0" err="1" smtClean="0">
                          <a:solidFill>
                            <a:schemeClr val="tx1"/>
                          </a:solidFill>
                          <a:latin typeface="Times New Roman" pitchFamily="18" charset="0"/>
                          <a:cs typeface="Times New Roman" pitchFamily="18" charset="0"/>
                        </a:rPr>
                        <a:t>ақының</a:t>
                      </a:r>
                      <a:r>
                        <a:rPr lang="ru-RU" sz="1600" b="0" dirty="0" smtClean="0">
                          <a:solidFill>
                            <a:schemeClr val="tx1"/>
                          </a:solidFill>
                          <a:latin typeface="Times New Roman" pitchFamily="18" charset="0"/>
                          <a:cs typeface="Times New Roman" pitchFamily="18" charset="0"/>
                        </a:rPr>
                        <a:t> ем мен </a:t>
                      </a:r>
                      <a:r>
                        <a:rPr lang="ru-RU" sz="1600" b="0" dirty="0" err="1" smtClean="0">
                          <a:solidFill>
                            <a:schemeClr val="tx1"/>
                          </a:solidFill>
                          <a:latin typeface="Times New Roman" pitchFamily="18" charset="0"/>
                          <a:cs typeface="Times New Roman" pitchFamily="18" charset="0"/>
                        </a:rPr>
                        <a:t>сенің</a:t>
                      </a:r>
                      <a:r>
                        <a:rPr lang="ru-RU" sz="1600" b="0" dirty="0" smtClean="0">
                          <a:solidFill>
                            <a:schemeClr val="tx1"/>
                          </a:solidFill>
                          <a:latin typeface="Times New Roman" pitchFamily="18" charset="0"/>
                          <a:cs typeface="Times New Roman" pitchFamily="18" charset="0"/>
                        </a:rPr>
                        <a:t>.</a:t>
                      </a:r>
                    </a:p>
                    <a:p>
                      <a:pPr lvl="1" algn="just"/>
                      <a:r>
                        <a:rPr lang="ru-RU" sz="1600" b="1" dirty="0" err="1" smtClean="0">
                          <a:solidFill>
                            <a:schemeClr val="tx1"/>
                          </a:solidFill>
                          <a:latin typeface="Times New Roman" pitchFamily="18" charset="0"/>
                          <a:cs typeface="Times New Roman" pitchFamily="18" charset="0"/>
                        </a:rPr>
                        <a:t>Ж</a:t>
                      </a:r>
                      <a:r>
                        <a:rPr lang="ru-RU" sz="1600" b="0" dirty="0" err="1" smtClean="0">
                          <a:solidFill>
                            <a:schemeClr val="tx1"/>
                          </a:solidFill>
                          <a:latin typeface="Times New Roman" pitchFamily="18" charset="0"/>
                          <a:cs typeface="Times New Roman" pitchFamily="18" charset="0"/>
                        </a:rPr>
                        <a:t>ұлдыздай</a:t>
                      </a:r>
                      <a:r>
                        <a:rPr lang="ru-RU" sz="1600" b="0" dirty="0" smtClean="0">
                          <a:solidFill>
                            <a:schemeClr val="tx1"/>
                          </a:solidFill>
                          <a:latin typeface="Times New Roman" pitchFamily="18" charset="0"/>
                          <a:cs typeface="Times New Roman" pitchFamily="18" charset="0"/>
                        </a:rPr>
                        <a:t> </a:t>
                      </a:r>
                      <a:r>
                        <a:rPr lang="ru-RU" sz="1600" b="0" dirty="0" err="1" smtClean="0">
                          <a:solidFill>
                            <a:schemeClr val="tx1"/>
                          </a:solidFill>
                          <a:latin typeface="Times New Roman" pitchFamily="18" charset="0"/>
                          <a:cs typeface="Times New Roman" pitchFamily="18" charset="0"/>
                        </a:rPr>
                        <a:t>боп</a:t>
                      </a:r>
                      <a:r>
                        <a:rPr lang="ru-RU" sz="1600" b="0" dirty="0" smtClean="0">
                          <a:solidFill>
                            <a:schemeClr val="tx1"/>
                          </a:solidFill>
                          <a:latin typeface="Times New Roman" pitchFamily="18" charset="0"/>
                          <a:cs typeface="Times New Roman" pitchFamily="18" charset="0"/>
                        </a:rPr>
                        <a:t> </a:t>
                      </a:r>
                      <a:r>
                        <a:rPr lang="ru-RU" sz="1600" b="0" dirty="0" err="1" smtClean="0">
                          <a:solidFill>
                            <a:schemeClr val="tx1"/>
                          </a:solidFill>
                          <a:latin typeface="Times New Roman" pitchFamily="18" charset="0"/>
                          <a:cs typeface="Times New Roman" pitchFamily="18" charset="0"/>
                        </a:rPr>
                        <a:t>жанар</a:t>
                      </a:r>
                      <a:r>
                        <a:rPr lang="ru-RU" sz="1600" b="0" dirty="0" smtClean="0">
                          <a:solidFill>
                            <a:schemeClr val="tx1"/>
                          </a:solidFill>
                          <a:latin typeface="Times New Roman" pitchFamily="18" charset="0"/>
                          <a:cs typeface="Times New Roman" pitchFamily="18" charset="0"/>
                        </a:rPr>
                        <a:t> </a:t>
                      </a:r>
                      <a:r>
                        <a:rPr lang="ru-RU" sz="1600" b="0" dirty="0" err="1" smtClean="0">
                          <a:solidFill>
                            <a:schemeClr val="tx1"/>
                          </a:solidFill>
                          <a:latin typeface="Times New Roman" pitchFamily="18" charset="0"/>
                          <a:cs typeface="Times New Roman" pitchFamily="18" charset="0"/>
                        </a:rPr>
                        <a:t>алдан</a:t>
                      </a:r>
                      <a:endParaRPr lang="ru-RU" sz="1600" b="0" dirty="0" smtClean="0">
                        <a:solidFill>
                          <a:schemeClr val="tx1"/>
                        </a:solidFill>
                        <a:latin typeface="Times New Roman" pitchFamily="18" charset="0"/>
                        <a:cs typeface="Times New Roman" pitchFamily="18" charset="0"/>
                      </a:endParaRPr>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Ассонанс</a:t>
                      </a:r>
                      <a:endParaRPr lang="ru-RU" sz="2400" b="1" dirty="0">
                        <a:solidFill>
                          <a:schemeClr val="tx1"/>
                        </a:solidFill>
                        <a:latin typeface="Times New Roman" pitchFamily="18" charset="0"/>
                        <a:cs typeface="Times New Roman" pitchFamily="18" charset="0"/>
                      </a:endParaRPr>
                    </a:p>
                  </a:txBody>
                  <a:tcPr/>
                </a:tc>
                <a:tc>
                  <a:txBody>
                    <a:bodyPr/>
                    <a:lstStyle/>
                    <a:p>
                      <a:pPr lvl="2" algn="just"/>
                      <a:r>
                        <a:rPr lang="ru-RU" sz="1600" b="1" dirty="0" err="1" smtClean="0">
                          <a:solidFill>
                            <a:schemeClr val="tx1"/>
                          </a:solidFill>
                          <a:latin typeface="Times New Roman" pitchFamily="18" charset="0"/>
                          <a:cs typeface="Times New Roman" pitchFamily="18" charset="0"/>
                        </a:rPr>
                        <a:t>Е</a:t>
                      </a:r>
                      <a:r>
                        <a:rPr lang="ru-RU" sz="1600" b="0" dirty="0" err="1" smtClean="0">
                          <a:solidFill>
                            <a:schemeClr val="tx1"/>
                          </a:solidFill>
                          <a:latin typeface="Times New Roman" pitchFamily="18" charset="0"/>
                          <a:cs typeface="Times New Roman" pitchFamily="18" charset="0"/>
                        </a:rPr>
                        <a:t>ң</a:t>
                      </a:r>
                      <a:r>
                        <a:rPr lang="ru-RU" sz="1600" b="0" dirty="0" smtClean="0">
                          <a:solidFill>
                            <a:schemeClr val="tx1"/>
                          </a:solidFill>
                          <a:latin typeface="Times New Roman" pitchFamily="18" charset="0"/>
                          <a:cs typeface="Times New Roman" pitchFamily="18" charset="0"/>
                        </a:rPr>
                        <a:t> </a:t>
                      </a:r>
                      <a:r>
                        <a:rPr lang="ru-RU" sz="1600" b="0" dirty="0" err="1" smtClean="0">
                          <a:solidFill>
                            <a:schemeClr val="tx1"/>
                          </a:solidFill>
                          <a:latin typeface="Times New Roman" pitchFamily="18" charset="0"/>
                          <a:cs typeface="Times New Roman" pitchFamily="18" charset="0"/>
                        </a:rPr>
                        <a:t>бірінші</a:t>
                      </a:r>
                      <a:r>
                        <a:rPr lang="ru-RU" sz="1600" b="0" dirty="0" smtClean="0">
                          <a:solidFill>
                            <a:schemeClr val="tx1"/>
                          </a:solidFill>
                          <a:latin typeface="Times New Roman" pitchFamily="18" charset="0"/>
                          <a:cs typeface="Times New Roman" pitchFamily="18" charset="0"/>
                        </a:rPr>
                        <a:t> </a:t>
                      </a:r>
                      <a:r>
                        <a:rPr lang="ru-RU" sz="1600" b="0" dirty="0" err="1" smtClean="0">
                          <a:solidFill>
                            <a:schemeClr val="tx1"/>
                          </a:solidFill>
                          <a:latin typeface="Times New Roman" pitchFamily="18" charset="0"/>
                          <a:cs typeface="Times New Roman" pitchFamily="18" charset="0"/>
                        </a:rPr>
                        <a:t>надансың</a:t>
                      </a:r>
                      <a:r>
                        <a:rPr lang="ru-RU" sz="1600" b="0" dirty="0" smtClean="0">
                          <a:solidFill>
                            <a:schemeClr val="tx1"/>
                          </a:solidFill>
                          <a:latin typeface="Times New Roman" pitchFamily="18" charset="0"/>
                          <a:cs typeface="Times New Roman" pitchFamily="18" charset="0"/>
                        </a:rPr>
                        <a:t>,</a:t>
                      </a:r>
                    </a:p>
                    <a:p>
                      <a:pPr lvl="2" algn="just"/>
                      <a:r>
                        <a:rPr lang="ru-RU" sz="1600" b="1" dirty="0" smtClean="0">
                          <a:solidFill>
                            <a:schemeClr val="tx1"/>
                          </a:solidFill>
                          <a:latin typeface="Times New Roman" pitchFamily="18" charset="0"/>
                          <a:cs typeface="Times New Roman" pitchFamily="18" charset="0"/>
                        </a:rPr>
                        <a:t>Е</a:t>
                      </a:r>
                      <a:r>
                        <a:rPr lang="ru-RU" sz="1600" b="0" dirty="0" smtClean="0">
                          <a:solidFill>
                            <a:schemeClr val="tx1"/>
                          </a:solidFill>
                          <a:latin typeface="Times New Roman" pitchFamily="18" charset="0"/>
                          <a:cs typeface="Times New Roman" pitchFamily="18" charset="0"/>
                        </a:rPr>
                        <a:t>л </a:t>
                      </a:r>
                      <a:r>
                        <a:rPr lang="ru-RU" sz="1600" b="0" dirty="0" err="1" smtClean="0">
                          <a:solidFill>
                            <a:schemeClr val="tx1"/>
                          </a:solidFill>
                          <a:latin typeface="Times New Roman" pitchFamily="18" charset="0"/>
                          <a:cs typeface="Times New Roman" pitchFamily="18" charset="0"/>
                        </a:rPr>
                        <a:t>дәстүрін</a:t>
                      </a:r>
                      <a:r>
                        <a:rPr lang="ru-RU" sz="1600" b="1" dirty="0" smtClean="0">
                          <a:solidFill>
                            <a:schemeClr val="tx1"/>
                          </a:solidFill>
                          <a:latin typeface="Times New Roman" pitchFamily="18" charset="0"/>
                          <a:cs typeface="Times New Roman" pitchFamily="18" charset="0"/>
                        </a:rPr>
                        <a:t>, Е</a:t>
                      </a:r>
                      <a:r>
                        <a:rPr lang="ru-RU" sz="1600" b="0" dirty="0" smtClean="0">
                          <a:solidFill>
                            <a:schemeClr val="tx1"/>
                          </a:solidFill>
                          <a:latin typeface="Times New Roman" pitchFamily="18" charset="0"/>
                          <a:cs typeface="Times New Roman" pitchFamily="18" charset="0"/>
                        </a:rPr>
                        <a:t>р </a:t>
                      </a:r>
                      <a:r>
                        <a:rPr lang="ru-RU" sz="1600" b="0" dirty="0" err="1" smtClean="0">
                          <a:solidFill>
                            <a:schemeClr val="tx1"/>
                          </a:solidFill>
                          <a:latin typeface="Times New Roman" pitchFamily="18" charset="0"/>
                          <a:cs typeface="Times New Roman" pitchFamily="18" charset="0"/>
                        </a:rPr>
                        <a:t>дәстүрін</a:t>
                      </a:r>
                      <a:r>
                        <a:rPr lang="ru-RU" sz="1600" b="0" dirty="0" smtClean="0">
                          <a:solidFill>
                            <a:schemeClr val="tx1"/>
                          </a:solidFill>
                          <a:latin typeface="Times New Roman" pitchFamily="18" charset="0"/>
                          <a:cs typeface="Times New Roman" pitchFamily="18" charset="0"/>
                        </a:rPr>
                        <a:t> </a:t>
                      </a:r>
                      <a:r>
                        <a:rPr lang="ru-RU" sz="1600" b="0" dirty="0" err="1" smtClean="0">
                          <a:solidFill>
                            <a:schemeClr val="tx1"/>
                          </a:solidFill>
                          <a:latin typeface="Times New Roman" pitchFamily="18" charset="0"/>
                          <a:cs typeface="Times New Roman" pitchFamily="18" charset="0"/>
                        </a:rPr>
                        <a:t>қорлаған</a:t>
                      </a:r>
                      <a:r>
                        <a:rPr lang="ru-RU" sz="1600" b="1" dirty="0" smtClean="0">
                          <a:solidFill>
                            <a:schemeClr val="tx1"/>
                          </a:solidFill>
                          <a:latin typeface="Times New Roman" pitchFamily="18" charset="0"/>
                          <a:cs typeface="Times New Roman" pitchFamily="18" charset="0"/>
                        </a:rPr>
                        <a:t>.</a:t>
                      </a:r>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метафора</a:t>
                      </a:r>
                      <a:endParaRPr lang="ru-RU" sz="2400" b="1" dirty="0">
                        <a:solidFill>
                          <a:schemeClr val="tx1"/>
                        </a:solidFill>
                        <a:latin typeface="Times New Roman" pitchFamily="18" charset="0"/>
                        <a:cs typeface="Times New Roman" pitchFamily="18" charset="0"/>
                      </a:endParaRPr>
                    </a:p>
                  </a:txBody>
                  <a:tcPr/>
                </a:tc>
                <a:tc>
                  <a:txBody>
                    <a:bodyPr/>
                    <a:lstStyle/>
                    <a:p>
                      <a:pPr lvl="1" algn="just"/>
                      <a:r>
                        <a:rPr lang="ru-RU" sz="1600" dirty="0" err="1" smtClean="0">
                          <a:solidFill>
                            <a:schemeClr val="tx1"/>
                          </a:solidFill>
                          <a:latin typeface="Times New Roman" pitchFamily="18" charset="0"/>
                          <a:cs typeface="Times New Roman" pitchFamily="18" charset="0"/>
                        </a:rPr>
                        <a:t>Сенің</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заңғар</a:t>
                      </a:r>
                      <a:r>
                        <a:rPr lang="ru-RU" sz="1600"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ақылың</a:t>
                      </a:r>
                      <a:r>
                        <a:rPr lang="ru-RU" sz="1600" dirty="0" smtClean="0">
                          <a:solidFill>
                            <a:schemeClr val="tx1"/>
                          </a:solidFill>
                          <a:latin typeface="Times New Roman" pitchFamily="18" charset="0"/>
                          <a:cs typeface="Times New Roman" pitchFamily="18" charset="0"/>
                        </a:rPr>
                        <a:t> ем,</a:t>
                      </a:r>
                    </a:p>
                    <a:p>
                      <a:pPr lvl="1" algn="just"/>
                      <a:r>
                        <a:rPr lang="ru-RU" sz="1600" dirty="0" err="1" smtClean="0">
                          <a:solidFill>
                            <a:schemeClr val="tx1"/>
                          </a:solidFill>
                          <a:latin typeface="Times New Roman" pitchFamily="18" charset="0"/>
                          <a:cs typeface="Times New Roman" pitchFamily="18" charset="0"/>
                        </a:rPr>
                        <a:t>Едім</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әрі</a:t>
                      </a:r>
                      <a:r>
                        <a:rPr lang="ru-RU" sz="1600"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өлшемін</a:t>
                      </a:r>
                      <a:r>
                        <a:rPr lang="ru-RU" sz="1600" b="1" dirty="0" smtClean="0">
                          <a:solidFill>
                            <a:schemeClr val="tx1"/>
                          </a:solidFill>
                          <a:latin typeface="Times New Roman" pitchFamily="18" charset="0"/>
                          <a:cs typeface="Times New Roman" pitchFamily="18" charset="0"/>
                        </a:rPr>
                        <a:t>…</a:t>
                      </a:r>
                      <a:r>
                        <a:rPr lang="ru-RU" sz="1600" dirty="0" smtClean="0">
                          <a:solidFill>
                            <a:schemeClr val="tx1"/>
                          </a:solidFill>
                          <a:latin typeface="Times New Roman" pitchFamily="18" charset="0"/>
                          <a:cs typeface="Times New Roman" pitchFamily="18" charset="0"/>
                        </a:rPr>
                        <a:t>	</a:t>
                      </a:r>
                      <a:endParaRPr lang="ru-RU" sz="1600" dirty="0">
                        <a:solidFill>
                          <a:schemeClr val="tx1"/>
                        </a:solidFill>
                        <a:latin typeface="Times New Roman" pitchFamily="18" charset="0"/>
                        <a:cs typeface="Times New Roman" pitchFamily="18" charset="0"/>
                      </a:endParaRPr>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Эпитет</a:t>
                      </a:r>
                      <a:endParaRPr lang="ru-RU" sz="2400" b="1" dirty="0">
                        <a:solidFill>
                          <a:schemeClr val="tx1"/>
                        </a:solidFill>
                        <a:latin typeface="Times New Roman" pitchFamily="18" charset="0"/>
                        <a:cs typeface="Times New Roman" pitchFamily="18" charset="0"/>
                      </a:endParaRPr>
                    </a:p>
                  </a:txBody>
                  <a:tcPr/>
                </a:tc>
                <a:tc>
                  <a:txBody>
                    <a:bodyPr/>
                    <a:lstStyle/>
                    <a:p>
                      <a:pPr lvl="2" algn="just"/>
                      <a:r>
                        <a:rPr lang="ru-RU" sz="1600" b="1" dirty="0" smtClean="0">
                          <a:solidFill>
                            <a:schemeClr val="tx1"/>
                          </a:solidFill>
                          <a:latin typeface="Times New Roman" pitchFamily="18" charset="0"/>
                          <a:cs typeface="Times New Roman" pitchFamily="18" charset="0"/>
                        </a:rPr>
                        <a:t>Алтын</a:t>
                      </a:r>
                      <a:r>
                        <a:rPr lang="ru-RU" sz="1600" baseline="0" dirty="0" smtClean="0">
                          <a:solidFill>
                            <a:schemeClr val="tx1"/>
                          </a:solidFill>
                          <a:latin typeface="Times New Roman" pitchFamily="18" charset="0"/>
                          <a:cs typeface="Times New Roman" pitchFamily="18" charset="0"/>
                        </a:rPr>
                        <a:t> </a:t>
                      </a:r>
                      <a:r>
                        <a:rPr lang="ru-RU" sz="1600" baseline="0" dirty="0" err="1" smtClean="0">
                          <a:solidFill>
                            <a:schemeClr val="tx1"/>
                          </a:solidFill>
                          <a:latin typeface="Times New Roman" pitchFamily="18" charset="0"/>
                          <a:cs typeface="Times New Roman" pitchFamily="18" charset="0"/>
                        </a:rPr>
                        <a:t>жіп</a:t>
                      </a:r>
                      <a:endParaRPr lang="ru-RU" sz="1600" dirty="0">
                        <a:solidFill>
                          <a:schemeClr val="tx1"/>
                        </a:solidFill>
                        <a:latin typeface="Times New Roman" pitchFamily="18" charset="0"/>
                        <a:cs typeface="Times New Roman" pitchFamily="18" charset="0"/>
                      </a:endParaRPr>
                    </a:p>
                  </a:txBody>
                  <a:tcPr/>
                </a:tc>
              </a:tr>
              <a:tr h="370840">
                <a:tc>
                  <a:txBody>
                    <a:bodyPr/>
                    <a:lstStyle/>
                    <a:p>
                      <a:pPr algn="ctr"/>
                      <a:r>
                        <a:rPr lang="ru-RU" sz="2400" b="1" dirty="0" err="1" smtClean="0">
                          <a:solidFill>
                            <a:schemeClr val="tx1"/>
                          </a:solidFill>
                          <a:latin typeface="Times New Roman" pitchFamily="18" charset="0"/>
                          <a:cs typeface="Times New Roman" pitchFamily="18" charset="0"/>
                        </a:rPr>
                        <a:t>Риторикалық</a:t>
                      </a:r>
                      <a:r>
                        <a:rPr lang="ru-RU" sz="2400" b="1" baseline="0" dirty="0" smtClean="0">
                          <a:solidFill>
                            <a:schemeClr val="tx1"/>
                          </a:solidFill>
                          <a:latin typeface="Times New Roman" pitchFamily="18" charset="0"/>
                          <a:cs typeface="Times New Roman" pitchFamily="18" charset="0"/>
                        </a:rPr>
                        <a:t> </a:t>
                      </a:r>
                      <a:r>
                        <a:rPr lang="ru-RU" sz="2400" b="1" baseline="0" dirty="0" err="1" smtClean="0">
                          <a:solidFill>
                            <a:schemeClr val="tx1"/>
                          </a:solidFill>
                          <a:latin typeface="Times New Roman" pitchFamily="18" charset="0"/>
                          <a:cs typeface="Times New Roman" pitchFamily="18" charset="0"/>
                        </a:rPr>
                        <a:t>сұрақ</a:t>
                      </a:r>
                      <a:endParaRPr lang="ru-RU" sz="2400" b="1" dirty="0">
                        <a:solidFill>
                          <a:schemeClr val="tx1"/>
                        </a:solidFill>
                        <a:latin typeface="Times New Roman" pitchFamily="18" charset="0"/>
                        <a:cs typeface="Times New Roman" pitchFamily="18" charset="0"/>
                      </a:endParaRPr>
                    </a:p>
                  </a:txBody>
                  <a:tcPr/>
                </a:tc>
                <a:tc>
                  <a:txBody>
                    <a:bodyPr/>
                    <a:lstStyle/>
                    <a:p>
                      <a:pPr lvl="1" algn="just"/>
                      <a:r>
                        <a:rPr lang="ru-RU" sz="1600" dirty="0" err="1" smtClean="0">
                          <a:solidFill>
                            <a:schemeClr val="tx1"/>
                          </a:solidFill>
                          <a:latin typeface="Times New Roman" pitchFamily="18" charset="0"/>
                          <a:cs typeface="Times New Roman" pitchFamily="18" charset="0"/>
                        </a:rPr>
                        <a:t>Ақындықтың</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басты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шарты</a:t>
                      </a:r>
                      <a:r>
                        <a:rPr lang="ru-RU" sz="1600" dirty="0" smtClean="0">
                          <a:solidFill>
                            <a:schemeClr val="tx1"/>
                          </a:solidFill>
                          <a:latin typeface="Times New Roman" pitchFamily="18" charset="0"/>
                          <a:cs typeface="Times New Roman" pitchFamily="18" charset="0"/>
                        </a:rPr>
                        <a:t> —</a:t>
                      </a:r>
                    </a:p>
                    <a:p>
                      <a:pPr lvl="1" algn="just"/>
                      <a:r>
                        <a:rPr lang="ru-RU" sz="1600" dirty="0" err="1" smtClean="0">
                          <a:solidFill>
                            <a:schemeClr val="tx1"/>
                          </a:solidFill>
                          <a:latin typeface="Times New Roman" pitchFamily="18" charset="0"/>
                          <a:cs typeface="Times New Roman" pitchFamily="18" charset="0"/>
                        </a:rPr>
                        <a:t>Басты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алса</a:t>
                      </a:r>
                      <a:r>
                        <a:rPr lang="ru-RU" sz="1600" dirty="0" smtClean="0">
                          <a:solidFill>
                            <a:schemeClr val="tx1"/>
                          </a:solidFill>
                          <a:latin typeface="Times New Roman" pitchFamily="18" charset="0"/>
                          <a:cs typeface="Times New Roman" pitchFamily="18" charset="0"/>
                        </a:rPr>
                        <a:t>, да </a:t>
                      </a:r>
                      <a:r>
                        <a:rPr lang="ru-RU" sz="1600" dirty="0" err="1" smtClean="0">
                          <a:solidFill>
                            <a:schemeClr val="tx1"/>
                          </a:solidFill>
                          <a:latin typeface="Times New Roman" pitchFamily="18" charset="0"/>
                          <a:cs typeface="Times New Roman" pitchFamily="18" charset="0"/>
                        </a:rPr>
                        <a:t>шындықты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айту</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емес</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пе</a:t>
                      </a:r>
                      <a:r>
                        <a:rPr lang="ru-RU" sz="1600" dirty="0" smtClean="0">
                          <a:solidFill>
                            <a:schemeClr val="tx1"/>
                          </a:solidFill>
                          <a:latin typeface="Times New Roman" pitchFamily="18" charset="0"/>
                          <a:cs typeface="Times New Roman" pitchFamily="18" charset="0"/>
                        </a:rPr>
                        <a:t>?</a:t>
                      </a:r>
                      <a:endParaRPr lang="ru-RU" sz="1600" dirty="0">
                        <a:solidFill>
                          <a:schemeClr val="tx1"/>
                        </a:solidFill>
                        <a:latin typeface="Times New Roman" pitchFamily="18" charset="0"/>
                        <a:cs typeface="Times New Roman" pitchFamily="18" charset="0"/>
                      </a:endParaRPr>
                    </a:p>
                  </a:txBody>
                  <a:tcPr/>
                </a:tc>
              </a:tr>
              <a:tr h="370840">
                <a:tc>
                  <a:txBody>
                    <a:bodyPr/>
                    <a:lstStyle/>
                    <a:p>
                      <a:pPr algn="ctr"/>
                      <a:r>
                        <a:rPr lang="ru-RU" sz="2400" b="1" baseline="0" dirty="0" smtClean="0">
                          <a:solidFill>
                            <a:schemeClr val="tx1"/>
                          </a:solidFill>
                          <a:latin typeface="Times New Roman" pitchFamily="18" charset="0"/>
                          <a:cs typeface="Times New Roman" pitchFamily="18" charset="0"/>
                        </a:rPr>
                        <a:t>Эпифора </a:t>
                      </a:r>
                      <a:endParaRPr lang="ru-RU" sz="2400" b="1" baseline="0" dirty="0">
                        <a:solidFill>
                          <a:schemeClr val="tx1"/>
                        </a:solidFill>
                        <a:latin typeface="Times New Roman" pitchFamily="18" charset="0"/>
                        <a:cs typeface="Times New Roman" pitchFamily="18" charset="0"/>
                      </a:endParaRPr>
                    </a:p>
                  </a:txBody>
                  <a:tcPr/>
                </a:tc>
                <a:tc>
                  <a:txBody>
                    <a:bodyPr/>
                    <a:lstStyle/>
                    <a:p>
                      <a:pPr lvl="2" algn="just"/>
                      <a:r>
                        <a:rPr lang="ru-RU" sz="1600" dirty="0" smtClean="0">
                          <a:solidFill>
                            <a:schemeClr val="tx1"/>
                          </a:solidFill>
                          <a:latin typeface="Times New Roman" pitchFamily="18" charset="0"/>
                          <a:cs typeface="Times New Roman" pitchFamily="18" charset="0"/>
                        </a:rPr>
                        <a:t>Мен </a:t>
                      </a:r>
                      <a:r>
                        <a:rPr lang="ru-RU" sz="1600" dirty="0" err="1" smtClean="0">
                          <a:solidFill>
                            <a:schemeClr val="tx1"/>
                          </a:solidFill>
                          <a:latin typeface="Times New Roman" pitchFamily="18" charset="0"/>
                          <a:cs typeface="Times New Roman" pitchFamily="18" charset="0"/>
                        </a:rPr>
                        <a:t>сенемін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күні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ертең</a:t>
                      </a:r>
                      <a:endParaRPr lang="ru-RU" sz="1600" dirty="0" smtClean="0">
                        <a:solidFill>
                          <a:schemeClr val="tx1"/>
                        </a:solidFill>
                        <a:latin typeface="Times New Roman" pitchFamily="18" charset="0"/>
                        <a:cs typeface="Times New Roman" pitchFamily="18" charset="0"/>
                      </a:endParaRPr>
                    </a:p>
                    <a:p>
                      <a:pPr lvl="2" algn="just"/>
                      <a:r>
                        <a:rPr lang="ru-RU" sz="1600" dirty="0" err="1" smtClean="0">
                          <a:solidFill>
                            <a:schemeClr val="tx1"/>
                          </a:solidFill>
                          <a:latin typeface="Times New Roman" pitchFamily="18" charset="0"/>
                          <a:cs typeface="Times New Roman" pitchFamily="18" charset="0"/>
                        </a:rPr>
                        <a:t>Нұрлы</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үмітпен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оянар</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деп</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ұлы</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өлкем</a:t>
                      </a:r>
                      <a:r>
                        <a:rPr lang="ru-RU" sz="1600" b="1" dirty="0" smtClean="0">
                          <a:solidFill>
                            <a:schemeClr val="tx1"/>
                          </a:solidFill>
                          <a:latin typeface="Times New Roman" pitchFamily="18" charset="0"/>
                          <a:cs typeface="Times New Roman" pitchFamily="18" charset="0"/>
                        </a:rPr>
                        <a:t>.</a:t>
                      </a:r>
                    </a:p>
                    <a:p>
                      <a:pPr lvl="2" algn="just"/>
                      <a:r>
                        <a:rPr lang="ru-RU" sz="1600" dirty="0" smtClean="0">
                          <a:solidFill>
                            <a:schemeClr val="tx1"/>
                          </a:solidFill>
                          <a:latin typeface="Times New Roman" pitchFamily="18" charset="0"/>
                          <a:cs typeface="Times New Roman" pitchFamily="18" charset="0"/>
                        </a:rPr>
                        <a:t>Мен </a:t>
                      </a:r>
                      <a:r>
                        <a:rPr lang="ru-RU" sz="1600" dirty="0" err="1" smtClean="0">
                          <a:solidFill>
                            <a:schemeClr val="tx1"/>
                          </a:solidFill>
                          <a:latin typeface="Times New Roman" pitchFamily="18" charset="0"/>
                          <a:cs typeface="Times New Roman" pitchFamily="18" charset="0"/>
                        </a:rPr>
                        <a:t>сенемін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күні</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ертең</a:t>
                      </a:r>
                      <a:endParaRPr lang="ru-RU" sz="1600" dirty="0" smtClean="0">
                        <a:solidFill>
                          <a:schemeClr val="tx1"/>
                        </a:solidFill>
                        <a:latin typeface="Times New Roman" pitchFamily="18" charset="0"/>
                        <a:cs typeface="Times New Roman" pitchFamily="18" charset="0"/>
                      </a:endParaRPr>
                    </a:p>
                    <a:p>
                      <a:pPr lvl="2" algn="just"/>
                      <a:r>
                        <a:rPr lang="ru-RU" sz="1600" dirty="0" err="1" smtClean="0">
                          <a:solidFill>
                            <a:schemeClr val="tx1"/>
                          </a:solidFill>
                          <a:latin typeface="Times New Roman" pitchFamily="18" charset="0"/>
                          <a:cs typeface="Times New Roman" pitchFamily="18" charset="0"/>
                        </a:rPr>
                        <a:t>Пенделіктен</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тазарар</a:t>
                      </a:r>
                      <a:r>
                        <a:rPr lang="ru-RU" sz="1600" dirty="0" smtClean="0">
                          <a:solidFill>
                            <a:schemeClr val="tx1"/>
                          </a:solidFill>
                          <a:latin typeface="Times New Roman" pitchFamily="18" charset="0"/>
                          <a:cs typeface="Times New Roman" pitchFamily="18" charset="0"/>
                        </a:rPr>
                        <a:t> </a:t>
                      </a:r>
                      <a:r>
                        <a:rPr lang="ru-RU" sz="1600" dirty="0" err="1" smtClean="0">
                          <a:solidFill>
                            <a:schemeClr val="tx1"/>
                          </a:solidFill>
                          <a:latin typeface="Times New Roman" pitchFamily="18" charset="0"/>
                          <a:cs typeface="Times New Roman" pitchFamily="18" charset="0"/>
                        </a:rPr>
                        <a:t>деп</a:t>
                      </a:r>
                      <a:r>
                        <a:rPr lang="ru-RU" sz="1600"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ұлы</a:t>
                      </a:r>
                      <a:r>
                        <a:rPr lang="ru-RU" sz="1600" b="1" dirty="0" smtClean="0">
                          <a:solidFill>
                            <a:schemeClr val="tx1"/>
                          </a:solidFill>
                          <a:latin typeface="Times New Roman" pitchFamily="18" charset="0"/>
                          <a:cs typeface="Times New Roman" pitchFamily="18" charset="0"/>
                        </a:rPr>
                        <a:t> </a:t>
                      </a:r>
                      <a:r>
                        <a:rPr lang="ru-RU" sz="1600" b="1" dirty="0" err="1" smtClean="0">
                          <a:solidFill>
                            <a:schemeClr val="tx1"/>
                          </a:solidFill>
                          <a:latin typeface="Times New Roman" pitchFamily="18" charset="0"/>
                          <a:cs typeface="Times New Roman" pitchFamily="18" charset="0"/>
                        </a:rPr>
                        <a:t>өлкем</a:t>
                      </a:r>
                      <a:r>
                        <a:rPr lang="ru-RU" sz="1600" b="1" dirty="0" smtClean="0">
                          <a:solidFill>
                            <a:schemeClr val="tx1"/>
                          </a:solidFill>
                          <a:latin typeface="Times New Roman" pitchFamily="18" charset="0"/>
                          <a:cs typeface="Times New Roman" pitchFamily="18" charset="0"/>
                        </a:rPr>
                        <a:t>.</a:t>
                      </a:r>
                    </a:p>
                  </a:txBody>
                  <a:tcPr/>
                </a:tc>
              </a:tr>
              <a:tr h="370840">
                <a:tc>
                  <a:txBody>
                    <a:bodyPr/>
                    <a:lstStyle/>
                    <a:p>
                      <a:pPr algn="ctr"/>
                      <a:r>
                        <a:rPr lang="ru-RU" sz="2400" b="1" dirty="0" smtClean="0">
                          <a:solidFill>
                            <a:schemeClr val="tx1"/>
                          </a:solidFill>
                          <a:latin typeface="Times New Roman" pitchFamily="18" charset="0"/>
                          <a:cs typeface="Times New Roman" pitchFamily="18" charset="0"/>
                        </a:rPr>
                        <a:t>Анафора</a:t>
                      </a:r>
                      <a:endParaRPr lang="ru-RU" sz="2400" b="1" dirty="0">
                        <a:solidFill>
                          <a:schemeClr val="tx1"/>
                        </a:solidFill>
                        <a:latin typeface="Times New Roman" pitchFamily="18" charset="0"/>
                        <a:cs typeface="Times New Roman" pitchFamily="18" charset="0"/>
                      </a:endParaRPr>
                    </a:p>
                  </a:txBody>
                  <a:tcPr/>
                </a:tc>
                <a:tc>
                  <a:txBody>
                    <a:bodyPr/>
                    <a:lstStyle/>
                    <a:p>
                      <a:pPr lvl="1" algn="just"/>
                      <a:r>
                        <a:rPr lang="ru-RU" sz="1600" b="1" i="0" dirty="0" smtClean="0">
                          <a:solidFill>
                            <a:schemeClr val="tx1"/>
                          </a:solidFill>
                          <a:effectLst/>
                          <a:latin typeface="Times New Roman" pitchFamily="18" charset="0"/>
                          <a:cs typeface="Times New Roman" pitchFamily="18" charset="0"/>
                        </a:rPr>
                        <a:t>Мен </a:t>
                      </a:r>
                      <a:r>
                        <a:rPr lang="ru-RU" sz="1600" b="1" i="0" dirty="0" err="1" smtClean="0">
                          <a:solidFill>
                            <a:schemeClr val="tx1"/>
                          </a:solidFill>
                          <a:effectLst/>
                          <a:latin typeface="Times New Roman" pitchFamily="18" charset="0"/>
                          <a:cs typeface="Times New Roman" pitchFamily="18" charset="0"/>
                        </a:rPr>
                        <a:t>сенемін</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күні</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ертең</a:t>
                      </a:r>
                      <a:endParaRPr lang="ru-RU" sz="1600" b="0" i="0" dirty="0" smtClean="0">
                        <a:solidFill>
                          <a:schemeClr val="tx1"/>
                        </a:solidFill>
                        <a:effectLst/>
                        <a:latin typeface="Times New Roman" pitchFamily="18" charset="0"/>
                        <a:cs typeface="Times New Roman" pitchFamily="18" charset="0"/>
                      </a:endParaRPr>
                    </a:p>
                    <a:p>
                      <a:pPr lvl="1" algn="just"/>
                      <a:r>
                        <a:rPr lang="ru-RU" sz="1600" b="0" i="0" dirty="0" err="1" smtClean="0">
                          <a:solidFill>
                            <a:schemeClr val="tx1"/>
                          </a:solidFill>
                          <a:effectLst/>
                          <a:latin typeface="Times New Roman" pitchFamily="18" charset="0"/>
                          <a:cs typeface="Times New Roman" pitchFamily="18" charset="0"/>
                        </a:rPr>
                        <a:t>Нұрлы</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үмітпен</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оянар</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деп</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ұлы</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өлкем</a:t>
                      </a:r>
                      <a:r>
                        <a:rPr lang="ru-RU" sz="1600" b="0" i="0" dirty="0" smtClean="0">
                          <a:solidFill>
                            <a:schemeClr val="tx1"/>
                          </a:solidFill>
                          <a:effectLst/>
                          <a:latin typeface="Times New Roman" pitchFamily="18" charset="0"/>
                          <a:cs typeface="Times New Roman" pitchFamily="18" charset="0"/>
                        </a:rPr>
                        <a:t>.</a:t>
                      </a:r>
                    </a:p>
                    <a:p>
                      <a:pPr lvl="1" algn="just"/>
                      <a:r>
                        <a:rPr lang="ru-RU" sz="1600" b="1" i="0" dirty="0" smtClean="0">
                          <a:solidFill>
                            <a:schemeClr val="tx1"/>
                          </a:solidFill>
                          <a:effectLst/>
                          <a:latin typeface="Times New Roman" pitchFamily="18" charset="0"/>
                          <a:cs typeface="Times New Roman" pitchFamily="18" charset="0"/>
                        </a:rPr>
                        <a:t>Мен </a:t>
                      </a:r>
                      <a:r>
                        <a:rPr lang="ru-RU" sz="1600" b="1" i="0" dirty="0" err="1" smtClean="0">
                          <a:solidFill>
                            <a:schemeClr val="tx1"/>
                          </a:solidFill>
                          <a:effectLst/>
                          <a:latin typeface="Times New Roman" pitchFamily="18" charset="0"/>
                          <a:cs typeface="Times New Roman" pitchFamily="18" charset="0"/>
                        </a:rPr>
                        <a:t>сенемін</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күні</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ертең</a:t>
                      </a:r>
                      <a:endParaRPr lang="ru-RU" sz="1600" b="0" i="0" dirty="0" smtClean="0">
                        <a:solidFill>
                          <a:schemeClr val="tx1"/>
                        </a:solidFill>
                        <a:effectLst/>
                        <a:latin typeface="Times New Roman" pitchFamily="18" charset="0"/>
                        <a:cs typeface="Times New Roman" pitchFamily="18" charset="0"/>
                      </a:endParaRPr>
                    </a:p>
                    <a:p>
                      <a:pPr lvl="1" algn="just"/>
                      <a:r>
                        <a:rPr lang="ru-RU" sz="1600" b="0" i="0" dirty="0" err="1" smtClean="0">
                          <a:solidFill>
                            <a:schemeClr val="tx1"/>
                          </a:solidFill>
                          <a:effectLst/>
                          <a:latin typeface="Times New Roman" pitchFamily="18" charset="0"/>
                          <a:cs typeface="Times New Roman" pitchFamily="18" charset="0"/>
                        </a:rPr>
                        <a:t>Пенделіктен</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тазарар</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деп</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ұлы</a:t>
                      </a:r>
                      <a:r>
                        <a:rPr lang="ru-RU" sz="1600" b="0" i="0" dirty="0" smtClean="0">
                          <a:solidFill>
                            <a:schemeClr val="tx1"/>
                          </a:solidFill>
                          <a:effectLst/>
                          <a:latin typeface="Times New Roman" pitchFamily="18" charset="0"/>
                          <a:cs typeface="Times New Roman" pitchFamily="18" charset="0"/>
                        </a:rPr>
                        <a:t> </a:t>
                      </a:r>
                      <a:r>
                        <a:rPr lang="ru-RU" sz="1600" b="0" i="0" dirty="0" err="1" smtClean="0">
                          <a:solidFill>
                            <a:schemeClr val="tx1"/>
                          </a:solidFill>
                          <a:effectLst/>
                          <a:latin typeface="Times New Roman" pitchFamily="18" charset="0"/>
                          <a:cs typeface="Times New Roman" pitchFamily="18" charset="0"/>
                        </a:rPr>
                        <a:t>өлкем</a:t>
                      </a:r>
                      <a:r>
                        <a:rPr lang="ru-RU" sz="1600" b="0" i="0" dirty="0" smtClean="0">
                          <a:solidFill>
                            <a:schemeClr val="tx1"/>
                          </a:solidFill>
                          <a:effectLst/>
                          <a:latin typeface="Times New Roman" pitchFamily="18" charset="0"/>
                          <a:cs typeface="Times New Roman" pitchFamily="18" charset="0"/>
                        </a:rPr>
                        <a:t>.</a:t>
                      </a:r>
                    </a:p>
                  </a:txBody>
                  <a:tcPr/>
                </a:tc>
              </a:tr>
            </a:tbl>
          </a:graphicData>
        </a:graphic>
      </p:graphicFrame>
      <p:sp>
        <p:nvSpPr>
          <p:cNvPr id="3" name="Прямоугольник 2"/>
          <p:cNvSpPr/>
          <p:nvPr/>
        </p:nvSpPr>
        <p:spPr>
          <a:xfrm>
            <a:off x="968678" y="174458"/>
            <a:ext cx="8375737" cy="466410"/>
          </a:xfrm>
          <a:prstGeom prst="rect">
            <a:avLst/>
          </a:prstGeom>
        </p:spPr>
        <p:txBody>
          <a:bodyPr wrap="square">
            <a:spAutoFit/>
          </a:bodyPr>
          <a:lstStyle/>
          <a:p>
            <a:pPr marR="67945" algn="just">
              <a:lnSpc>
                <a:spcPct val="109000"/>
              </a:lnSpc>
              <a:spcAft>
                <a:spcPts val="1000"/>
              </a:spcAft>
            </a:pPr>
            <a:r>
              <a:rPr lang="kk-KZ" sz="2400" b="1" dirty="0" smtClean="0">
                <a:solidFill>
                  <a:schemeClr val="accent6">
                    <a:lumMod val="50000"/>
                  </a:schemeClr>
                </a:solidFill>
                <a:latin typeface="Times New Roman" pitchFamily="18" charset="0"/>
                <a:cs typeface="Times New Roman" pitchFamily="18" charset="0"/>
              </a:rPr>
              <a:t>Жауабыңызды салыстырыңыз!</a:t>
            </a:r>
            <a:endParaRPr lang="kk-KZ" sz="2400" b="1"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916521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 xmlns:a16="http://schemas.microsoft.com/office/drawing/2014/main" id="{3E8348B1-C947-4D7A-A6ED-9B7A0DE85372}"/>
              </a:ext>
            </a:extLst>
          </p:cNvPr>
          <p:cNvPicPr>
            <a:picLocks noChangeAspect="1"/>
          </p:cNvPicPr>
          <p:nvPr/>
        </p:nvPicPr>
        <p:blipFill>
          <a:blip r:embed="rId2" cstate="print"/>
          <a:stretch>
            <a:fillRect/>
          </a:stretch>
        </p:blipFill>
        <p:spPr>
          <a:xfrm>
            <a:off x="1426416" y="367910"/>
            <a:ext cx="1109568" cy="1024217"/>
          </a:xfrm>
          <a:prstGeom prst="rect">
            <a:avLst/>
          </a:prstGeom>
        </p:spPr>
      </p:pic>
      <p:sp>
        <p:nvSpPr>
          <p:cNvPr id="5" name="TextBox 4">
            <a:extLst>
              <a:ext uri="{FF2B5EF4-FFF2-40B4-BE49-F238E27FC236}">
                <a16:creationId xmlns="" xmlns:a16="http://schemas.microsoft.com/office/drawing/2014/main" id="{08B7E0F0-03B0-4CF0-9416-B2F2DF06978C}"/>
              </a:ext>
            </a:extLst>
          </p:cNvPr>
          <p:cNvSpPr txBox="1"/>
          <p:nvPr/>
        </p:nvSpPr>
        <p:spPr>
          <a:xfrm>
            <a:off x="2428240" y="579120"/>
            <a:ext cx="8337344" cy="1107996"/>
          </a:xfrm>
          <a:prstGeom prst="rect">
            <a:avLst/>
          </a:prstGeom>
          <a:noFill/>
        </p:spPr>
        <p:txBody>
          <a:bodyPr wrap="square" rtlCol="0">
            <a:spAutoFit/>
          </a:bodyPr>
          <a:lstStyle/>
          <a:p>
            <a:r>
              <a:rPr lang="ru-RU" sz="2400" b="1" dirty="0">
                <a:latin typeface="Times New Roman" pitchFamily="18" charset="0"/>
                <a:cs typeface="Times New Roman" pitchFamily="18" charset="0"/>
              </a:rPr>
              <a:t>2</a:t>
            </a:r>
            <a:r>
              <a:rPr lang="x-none" sz="2400" b="1" smtClean="0">
                <a:latin typeface="Times New Roman" pitchFamily="18" charset="0"/>
                <a:cs typeface="Times New Roman" pitchFamily="18" charset="0"/>
              </a:rPr>
              <a:t>-тапсырма</a:t>
            </a:r>
            <a:r>
              <a:rPr lang="kk-KZ" sz="2400" b="1" dirty="0" smtClean="0">
                <a:latin typeface="Times New Roman" pitchFamily="18" charset="0"/>
                <a:cs typeface="Times New Roman" pitchFamily="18" charset="0"/>
              </a:rPr>
              <a:t>.  Ш</a:t>
            </a:r>
            <a:r>
              <a:rPr lang="kk-KZ" sz="2400" b="1" dirty="0">
                <a:latin typeface="Times New Roman" pitchFamily="18" charset="0"/>
                <a:cs typeface="Times New Roman" pitchFamily="18" charset="0"/>
              </a:rPr>
              <a:t>ығармадағы  Махамбет </a:t>
            </a:r>
            <a:r>
              <a:rPr lang="kk-KZ" sz="2400" b="1" dirty="0" smtClean="0">
                <a:latin typeface="Times New Roman" pitchFamily="18" charset="0"/>
                <a:cs typeface="Times New Roman" pitchFamily="18" charset="0"/>
              </a:rPr>
              <a:t>заманын бүгінгі </a:t>
            </a:r>
            <a:r>
              <a:rPr lang="kk-KZ" sz="2400" b="1" dirty="0">
                <a:latin typeface="Times New Roman" pitchFamily="18" charset="0"/>
                <a:cs typeface="Times New Roman" pitchFamily="18" charset="0"/>
              </a:rPr>
              <a:t>күн мен </a:t>
            </a:r>
            <a:r>
              <a:rPr lang="kk-KZ" sz="2400" b="1" dirty="0" smtClean="0">
                <a:latin typeface="Times New Roman" pitchFamily="18" charset="0"/>
                <a:cs typeface="Times New Roman" pitchFamily="18" charset="0"/>
              </a:rPr>
              <a:t> </a:t>
            </a:r>
            <a:r>
              <a:rPr lang="kk-KZ" sz="2400" b="1" dirty="0">
                <a:latin typeface="Times New Roman" pitchFamily="18" charset="0"/>
                <a:cs typeface="Times New Roman" pitchFamily="18" charset="0"/>
              </a:rPr>
              <a:t>салыстыра отырып </a:t>
            </a:r>
            <a:r>
              <a:rPr lang="kk-KZ" sz="2400" b="1" dirty="0" smtClean="0">
                <a:latin typeface="Times New Roman" pitchFamily="18" charset="0"/>
                <a:cs typeface="Times New Roman" pitchFamily="18" charset="0"/>
              </a:rPr>
              <a:t> баға </a:t>
            </a:r>
            <a:r>
              <a:rPr lang="kk-KZ" sz="2400" b="1" dirty="0">
                <a:latin typeface="Times New Roman" pitchFamily="18" charset="0"/>
                <a:cs typeface="Times New Roman" pitchFamily="18" charset="0"/>
              </a:rPr>
              <a:t>беріп, пікір білдіріңіз.</a:t>
            </a:r>
            <a:endParaRPr lang="x-none" sz="2400" b="1" dirty="0">
              <a:latin typeface="Times New Roman" pitchFamily="18" charset="0"/>
              <a:cs typeface="Times New Roman" pitchFamily="18" charset="0"/>
            </a:endParaRPr>
          </a:p>
          <a:p>
            <a:endParaRPr lang="x-none" dirty="0"/>
          </a:p>
        </p:txBody>
      </p:sp>
      <p:sp>
        <p:nvSpPr>
          <p:cNvPr id="7" name="TextBox 6">
            <a:extLst>
              <a:ext uri="{FF2B5EF4-FFF2-40B4-BE49-F238E27FC236}">
                <a16:creationId xmlns="" xmlns:a16="http://schemas.microsoft.com/office/drawing/2014/main" id="{EBFC278F-BF93-4E1F-B051-C8EC0342BC02}"/>
              </a:ext>
            </a:extLst>
          </p:cNvPr>
          <p:cNvSpPr txBox="1"/>
          <p:nvPr/>
        </p:nvSpPr>
        <p:spPr>
          <a:xfrm>
            <a:off x="2164080" y="2582838"/>
            <a:ext cx="8337344" cy="2256643"/>
          </a:xfrm>
          <a:prstGeom prst="rect">
            <a:avLst/>
          </a:prstGeom>
          <a:noFill/>
        </p:spPr>
        <p:txBody>
          <a:bodyPr wrap="square">
            <a:spAutoFit/>
          </a:bodyPr>
          <a:lstStyle/>
          <a:p>
            <a:pPr>
              <a:lnSpc>
                <a:spcPct val="115000"/>
              </a:lnSpc>
              <a:spcAft>
                <a:spcPts val="1000"/>
              </a:spcAft>
            </a:pPr>
            <a:r>
              <a:rPr lang="kk-KZ" sz="2800" b="1"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Дескриптор.</a:t>
            </a:r>
          </a:p>
          <a:p>
            <a:pPr marL="285750" lvl="0" indent="-285750">
              <a:lnSpc>
                <a:spcPct val="115000"/>
              </a:lnSpc>
              <a:spcAft>
                <a:spcPts val="1000"/>
              </a:spcAft>
              <a:buFont typeface="Arial" pitchFamily="34" charset="0"/>
              <a:buChar char="•"/>
            </a:pPr>
            <a:r>
              <a:rPr lang="kk-KZ" sz="2800" dirty="0" smtClean="0">
                <a:latin typeface="Times New Roman" pitchFamily="18" charset="0"/>
                <a:cs typeface="Times New Roman" pitchFamily="18" charset="0"/>
              </a:rPr>
              <a:t> </a:t>
            </a:r>
            <a:r>
              <a:rPr lang="kk-KZ" sz="2800" dirty="0">
                <a:latin typeface="Times New Roman" pitchFamily="18" charset="0"/>
                <a:cs typeface="Times New Roman" pitchFamily="18" charset="0"/>
              </a:rPr>
              <a:t>Б</a:t>
            </a:r>
            <a:r>
              <a:rPr lang="kk-KZ" sz="2800" dirty="0" smtClean="0">
                <a:latin typeface="Times New Roman" pitchFamily="18" charset="0"/>
                <a:cs typeface="Times New Roman" pitchFamily="18" charset="0"/>
              </a:rPr>
              <a:t>үгінгі </a:t>
            </a:r>
            <a:r>
              <a:rPr lang="kk-KZ" sz="2800" dirty="0">
                <a:latin typeface="Times New Roman" pitchFamily="18" charset="0"/>
                <a:cs typeface="Times New Roman" pitchFamily="18" charset="0"/>
              </a:rPr>
              <a:t>күн мен Махамбет заманын салыстырады.</a:t>
            </a:r>
          </a:p>
          <a:p>
            <a:pPr marL="285750" lvl="0" indent="-285750">
              <a:lnSpc>
                <a:spcPct val="115000"/>
              </a:lnSpc>
              <a:spcAft>
                <a:spcPts val="1000"/>
              </a:spcAft>
              <a:buFont typeface="Arial" pitchFamily="34" charset="0"/>
              <a:buChar char="•"/>
            </a:pPr>
            <a:r>
              <a:rPr lang="kk-KZ" sz="2800" dirty="0">
                <a:latin typeface="Times New Roman" pitchFamily="18" charset="0"/>
                <a:cs typeface="Times New Roman" pitchFamily="18" charset="0"/>
              </a:rPr>
              <a:t> Оқушы өз пікірін білдіріеді.</a:t>
            </a:r>
          </a:p>
          <a:p>
            <a:pPr lvl="0">
              <a:lnSpc>
                <a:spcPct val="115000"/>
              </a:lnSpc>
              <a:spcAft>
                <a:spcPts val="1000"/>
              </a:spcAft>
            </a:pPr>
            <a:endParaRPr lang="ru-RU" sz="1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733433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Уголки">
  <a:themeElements>
    <a:clrScheme name="Уголки">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Уголки">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Уголк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TM10001105[[fn=Уголки]]</Template>
  <TotalTime>1609</TotalTime>
  <Words>810</Words>
  <Application>Microsoft Office PowerPoint</Application>
  <PresentationFormat>Произвольный</PresentationFormat>
  <Paragraphs>123</Paragraphs>
  <Slides>13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Уголки</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Айсулу Муратова</dc:creator>
  <cp:lastModifiedBy>User</cp:lastModifiedBy>
  <cp:revision>97</cp:revision>
  <dcterms:created xsi:type="dcterms:W3CDTF">2021-05-08T14:23:31Z</dcterms:created>
  <dcterms:modified xsi:type="dcterms:W3CDTF">2021-05-15T01:42:41Z</dcterms:modified>
</cp:coreProperties>
</file>