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5" r:id="rId6"/>
    <p:sldId id="260" r:id="rId7"/>
    <p:sldId id="261" r:id="rId8"/>
    <p:sldId id="262"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31.03.2021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Admin\Desktop\фф.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625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79512" y="61000"/>
            <a:ext cx="8712968" cy="2677656"/>
          </a:xfrm>
          <a:prstGeom prst="rect">
            <a:avLst/>
          </a:prstGeom>
        </p:spPr>
        <p:txBody>
          <a:bodyPr wrap="square">
            <a:spAutoFit/>
          </a:bodyPr>
          <a:lstStyle/>
          <a:p>
            <a:pPr algn="ctr"/>
            <a:r>
              <a:rPr lang="kk-KZ" sz="2800" b="1" dirty="0">
                <a:latin typeface="Times New Roman"/>
                <a:ea typeface="Calibri"/>
              </a:rPr>
              <a:t>ІҮ бөлім: Ұрпақ </a:t>
            </a:r>
            <a:r>
              <a:rPr lang="kk-KZ" sz="2800" b="1" dirty="0" smtClean="0">
                <a:latin typeface="Times New Roman"/>
                <a:ea typeface="Calibri"/>
              </a:rPr>
              <a:t>тәрбиесі</a:t>
            </a:r>
            <a:endParaRPr lang="kk-KZ" sz="2800" b="1" dirty="0">
              <a:latin typeface="Times New Roman"/>
            </a:endParaRPr>
          </a:p>
          <a:p>
            <a:pPr algn="ctr"/>
            <a:r>
              <a:rPr lang="kk-KZ" sz="2800" b="1" dirty="0">
                <a:latin typeface="Times New Roman"/>
                <a:ea typeface="Times New Roman"/>
              </a:rPr>
              <a:t>Сабақтың тақырыбы</a:t>
            </a:r>
            <a:r>
              <a:rPr lang="kk-KZ" sz="2800" b="1" dirty="0" smtClean="0">
                <a:latin typeface="Times New Roman"/>
                <a:ea typeface="Times New Roman"/>
              </a:rPr>
              <a:t>: </a:t>
            </a:r>
          </a:p>
          <a:p>
            <a:pPr algn="ctr"/>
            <a:r>
              <a:rPr lang="kk-KZ" sz="2800" dirty="0" smtClean="0">
                <a:latin typeface="Times New Roman"/>
                <a:ea typeface="Calibri"/>
              </a:rPr>
              <a:t>Тіл </a:t>
            </a:r>
            <a:r>
              <a:rPr lang="kk-KZ" sz="2800" dirty="0">
                <a:latin typeface="Times New Roman"/>
                <a:ea typeface="Calibri"/>
              </a:rPr>
              <a:t>біткен жүрер менің атымды атап</a:t>
            </a:r>
            <a:r>
              <a:rPr lang="kk-KZ" sz="2800" dirty="0" smtClean="0">
                <a:latin typeface="Times New Roman"/>
                <a:ea typeface="Calibri"/>
              </a:rPr>
              <a:t>…</a:t>
            </a:r>
          </a:p>
          <a:p>
            <a:endParaRPr lang="kk-KZ" sz="2800" dirty="0">
              <a:latin typeface="Times New Roman"/>
            </a:endParaRPr>
          </a:p>
          <a:p>
            <a:r>
              <a:rPr lang="kk-KZ" sz="2800" b="1" dirty="0" smtClean="0">
                <a:latin typeface="Times New Roman"/>
                <a:ea typeface="Times New Roman"/>
              </a:rPr>
              <a:t>Сабақтың мақсаты: </a:t>
            </a:r>
            <a:r>
              <a:rPr lang="kk-KZ" sz="2800" dirty="0" smtClean="0">
                <a:latin typeface="Times New Roman"/>
                <a:ea typeface="Calibri"/>
              </a:rPr>
              <a:t>Әдеби </a:t>
            </a:r>
            <a:r>
              <a:rPr lang="kk-KZ" sz="2800" dirty="0">
                <a:latin typeface="Times New Roman"/>
                <a:ea typeface="Calibri"/>
              </a:rPr>
              <a:t>шығарманың эстетикалық құндылығы туралы </a:t>
            </a:r>
            <a:r>
              <a:rPr lang="kk-KZ" sz="2800" dirty="0" smtClean="0">
                <a:latin typeface="Times New Roman"/>
                <a:ea typeface="Calibri"/>
              </a:rPr>
              <a:t>шағын </a:t>
            </a:r>
            <a:r>
              <a:rPr lang="kk-KZ" sz="2800" dirty="0">
                <a:latin typeface="Times New Roman"/>
                <a:ea typeface="Calibri"/>
              </a:rPr>
              <a:t>сыни шолу </a:t>
            </a:r>
            <a:r>
              <a:rPr lang="kk-KZ" sz="2800" dirty="0" smtClean="0">
                <a:latin typeface="Times New Roman"/>
                <a:ea typeface="Calibri"/>
              </a:rPr>
              <a:t>жазу.</a:t>
            </a:r>
            <a:endParaRPr lang="ru-RU" sz="2800" dirty="0"/>
          </a:p>
        </p:txBody>
      </p:sp>
      <p:sp>
        <p:nvSpPr>
          <p:cNvPr id="5" name="Прямоугольник 4"/>
          <p:cNvSpPr/>
          <p:nvPr/>
        </p:nvSpPr>
        <p:spPr>
          <a:xfrm>
            <a:off x="1619672" y="3068960"/>
            <a:ext cx="7272808" cy="2378087"/>
          </a:xfrm>
          <a:prstGeom prst="rect">
            <a:avLst/>
          </a:prstGeom>
        </p:spPr>
        <p:txBody>
          <a:bodyPr wrap="square">
            <a:spAutoFit/>
          </a:bodyPr>
          <a:lstStyle/>
          <a:p>
            <a:r>
              <a:rPr lang="kk-KZ" sz="2800" b="1" dirty="0">
                <a:latin typeface="Times New Roman"/>
                <a:ea typeface="Times New Roman"/>
              </a:rPr>
              <a:t>Бағалау критерийі</a:t>
            </a:r>
            <a:r>
              <a:rPr lang="kk-KZ" sz="2800" b="1" dirty="0" smtClean="0">
                <a:latin typeface="Times New Roman"/>
                <a:ea typeface="Times New Roman"/>
              </a:rPr>
              <a:t>:</a:t>
            </a:r>
            <a:endParaRPr lang="kk-KZ" sz="2800" b="1" dirty="0">
              <a:latin typeface="Times New Roman"/>
            </a:endParaRPr>
          </a:p>
          <a:p>
            <a:pPr>
              <a:lnSpc>
                <a:spcPct val="115000"/>
              </a:lnSpc>
              <a:spcAft>
                <a:spcPts val="1000"/>
              </a:spcAft>
            </a:pPr>
            <a:r>
              <a:rPr lang="kk-KZ" sz="2800" dirty="0">
                <a:latin typeface="Times New Roman"/>
                <a:ea typeface="Times New Roman"/>
                <a:cs typeface="Times New Roman"/>
              </a:rPr>
              <a:t>1. </a:t>
            </a:r>
            <a:r>
              <a:rPr lang="kk-KZ" sz="2800" dirty="0">
                <a:latin typeface="Times New Roman"/>
                <a:ea typeface="Calibri"/>
                <a:cs typeface="Times New Roman"/>
              </a:rPr>
              <a:t>Өлеңнің мағынасын ашады</a:t>
            </a:r>
            <a:r>
              <a:rPr lang="kk-KZ" sz="2800" dirty="0">
                <a:latin typeface="Times New Roman"/>
                <a:ea typeface="Times New Roman"/>
                <a:cs typeface="Times New Roman"/>
              </a:rPr>
              <a:t>;</a:t>
            </a:r>
            <a:endParaRPr lang="ru-RU" sz="2800" dirty="0">
              <a:ea typeface="Calibri"/>
              <a:cs typeface="Times New Roman"/>
            </a:endParaRPr>
          </a:p>
          <a:p>
            <a:r>
              <a:rPr lang="kk-KZ" sz="2800" dirty="0">
                <a:latin typeface="Times New Roman"/>
                <a:ea typeface="Times New Roman"/>
              </a:rPr>
              <a:t>2.</a:t>
            </a:r>
            <a:r>
              <a:rPr lang="kk-KZ" sz="2800" spc="15" dirty="0">
                <a:latin typeface="Times New Roman"/>
                <a:ea typeface="Calibri"/>
              </a:rPr>
              <a:t> Шығармалардың эстетикалық құндылығын түсініп, шағын сыни шолу жазады.</a:t>
            </a:r>
            <a:r>
              <a:rPr lang="kk-KZ" sz="2400" spc="15" dirty="0">
                <a:latin typeface="Times New Roman"/>
                <a:ea typeface="Calibri"/>
              </a:rPr>
              <a:t/>
            </a:r>
            <a:br>
              <a:rPr lang="kk-KZ" sz="2400" spc="15" dirty="0">
                <a:latin typeface="Times New Roman"/>
                <a:ea typeface="Calibri"/>
              </a:rPr>
            </a:br>
            <a:endParaRPr lang="ru-RU" sz="2400" dirty="0"/>
          </a:p>
        </p:txBody>
      </p:sp>
    </p:spTree>
    <p:extLst>
      <p:ext uri="{BB962C8B-B14F-4D97-AF65-F5344CB8AC3E}">
        <p14:creationId xmlns:p14="http://schemas.microsoft.com/office/powerpoint/2010/main" val="2156943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C:\Users\Admin\Desktop\слайдқа суреттер\вав.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412"/>
            <a:ext cx="9149892" cy="685358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15616" y="621190"/>
            <a:ext cx="3672408" cy="4431983"/>
          </a:xfrm>
          <a:prstGeom prst="rect">
            <a:avLst/>
          </a:prstGeom>
        </p:spPr>
        <p:txBody>
          <a:bodyPr wrap="square">
            <a:spAutoFit/>
          </a:bodyPr>
          <a:lstStyle/>
          <a:p>
            <a:r>
              <a:rPr lang="kk-KZ" sz="2400" b="1" spc="15" dirty="0">
                <a:latin typeface="Times New Roman"/>
                <a:ea typeface="Calibri"/>
              </a:rPr>
              <a:t>Блиц-сұрақтар</a:t>
            </a:r>
            <a:r>
              <a:rPr lang="kk-KZ" sz="2400" b="1" spc="15" dirty="0" smtClean="0">
                <a:latin typeface="Times New Roman"/>
                <a:ea typeface="Calibri"/>
              </a:rPr>
              <a:t>:</a:t>
            </a:r>
          </a:p>
          <a:p>
            <a:r>
              <a:rPr lang="kk-KZ" spc="15" dirty="0">
                <a:latin typeface="Times New Roman"/>
                <a:ea typeface="Calibri"/>
              </a:rPr>
              <a:t/>
            </a:r>
            <a:br>
              <a:rPr lang="kk-KZ" spc="15" dirty="0">
                <a:latin typeface="Times New Roman"/>
                <a:ea typeface="Calibri"/>
              </a:rPr>
            </a:br>
            <a:r>
              <a:rPr lang="kk-KZ" sz="2400" spc="15" dirty="0">
                <a:latin typeface="Times New Roman"/>
                <a:ea typeface="Calibri"/>
              </a:rPr>
              <a:t>1. Ақын қандай ескерткіш туралы айтады?</a:t>
            </a:r>
            <a:br>
              <a:rPr lang="kk-KZ" sz="2400" spc="15" dirty="0">
                <a:latin typeface="Times New Roman"/>
                <a:ea typeface="Calibri"/>
              </a:rPr>
            </a:br>
            <a:r>
              <a:rPr lang="kk-KZ" sz="2400" spc="15" dirty="0">
                <a:latin typeface="Times New Roman"/>
                <a:ea typeface="Calibri"/>
              </a:rPr>
              <a:t>2. Өлең неліктен «Ескерткіш» деп аталған?</a:t>
            </a:r>
            <a:br>
              <a:rPr lang="kk-KZ" sz="2400" spc="15" dirty="0">
                <a:latin typeface="Times New Roman"/>
                <a:ea typeface="Calibri"/>
              </a:rPr>
            </a:br>
            <a:r>
              <a:rPr lang="kk-KZ" sz="2400" spc="15" dirty="0">
                <a:latin typeface="Times New Roman"/>
                <a:ea typeface="Calibri"/>
              </a:rPr>
              <a:t>3. Өлеңдегі басты идея қандай?</a:t>
            </a:r>
            <a:br>
              <a:rPr lang="kk-KZ" sz="2400" spc="15" dirty="0">
                <a:latin typeface="Times New Roman"/>
                <a:ea typeface="Calibri"/>
              </a:rPr>
            </a:br>
            <a:r>
              <a:rPr lang="kk-KZ" sz="2400" spc="15" dirty="0">
                <a:latin typeface="Times New Roman"/>
                <a:ea typeface="Calibri"/>
              </a:rPr>
              <a:t>4. Ақынның болашаққа деген сенімі қай жолдарда берілген?</a:t>
            </a:r>
            <a:br>
              <a:rPr lang="kk-KZ" sz="2400" spc="15" dirty="0">
                <a:latin typeface="Times New Roman"/>
                <a:ea typeface="Calibri"/>
              </a:rPr>
            </a:br>
            <a:endParaRPr lang="ru-RU" sz="2400" dirty="0"/>
          </a:p>
        </p:txBody>
      </p:sp>
      <p:sp>
        <p:nvSpPr>
          <p:cNvPr id="5" name="Прямоугольник 4"/>
          <p:cNvSpPr/>
          <p:nvPr/>
        </p:nvSpPr>
        <p:spPr>
          <a:xfrm>
            <a:off x="5148064" y="836712"/>
            <a:ext cx="3024336" cy="3416320"/>
          </a:xfrm>
          <a:prstGeom prst="rect">
            <a:avLst/>
          </a:prstGeom>
        </p:spPr>
        <p:txBody>
          <a:bodyPr wrap="square">
            <a:spAutoFit/>
          </a:bodyPr>
          <a:lstStyle/>
          <a:p>
            <a:pPr lvl="0"/>
            <a:r>
              <a:rPr lang="kk-KZ" sz="2400" spc="15" dirty="0">
                <a:solidFill>
                  <a:prstClr val="black"/>
                </a:solidFill>
                <a:latin typeface="Times New Roman"/>
                <a:ea typeface="Calibri"/>
              </a:rPr>
              <a:t>5. Ақын ескерткішінің Александр мұнарасынан да биік болу себебі неде?</a:t>
            </a:r>
            <a:br>
              <a:rPr lang="kk-KZ" sz="2400" spc="15" dirty="0">
                <a:solidFill>
                  <a:prstClr val="black"/>
                </a:solidFill>
                <a:latin typeface="Times New Roman"/>
                <a:ea typeface="Calibri"/>
              </a:rPr>
            </a:br>
            <a:r>
              <a:rPr lang="kk-KZ" sz="2400" spc="15" dirty="0">
                <a:solidFill>
                  <a:prstClr val="black"/>
                </a:solidFill>
                <a:latin typeface="Times New Roman"/>
                <a:ea typeface="Calibri"/>
              </a:rPr>
              <a:t>6. Келер заманда тіл біткеннің ақынды құрметтейтініне неліктен сенімі мол?</a:t>
            </a:r>
            <a:r>
              <a:rPr lang="kk-KZ" sz="2400" dirty="0">
                <a:solidFill>
                  <a:prstClr val="black"/>
                </a:solidFill>
                <a:latin typeface="Times New Roman"/>
                <a:ea typeface="Times New Roman"/>
              </a:rPr>
              <a:t> </a:t>
            </a:r>
            <a:endParaRPr lang="ru-RU" sz="2400" dirty="0">
              <a:solidFill>
                <a:prstClr val="black"/>
              </a:solidFill>
            </a:endParaRPr>
          </a:p>
        </p:txBody>
      </p:sp>
    </p:spTree>
    <p:extLst>
      <p:ext uri="{BB962C8B-B14F-4D97-AF65-F5344CB8AC3E}">
        <p14:creationId xmlns:p14="http://schemas.microsoft.com/office/powerpoint/2010/main" val="1142743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143000"/>
          </a:xfrm>
        </p:spPr>
        <p:txBody>
          <a:bodyPr>
            <a:normAutofit fontScale="90000"/>
          </a:bodyPr>
          <a:lstStyle/>
          <a:p>
            <a:r>
              <a:rPr lang="kk-KZ" sz="2400" b="1" dirty="0">
                <a:solidFill>
                  <a:prstClr val="black"/>
                </a:solidFill>
                <a:latin typeface="Times New Roman"/>
                <a:ea typeface="Times New Roman"/>
              </a:rPr>
              <a:t>1-тапсырма.</a:t>
            </a:r>
            <a:r>
              <a:rPr lang="kk-KZ" sz="2400" dirty="0">
                <a:solidFill>
                  <a:prstClr val="black"/>
                </a:solidFill>
                <a:latin typeface="Times New Roman"/>
                <a:ea typeface="Times New Roman"/>
              </a:rPr>
              <a:t> </a:t>
            </a:r>
            <a:r>
              <a:rPr lang="kk-KZ" sz="2400" spc="15" dirty="0">
                <a:solidFill>
                  <a:prstClr val="black"/>
                </a:solidFill>
                <a:latin typeface="Times New Roman"/>
                <a:ea typeface="Times New Roman"/>
              </a:rPr>
              <a:t>Өз өмірін өлеңмен өрген, адалдық пен ақындықты тұмар еткен қазақтың өр талантты ақыны </a:t>
            </a:r>
            <a:br>
              <a:rPr lang="kk-KZ" sz="2400" spc="15" dirty="0">
                <a:solidFill>
                  <a:prstClr val="black"/>
                </a:solidFill>
                <a:latin typeface="Times New Roman"/>
                <a:ea typeface="Times New Roman"/>
              </a:rPr>
            </a:br>
            <a:r>
              <a:rPr lang="kk-KZ" sz="2400" b="1" spc="15" dirty="0">
                <a:solidFill>
                  <a:prstClr val="black"/>
                </a:solidFill>
                <a:latin typeface="Times New Roman"/>
                <a:ea typeface="Times New Roman"/>
              </a:rPr>
              <a:t>Қ. Аманжоловтың «Өзім туралы» </a:t>
            </a:r>
            <a:r>
              <a:rPr lang="kk-KZ" sz="2400" spc="15" dirty="0">
                <a:solidFill>
                  <a:prstClr val="black"/>
                </a:solidFill>
                <a:latin typeface="Times New Roman"/>
                <a:ea typeface="Times New Roman"/>
              </a:rPr>
              <a:t>өлеңін тыңдап, сұрақтарға жауап беріңдер.</a:t>
            </a:r>
            <a:r>
              <a:rPr lang="ru-RU" sz="2400" dirty="0">
                <a:solidFill>
                  <a:prstClr val="black"/>
                </a:solidFill>
                <a:latin typeface="Times New Roman"/>
                <a:ea typeface="Times New Roman"/>
              </a:rPr>
              <a:t/>
            </a:r>
            <a:br>
              <a:rPr lang="ru-RU" sz="2400" dirty="0">
                <a:solidFill>
                  <a:prstClr val="black"/>
                </a:solidFill>
                <a:latin typeface="Times New Roman"/>
                <a:ea typeface="Times New Roman"/>
              </a:rPr>
            </a:br>
            <a:endParaRPr lang="ru-RU" dirty="0"/>
          </a:p>
        </p:txBody>
      </p:sp>
      <p:sp>
        <p:nvSpPr>
          <p:cNvPr id="3" name="Объект 2"/>
          <p:cNvSpPr>
            <a:spLocks noGrp="1"/>
          </p:cNvSpPr>
          <p:nvPr>
            <p:ph idx="1"/>
          </p:nvPr>
        </p:nvSpPr>
        <p:spPr>
          <a:xfrm>
            <a:off x="457200" y="1600200"/>
            <a:ext cx="8435280" cy="5141168"/>
          </a:xfrm>
        </p:spPr>
        <p:txBody>
          <a:bodyPr numCol="2">
            <a:noAutofit/>
          </a:bodyPr>
          <a:lstStyle/>
          <a:p>
            <a:pPr>
              <a:spcBef>
                <a:spcPts val="0"/>
              </a:spcBef>
            </a:pPr>
            <a:r>
              <a:rPr lang="kk-KZ" sz="1400" spc="15" dirty="0">
                <a:latin typeface="Times New Roman" pitchFamily="18" charset="0"/>
                <a:ea typeface="Calibri"/>
                <a:cs typeface="Times New Roman" pitchFamily="18" charset="0"/>
              </a:rPr>
              <a:t>Өзге </a:t>
            </a:r>
            <a:r>
              <a:rPr lang="kk-KZ" sz="1400" spc="15" dirty="0" smtClean="0">
                <a:latin typeface="Times New Roman" pitchFamily="18" charset="0"/>
                <a:ea typeface="Calibri"/>
                <a:cs typeface="Times New Roman" pitchFamily="18" charset="0"/>
              </a:rPr>
              <a:t>емес,</a:t>
            </a:r>
            <a:r>
              <a:rPr lang="kk-KZ" sz="1400" spc="15" dirty="0">
                <a:latin typeface="Times New Roman" pitchFamily="18" charset="0"/>
                <a:ea typeface="Calibri"/>
                <a:cs typeface="Times New Roman" pitchFamily="18" charset="0"/>
              </a:rPr>
              <a:t> </a:t>
            </a:r>
            <a:r>
              <a:rPr lang="ru-RU" sz="1400" dirty="0" err="1">
                <a:latin typeface="Times New Roman" pitchFamily="18" charset="0"/>
                <a:ea typeface="Calibri"/>
                <a:cs typeface="Times New Roman" pitchFamily="18" charset="0"/>
              </a:rPr>
              <a:t>өзім</a:t>
            </a:r>
            <a:r>
              <a:rPr lang="ru-RU" sz="1400" b="1" dirty="0">
                <a:latin typeface="Times New Roman" pitchFamily="18" charset="0"/>
                <a:ea typeface="Calibri"/>
                <a:cs typeface="Times New Roman" pitchFamily="18" charset="0"/>
              </a:rPr>
              <a:t> </a:t>
            </a:r>
            <a:r>
              <a:rPr lang="ru-RU" sz="1400" b="1" dirty="0" err="1">
                <a:latin typeface="Times New Roman" pitchFamily="18" charset="0"/>
                <a:ea typeface="Calibri"/>
                <a:cs typeface="Times New Roman" pitchFamily="18" charset="0"/>
              </a:rPr>
              <a:t>айтам</a:t>
            </a:r>
            <a:r>
              <a:rPr lang="ru-RU" sz="1400" b="1" dirty="0">
                <a:latin typeface="Times New Roman" pitchFamily="18" charset="0"/>
                <a:ea typeface="Calibri"/>
                <a:cs typeface="Times New Roman" pitchFamily="18" charset="0"/>
              </a:rPr>
              <a:t> </a:t>
            </a:r>
            <a:r>
              <a:rPr lang="ru-RU" sz="1400" b="1" dirty="0" err="1">
                <a:latin typeface="Times New Roman" pitchFamily="18" charset="0"/>
                <a:ea typeface="Calibri"/>
                <a:cs typeface="Times New Roman" pitchFamily="18" charset="0"/>
              </a:rPr>
              <a:t>өз</a:t>
            </a:r>
            <a:r>
              <a:rPr lang="ru-RU" sz="1400" b="1" dirty="0">
                <a:latin typeface="Times New Roman" pitchFamily="18" charset="0"/>
                <a:ea typeface="Calibri"/>
                <a:cs typeface="Times New Roman" pitchFamily="18" charset="0"/>
              </a:rPr>
              <a:t> </a:t>
            </a:r>
            <a:r>
              <a:rPr lang="ru-RU" sz="1400" b="1" dirty="0" err="1">
                <a:latin typeface="Times New Roman" pitchFamily="18" charset="0"/>
                <a:ea typeface="Calibri"/>
                <a:cs typeface="Times New Roman" pitchFamily="18" charset="0"/>
              </a:rPr>
              <a:t>жайымда</a:t>
            </a:r>
            <a:r>
              <a:rPr lang="ru-RU" sz="1400" b="1" dirty="0">
                <a:latin typeface="Times New Roman" pitchFamily="18" charset="0"/>
                <a:ea typeface="Calibri"/>
                <a:cs typeface="Times New Roman" pitchFamily="18" charset="0"/>
              </a:rPr>
              <a:t>,</a:t>
            </a: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Жүрегім жалын атқан сөз дайында.</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Тереңде тұнып жатқан дауыл күйді,</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Тербетіп, тулатып бір қозғайын да</a:t>
            </a:r>
            <a:r>
              <a:rPr lang="kk-KZ" sz="1400" b="1" spc="15" dirty="0" smtClean="0">
                <a:latin typeface="Times New Roman" pitchFamily="18" charset="0"/>
                <a:ea typeface="Calibri"/>
                <a:cs typeface="Times New Roman" pitchFamily="18" charset="0"/>
              </a:rPr>
              <a:t>...</a:t>
            </a:r>
          </a:p>
          <a:p>
            <a:pPr>
              <a:spcBef>
                <a:spcPts val="0"/>
              </a:spcBef>
            </a:pP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Аманжол - Рахымжанның Қасымымын,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Мен қалған бір атаның ғасырымын.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Біреуге жұртта қалған жасығымын,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Біреуге аспандағы асылымын.</a:t>
            </a:r>
            <a:r>
              <a:rPr lang="ru-RU" sz="1400" b="1" dirty="0">
                <a:latin typeface="Times New Roman" pitchFamily="18" charset="0"/>
                <a:ea typeface="Calibri"/>
                <a:cs typeface="Times New Roman" pitchFamily="18" charset="0"/>
              </a:rPr>
              <a:t> </a:t>
            </a:r>
            <a:endParaRPr lang="ru-RU" sz="1400" b="1" dirty="0" smtClean="0">
              <a:latin typeface="Times New Roman" pitchFamily="18" charset="0"/>
              <a:ea typeface="Calibri"/>
              <a:cs typeface="Times New Roman" pitchFamily="18" charset="0"/>
            </a:endParaRPr>
          </a:p>
          <a:p>
            <a:pPr>
              <a:spcBef>
                <a:spcPts val="0"/>
              </a:spcBef>
            </a:pPr>
            <a:endParaRPr lang="ru-RU" sz="800" b="1" dirty="0">
              <a:latin typeface="Times New Roman" pitchFamily="18" charset="0"/>
              <a:ea typeface="Calibri"/>
              <a:cs typeface="Times New Roman" pitchFamily="18" charset="0"/>
            </a:endParaRPr>
          </a:p>
          <a:p>
            <a:pPr>
              <a:spcBef>
                <a:spcPts val="0"/>
              </a:spcBef>
            </a:pPr>
            <a:r>
              <a:rPr lang="kk-KZ" sz="1400" b="1" spc="15" dirty="0">
                <a:latin typeface="Times New Roman" pitchFamily="18" charset="0"/>
                <a:ea typeface="Calibri"/>
                <a:cs typeface="Times New Roman" pitchFamily="18" charset="0"/>
              </a:rPr>
              <a:t>Өкінбен мен де бір күн өлемін деп,</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Өкінем ұқсата алмай келемін деп,</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Күніне жүз ойланып, мың толғанам,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Өзіммен бірге өлмесін өлеңім деп</a:t>
            </a:r>
            <a:r>
              <a:rPr lang="kk-KZ" sz="1400" b="1" spc="15" dirty="0" smtClean="0">
                <a:latin typeface="Times New Roman" pitchFamily="18" charset="0"/>
                <a:ea typeface="Calibri"/>
                <a:cs typeface="Times New Roman" pitchFamily="18" charset="0"/>
              </a:rPr>
              <a:t>.</a:t>
            </a:r>
          </a:p>
          <a:p>
            <a:pPr>
              <a:spcBef>
                <a:spcPts val="0"/>
              </a:spcBef>
            </a:pP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ru-RU" sz="1400" b="1" spc="15" dirty="0" err="1">
                <a:latin typeface="Times New Roman" pitchFamily="18" charset="0"/>
                <a:ea typeface="Calibri"/>
                <a:cs typeface="Times New Roman" pitchFamily="18" charset="0"/>
              </a:rPr>
              <a:t>Барым</a:t>
            </a:r>
            <a:r>
              <a:rPr lang="ru-RU" sz="1400" b="1" spc="15" dirty="0">
                <a:latin typeface="Times New Roman" pitchFamily="18" charset="0"/>
                <a:ea typeface="Calibri"/>
                <a:cs typeface="Times New Roman" pitchFamily="18" charset="0"/>
              </a:rPr>
              <a:t> да, </a:t>
            </a:r>
            <a:r>
              <a:rPr lang="ru-RU" sz="1400" b="1" spc="15" dirty="0" err="1">
                <a:latin typeface="Times New Roman" pitchFamily="18" charset="0"/>
                <a:ea typeface="Calibri"/>
                <a:cs typeface="Times New Roman" pitchFamily="18" charset="0"/>
              </a:rPr>
              <a:t>бақытым</a:t>
            </a:r>
            <a:r>
              <a:rPr lang="ru-RU" sz="1400" b="1" spc="15" dirty="0">
                <a:latin typeface="Times New Roman" pitchFamily="18" charset="0"/>
                <a:ea typeface="Calibri"/>
                <a:cs typeface="Times New Roman" pitchFamily="18" charset="0"/>
              </a:rPr>
              <a:t> да осы </a:t>
            </a:r>
            <a:r>
              <a:rPr lang="ru-RU" sz="1400" b="1" spc="15" dirty="0" err="1">
                <a:latin typeface="Times New Roman" pitchFamily="18" charset="0"/>
                <a:ea typeface="Calibri"/>
                <a:cs typeface="Times New Roman" pitchFamily="18" charset="0"/>
              </a:rPr>
              <a:t>өлеңім</a:t>
            </a:r>
            <a:r>
              <a:rPr lang="ru-RU" sz="1400" b="1" spc="15" dirty="0">
                <a:latin typeface="Times New Roman" pitchFamily="18" charset="0"/>
                <a:ea typeface="Calibri"/>
                <a:cs typeface="Times New Roman" pitchFamily="18" charset="0"/>
              </a:rPr>
              <a:t>,</a:t>
            </a:r>
            <a:br>
              <a:rPr lang="ru-RU" sz="1400" b="1" spc="15" dirty="0">
                <a:latin typeface="Times New Roman" pitchFamily="18" charset="0"/>
                <a:ea typeface="Calibri"/>
                <a:cs typeface="Times New Roman" pitchFamily="18" charset="0"/>
              </a:rPr>
            </a:br>
            <a:r>
              <a:rPr lang="ru-RU" sz="1400" b="1" spc="15" dirty="0" err="1" smtClean="0">
                <a:latin typeface="Times New Roman" pitchFamily="18" charset="0"/>
                <a:ea typeface="Calibri"/>
                <a:cs typeface="Times New Roman" pitchFamily="18" charset="0"/>
              </a:rPr>
              <a:t>Жақыным</a:t>
            </a:r>
            <a:r>
              <a:rPr lang="ru-RU" sz="1400" b="1" spc="15" dirty="0" smtClean="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жүрегімнің</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досы</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өлеңім</a:t>
            </a:r>
            <a:r>
              <a:rPr lang="ru-RU" sz="1400" b="1" spc="15" dirty="0">
                <a:latin typeface="Times New Roman" pitchFamily="18" charset="0"/>
                <a:ea typeface="Calibri"/>
                <a:cs typeface="Times New Roman" pitchFamily="18" charset="0"/>
              </a:rPr>
              <a:t>.</a:t>
            </a:r>
            <a:br>
              <a:rPr lang="ru-RU" sz="1400" b="1" spc="15" dirty="0">
                <a:latin typeface="Times New Roman" pitchFamily="18" charset="0"/>
                <a:ea typeface="Calibri"/>
                <a:cs typeface="Times New Roman" pitchFamily="18" charset="0"/>
              </a:rPr>
            </a:br>
            <a:r>
              <a:rPr lang="ru-RU" sz="1400" b="1" spc="15" dirty="0" err="1">
                <a:latin typeface="Times New Roman" pitchFamily="18" charset="0"/>
                <a:ea typeface="Calibri"/>
                <a:cs typeface="Times New Roman" pitchFamily="18" charset="0"/>
              </a:rPr>
              <a:t>Өмірге</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келгенім</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жоқ</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бостан</a:t>
            </a:r>
            <a:r>
              <a:rPr lang="ru-RU" sz="1400" b="1" spc="15" dirty="0">
                <a:latin typeface="Times New Roman" pitchFamily="18" charset="0"/>
                <a:ea typeface="Calibri"/>
                <a:cs typeface="Times New Roman" pitchFamily="18" charset="0"/>
              </a:rPr>
              <a:t> – </a:t>
            </a:r>
            <a:r>
              <a:rPr lang="ru-RU" sz="1400" b="1" spc="15" dirty="0" err="1">
                <a:latin typeface="Times New Roman" pitchFamily="18" charset="0"/>
                <a:ea typeface="Calibri"/>
                <a:cs typeface="Times New Roman" pitchFamily="18" charset="0"/>
              </a:rPr>
              <a:t>босқа</a:t>
            </a:r>
            <a:r>
              <a:rPr lang="ru-RU" sz="1400" b="1" spc="15" dirty="0">
                <a:latin typeface="Times New Roman" pitchFamily="18" charset="0"/>
                <a:ea typeface="Calibri"/>
                <a:cs typeface="Times New Roman" pitchFamily="18" charset="0"/>
              </a:rPr>
              <a:t>,</a:t>
            </a:r>
            <a:br>
              <a:rPr lang="ru-RU" sz="1400" b="1" spc="15" dirty="0">
                <a:latin typeface="Times New Roman" pitchFamily="18" charset="0"/>
                <a:ea typeface="Calibri"/>
                <a:cs typeface="Times New Roman" pitchFamily="18" charset="0"/>
              </a:rPr>
            </a:br>
            <a:r>
              <a:rPr lang="ru-RU" sz="1400" b="1" spc="15" dirty="0">
                <a:latin typeface="Times New Roman" pitchFamily="18" charset="0"/>
                <a:ea typeface="Calibri"/>
                <a:cs typeface="Times New Roman" pitchFamily="18" charset="0"/>
              </a:rPr>
              <a:t>Мен </a:t>
            </a:r>
            <a:r>
              <a:rPr lang="ru-RU" sz="1400" b="1" spc="15" dirty="0" err="1" smtClean="0">
                <a:latin typeface="Times New Roman" pitchFamily="18" charset="0"/>
                <a:ea typeface="Calibri"/>
                <a:cs typeface="Times New Roman" pitchFamily="18" charset="0"/>
              </a:rPr>
              <a:t>қайтып</a:t>
            </a:r>
            <a:r>
              <a:rPr lang="ru-RU" sz="1400" b="1" spc="15" dirty="0" smtClean="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босқа</a:t>
            </a:r>
            <a:r>
              <a:rPr lang="ru-RU" sz="1400" b="1" spc="15" dirty="0">
                <a:latin typeface="Times New Roman" pitchFamily="18" charset="0"/>
                <a:ea typeface="Calibri"/>
                <a:cs typeface="Times New Roman" pitchFamily="18" charset="0"/>
              </a:rPr>
              <a:t> </a:t>
            </a:r>
            <a:r>
              <a:rPr lang="ru-RU" sz="1400" b="1" spc="15" dirty="0" err="1" smtClean="0">
                <a:latin typeface="Times New Roman" pitchFamily="18" charset="0"/>
                <a:ea typeface="Calibri"/>
                <a:cs typeface="Times New Roman" pitchFamily="18" charset="0"/>
              </a:rPr>
              <a:t>жасап</a:t>
            </a:r>
            <a:r>
              <a:rPr lang="ru-RU" sz="1400" b="1" spc="15" dirty="0" smtClean="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босқа</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өлемін</a:t>
            </a:r>
            <a:r>
              <a:rPr lang="ru-RU" sz="1400" b="1" spc="15" dirty="0" smtClean="0">
                <a:latin typeface="Times New Roman" pitchFamily="18" charset="0"/>
                <a:ea typeface="Calibri"/>
                <a:cs typeface="Times New Roman" pitchFamily="18" charset="0"/>
              </a:rPr>
              <a:t>.</a:t>
            </a:r>
          </a:p>
          <a:p>
            <a:pPr>
              <a:spcBef>
                <a:spcPts val="0"/>
              </a:spcBef>
            </a:pPr>
            <a:endParaRPr lang="ru-RU" sz="1400" b="1" dirty="0">
              <a:latin typeface="Times New Roman" pitchFamily="18" charset="0"/>
              <a:ea typeface="Calibri"/>
              <a:cs typeface="Times New Roman" pitchFamily="18" charset="0"/>
            </a:endParaRPr>
          </a:p>
          <a:p>
            <a:pPr>
              <a:spcBef>
                <a:spcPts val="0"/>
              </a:spcBef>
            </a:pPr>
            <a:r>
              <a:rPr lang="kk-KZ" sz="1400" b="1" spc="15" dirty="0">
                <a:latin typeface="Times New Roman" pitchFamily="18" charset="0"/>
                <a:ea typeface="Calibri"/>
                <a:cs typeface="Times New Roman" pitchFamily="18" charset="0"/>
              </a:rPr>
              <a:t>Құя алман үгітілген балшық өлең</a:t>
            </a:r>
            <a:r>
              <a:rPr lang="kk-KZ" sz="1400" b="1" spc="15" dirty="0" smtClean="0">
                <a:latin typeface="Times New Roman" pitchFamily="18" charset="0"/>
                <a:ea typeface="Calibri"/>
                <a:cs typeface="Times New Roman" pitchFamily="18" charset="0"/>
              </a:rPr>
              <a:t>,</a:t>
            </a: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Көңілімде көл жасаман тамшыменен.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Серінің семсеріндей сертке таққан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Өлеңнің өткірін бір алшы менен.</a:t>
            </a:r>
            <a:br>
              <a:rPr lang="kk-KZ" sz="1400" b="1" spc="15" dirty="0">
                <a:latin typeface="Times New Roman" pitchFamily="18" charset="0"/>
                <a:ea typeface="Calibri"/>
                <a:cs typeface="Times New Roman" pitchFamily="18" charset="0"/>
              </a:rPr>
            </a:br>
            <a:r>
              <a:rPr lang="kk-KZ" sz="1400" b="1" spc="15" dirty="0" smtClean="0">
                <a:latin typeface="Times New Roman" pitchFamily="18" charset="0"/>
                <a:ea typeface="Calibri"/>
                <a:cs typeface="Times New Roman" pitchFamily="18" charset="0"/>
              </a:rPr>
              <a:t>Ежелден </a:t>
            </a:r>
            <a:r>
              <a:rPr lang="kk-KZ" sz="1400" b="1" spc="15" dirty="0">
                <a:latin typeface="Times New Roman" pitchFamily="18" charset="0"/>
                <a:ea typeface="Calibri"/>
                <a:cs typeface="Times New Roman" pitchFamily="18" charset="0"/>
              </a:rPr>
              <a:t>ерке бұлан Қасым едім,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Бұлқына тасып едім, басып едім.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Жүзім – </a:t>
            </a:r>
            <a:r>
              <a:rPr lang="kk-KZ" sz="1400" b="1" spc="15" dirty="0" smtClean="0">
                <a:latin typeface="Times New Roman" pitchFamily="18" charset="0"/>
                <a:ea typeface="Calibri"/>
                <a:cs typeface="Times New Roman" pitchFamily="18" charset="0"/>
              </a:rPr>
              <a:t>жаз, </a:t>
            </a:r>
            <a:r>
              <a:rPr lang="kk-KZ" sz="1400" b="1" spc="15" dirty="0">
                <a:latin typeface="Times New Roman" pitchFamily="18" charset="0"/>
                <a:ea typeface="Calibri"/>
                <a:cs typeface="Times New Roman" pitchFamily="18" charset="0"/>
              </a:rPr>
              <a:t>көңілім - көктем кең пейілді,</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Жақсының жүрегіне ғашық едім.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С</a:t>
            </a:r>
            <a:r>
              <a:rPr lang="kk-KZ" sz="1400" spc="15" dirty="0">
                <a:latin typeface="Times New Roman" pitchFamily="18" charset="0"/>
                <a:ea typeface="Calibri"/>
                <a:cs typeface="Times New Roman" pitchFamily="18" charset="0"/>
              </a:rPr>
              <a:t>өзім</a:t>
            </a:r>
            <a:r>
              <a:rPr lang="kk-KZ" sz="1400" b="1" spc="15" dirty="0">
                <a:latin typeface="Times New Roman" pitchFamily="18" charset="0"/>
                <a:ea typeface="Calibri"/>
                <a:cs typeface="Times New Roman" pitchFamily="18" charset="0"/>
              </a:rPr>
              <a:t> жыр, лебізім – күй ерке едім,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Өз жерім, өз елімде еркеледім.</a:t>
            </a:r>
            <a:br>
              <a:rPr lang="kk-KZ" sz="1400" b="1" spc="15" dirty="0">
                <a:latin typeface="Times New Roman" pitchFamily="18" charset="0"/>
                <a:ea typeface="Calibri"/>
                <a:cs typeface="Times New Roman" pitchFamily="18" charset="0"/>
              </a:rPr>
            </a:br>
            <a:r>
              <a:rPr lang="ru-RU" sz="1400" b="1" spc="15" dirty="0" err="1">
                <a:latin typeface="Times New Roman" pitchFamily="18" charset="0"/>
                <a:ea typeface="Calibri"/>
                <a:cs typeface="Times New Roman" pitchFamily="18" charset="0"/>
              </a:rPr>
              <a:t>Өмірдің</a:t>
            </a:r>
            <a:r>
              <a:rPr lang="ru-RU" sz="1400" b="1" spc="15" dirty="0">
                <a:latin typeface="Times New Roman" pitchFamily="18" charset="0"/>
                <a:ea typeface="Calibri"/>
                <a:cs typeface="Times New Roman" pitchFamily="18" charset="0"/>
              </a:rPr>
              <a:t> алтын сарай </a:t>
            </a:r>
            <a:r>
              <a:rPr lang="ru-RU" sz="1400" b="1" spc="15" dirty="0" err="1">
                <a:latin typeface="Times New Roman" pitchFamily="18" charset="0"/>
                <a:ea typeface="Calibri"/>
                <a:cs typeface="Times New Roman" pitchFamily="18" charset="0"/>
              </a:rPr>
              <a:t>аспанына</a:t>
            </a:r>
            <a:r>
              <a:rPr lang="ru-RU" sz="1400" b="1" spc="15" dirty="0">
                <a:latin typeface="Times New Roman" pitchFamily="18" charset="0"/>
                <a:ea typeface="Calibri"/>
                <a:cs typeface="Times New Roman" pitchFamily="18" charset="0"/>
              </a:rPr>
              <a:t/>
            </a:r>
            <a:br>
              <a:rPr lang="ru-RU" sz="1400" b="1" spc="15" dirty="0">
                <a:latin typeface="Times New Roman" pitchFamily="18" charset="0"/>
                <a:ea typeface="Calibri"/>
                <a:cs typeface="Times New Roman" pitchFamily="18" charset="0"/>
              </a:rPr>
            </a:br>
            <a:r>
              <a:rPr lang="ru-RU" sz="1400" b="1" spc="15" dirty="0" err="1">
                <a:latin typeface="Times New Roman" pitchFamily="18" charset="0"/>
                <a:ea typeface="Calibri"/>
                <a:cs typeface="Times New Roman" pitchFamily="18" charset="0"/>
              </a:rPr>
              <a:t>Қиялым</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қақты</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қанат</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ерте</a:t>
            </a:r>
            <a:r>
              <a:rPr lang="ru-RU" sz="1400" b="1" spc="15" dirty="0">
                <a:latin typeface="Times New Roman" pitchFamily="18" charset="0"/>
                <a:ea typeface="Calibri"/>
                <a:cs typeface="Times New Roman" pitchFamily="18" charset="0"/>
              </a:rPr>
              <a:t> </a:t>
            </a:r>
            <a:r>
              <a:rPr lang="ru-RU" sz="1400" b="1" spc="15" dirty="0" err="1">
                <a:latin typeface="Times New Roman" pitchFamily="18" charset="0"/>
                <a:ea typeface="Calibri"/>
                <a:cs typeface="Times New Roman" pitchFamily="18" charset="0"/>
              </a:rPr>
              <a:t>менің</a:t>
            </a:r>
            <a:r>
              <a:rPr lang="ru-RU" sz="1400" b="1" spc="15" dirty="0">
                <a:latin typeface="Times New Roman" pitchFamily="18" charset="0"/>
                <a:ea typeface="Calibri"/>
                <a:cs typeface="Times New Roman" pitchFamily="18" charset="0"/>
              </a:rPr>
              <a:t>.</a:t>
            </a:r>
            <a:endParaRPr lang="ru-RU" sz="1400" b="1" dirty="0">
              <a:latin typeface="Times New Roman" pitchFamily="18" charset="0"/>
              <a:ea typeface="Calibri"/>
              <a:cs typeface="Times New Roman" pitchFamily="18" charset="0"/>
            </a:endParaRPr>
          </a:p>
          <a:p>
            <a:pPr marL="0" indent="0">
              <a:spcBef>
                <a:spcPts val="0"/>
              </a:spcBef>
              <a:buNone/>
            </a:pPr>
            <a:endParaRPr lang="ru-RU" sz="1400" b="1" dirty="0">
              <a:latin typeface="Times New Roman" pitchFamily="18" charset="0"/>
              <a:ea typeface="Calibri"/>
              <a:cs typeface="Times New Roman" pitchFamily="18" charset="0"/>
            </a:endParaRPr>
          </a:p>
          <a:p>
            <a:pPr>
              <a:spcBef>
                <a:spcPts val="0"/>
              </a:spcBef>
            </a:pPr>
            <a:r>
              <a:rPr lang="kk-KZ" sz="1400" b="1" spc="15" dirty="0">
                <a:latin typeface="Times New Roman" pitchFamily="18" charset="0"/>
                <a:ea typeface="Calibri"/>
                <a:cs typeface="Times New Roman" pitchFamily="18" charset="0"/>
              </a:rPr>
              <a:t>Сондықтан ап кел бері домбырамды,</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Кеудеме күй қанатты қондыр әнді.</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Берейін өмірімнен өлең жасап,</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Шашайын оңды – солды сол мұрамды.</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Дүниеге келер әлі талай Қасым,</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Олар да бұл Қасымды бір байқасын.</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Өртке тиген дауылдай өлеңімді</a:t>
            </a:r>
            <a:br>
              <a:rPr lang="kk-KZ" sz="1400" b="1" spc="15" dirty="0">
                <a:latin typeface="Times New Roman" pitchFamily="18" charset="0"/>
                <a:ea typeface="Calibri"/>
                <a:cs typeface="Times New Roman" pitchFamily="18" charset="0"/>
              </a:rPr>
            </a:br>
            <a:r>
              <a:rPr lang="kk-KZ" sz="1400" b="1" spc="15" dirty="0">
                <a:latin typeface="Times New Roman" pitchFamily="18" charset="0"/>
                <a:ea typeface="Calibri"/>
                <a:cs typeface="Times New Roman" pitchFamily="18" charset="0"/>
              </a:rPr>
              <a:t>Қасымның өзі емес деп кім айтасың!</a:t>
            </a:r>
            <a:endParaRPr lang="ru-RU" sz="1400" b="1" dirty="0">
              <a:latin typeface="Times New Roman" pitchFamily="18" charset="0"/>
              <a:ea typeface="Calibri"/>
              <a:cs typeface="Times New Roman" pitchFamily="18" charset="0"/>
            </a:endParaRPr>
          </a:p>
          <a:p>
            <a:endParaRPr lang="ru-RU" sz="1400" dirty="0"/>
          </a:p>
        </p:txBody>
      </p:sp>
    </p:spTree>
    <p:extLst>
      <p:ext uri="{BB962C8B-B14F-4D97-AF65-F5344CB8AC3E}">
        <p14:creationId xmlns:p14="http://schemas.microsoft.com/office/powerpoint/2010/main" val="71860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43808" y="392944"/>
            <a:ext cx="6048672" cy="3616877"/>
          </a:xfrm>
        </p:spPr>
        <p:txBody>
          <a:bodyPr>
            <a:normAutofit/>
          </a:bodyPr>
          <a:lstStyle/>
          <a:p>
            <a:pPr marL="0" indent="0">
              <a:spcAft>
                <a:spcPts val="0"/>
              </a:spcAft>
              <a:buNone/>
            </a:pPr>
            <a:r>
              <a:rPr lang="kk-KZ" b="1" spc="15" dirty="0" smtClean="0">
                <a:latin typeface="Times New Roman"/>
                <a:ea typeface="Times New Roman"/>
              </a:rPr>
              <a:t>1-тапсырма: </a:t>
            </a:r>
            <a:r>
              <a:rPr lang="kk-KZ" sz="2800" b="1" spc="15" dirty="0" smtClean="0">
                <a:latin typeface="Times New Roman"/>
                <a:ea typeface="Times New Roman"/>
              </a:rPr>
              <a:t>Сұрақ-жауап.</a:t>
            </a:r>
          </a:p>
          <a:p>
            <a:pPr marL="0" indent="0">
              <a:spcAft>
                <a:spcPts val="0"/>
              </a:spcAft>
              <a:buNone/>
            </a:pPr>
            <a:r>
              <a:rPr lang="kk-KZ" sz="2800" spc="15" dirty="0">
                <a:latin typeface="Times New Roman"/>
                <a:ea typeface="Times New Roman"/>
              </a:rPr>
              <a:t/>
            </a:r>
            <a:br>
              <a:rPr lang="kk-KZ" sz="2800" spc="15" dirty="0">
                <a:latin typeface="Times New Roman"/>
                <a:ea typeface="Times New Roman"/>
              </a:rPr>
            </a:br>
            <a:r>
              <a:rPr lang="kk-KZ" sz="2800" spc="15" dirty="0" smtClean="0">
                <a:latin typeface="Times New Roman"/>
                <a:ea typeface="Times New Roman"/>
              </a:rPr>
              <a:t>   - </a:t>
            </a:r>
            <a:r>
              <a:rPr lang="kk-KZ" sz="2800" spc="15" dirty="0" smtClean="0">
                <a:latin typeface="Times New Roman"/>
                <a:ea typeface="Times New Roman"/>
              </a:rPr>
              <a:t>Өлең </a:t>
            </a:r>
            <a:r>
              <a:rPr lang="kk-KZ" sz="2800" spc="15" dirty="0">
                <a:latin typeface="Times New Roman"/>
                <a:ea typeface="Times New Roman"/>
              </a:rPr>
              <a:t>не </a:t>
            </a:r>
            <a:r>
              <a:rPr lang="kk-KZ" sz="2800" spc="15" dirty="0" smtClean="0">
                <a:latin typeface="Times New Roman"/>
                <a:ea typeface="Times New Roman"/>
              </a:rPr>
              <a:t>туралы?</a:t>
            </a:r>
          </a:p>
          <a:p>
            <a:pPr marL="0" indent="0">
              <a:spcAft>
                <a:spcPts val="0"/>
              </a:spcAft>
              <a:buNone/>
            </a:pPr>
            <a:r>
              <a:rPr lang="kk-KZ" sz="2800" spc="15" dirty="0" smtClean="0">
                <a:latin typeface="Times New Roman"/>
                <a:ea typeface="Times New Roman"/>
              </a:rPr>
              <a:t>   - Ақынның ойынан не түсіндіңдер?</a:t>
            </a:r>
          </a:p>
          <a:p>
            <a:pPr marL="0" indent="0">
              <a:spcAft>
                <a:spcPts val="0"/>
              </a:spcAft>
              <a:buNone/>
            </a:pPr>
            <a:r>
              <a:rPr lang="kk-KZ" sz="2800" spc="15" dirty="0">
                <a:latin typeface="Times New Roman"/>
                <a:ea typeface="Times New Roman"/>
              </a:rPr>
              <a:t> </a:t>
            </a:r>
            <a:r>
              <a:rPr lang="kk-KZ" sz="2800" spc="15" dirty="0" smtClean="0">
                <a:latin typeface="Times New Roman"/>
                <a:ea typeface="Times New Roman"/>
              </a:rPr>
              <a:t>  - </a:t>
            </a:r>
            <a:r>
              <a:rPr lang="kk-KZ" sz="2800" spc="15" dirty="0">
                <a:latin typeface="Times New Roman"/>
                <a:ea typeface="Times New Roman"/>
              </a:rPr>
              <a:t>А.С.Пушкиннің «Ескерткіш» өлеңімен қандай байланыс </a:t>
            </a:r>
            <a:r>
              <a:rPr lang="kk-KZ" sz="2800" spc="15" dirty="0" smtClean="0">
                <a:latin typeface="Times New Roman"/>
                <a:ea typeface="Times New Roman"/>
              </a:rPr>
              <a:t>байқадыңдар?</a:t>
            </a:r>
            <a:endParaRPr lang="kk-KZ" sz="2800" spc="15" dirty="0">
              <a:latin typeface="Times New Roman"/>
              <a:ea typeface="Times New Roman"/>
            </a:endParaRPr>
          </a:p>
          <a:p>
            <a:endParaRPr lang="ru-RU" dirty="0"/>
          </a:p>
        </p:txBody>
      </p:sp>
      <p:sp>
        <p:nvSpPr>
          <p:cNvPr id="4" name="Прямоугольник 3"/>
          <p:cNvSpPr/>
          <p:nvPr/>
        </p:nvSpPr>
        <p:spPr>
          <a:xfrm>
            <a:off x="683568" y="4435464"/>
            <a:ext cx="4734622" cy="1200329"/>
          </a:xfrm>
          <a:prstGeom prst="rect">
            <a:avLst/>
          </a:prstGeom>
        </p:spPr>
        <p:txBody>
          <a:bodyPr wrap="square">
            <a:spAutoFit/>
          </a:bodyPr>
          <a:lstStyle/>
          <a:p>
            <a:r>
              <a:rPr lang="kk-KZ" sz="2400" b="1" dirty="0">
                <a:latin typeface="Times New Roman"/>
                <a:ea typeface="Times New Roman"/>
                <a:cs typeface="Times New Roman"/>
              </a:rPr>
              <a:t>Дескриптор: </a:t>
            </a:r>
            <a:endParaRPr lang="ru-RU" sz="2400" dirty="0">
              <a:ea typeface="Calibri"/>
              <a:cs typeface="Times New Roman"/>
            </a:endParaRPr>
          </a:p>
          <a:p>
            <a:r>
              <a:rPr lang="kk-KZ" sz="2400" dirty="0">
                <a:latin typeface="Times New Roman"/>
                <a:ea typeface="Times New Roman"/>
                <a:cs typeface="Times New Roman"/>
              </a:rPr>
              <a:t>- </a:t>
            </a:r>
            <a:r>
              <a:rPr lang="kk-KZ" sz="2400" dirty="0">
                <a:latin typeface="Times New Roman"/>
                <a:ea typeface="Calibri"/>
                <a:cs typeface="Times New Roman"/>
              </a:rPr>
              <a:t>Өлеңнің мағынасын ашады;</a:t>
            </a:r>
            <a:endParaRPr lang="ru-RU" sz="2400" dirty="0">
              <a:ea typeface="Calibri"/>
              <a:cs typeface="Times New Roman"/>
            </a:endParaRPr>
          </a:p>
          <a:p>
            <a:r>
              <a:rPr lang="kk-KZ" sz="2400" dirty="0">
                <a:latin typeface="Times New Roman"/>
                <a:ea typeface="Times New Roman"/>
                <a:cs typeface="Times New Roman"/>
              </a:rPr>
              <a:t>- </a:t>
            </a:r>
            <a:r>
              <a:rPr lang="kk-KZ" sz="2400" dirty="0">
                <a:latin typeface="Times New Roman"/>
                <a:ea typeface="Calibri"/>
                <a:cs typeface="Times New Roman"/>
              </a:rPr>
              <a:t>Екі өлеңнің байланысын табады.</a:t>
            </a:r>
            <a:endParaRPr lang="ru-RU" sz="2400" dirty="0">
              <a:ea typeface="Calibri"/>
              <a:cs typeface="Times New Roman"/>
            </a:endParaRPr>
          </a:p>
        </p:txBody>
      </p:sp>
      <p:pic>
        <p:nvPicPr>
          <p:cNvPr id="3074" name="Picture 2" descr="C:\Users\Admin\Desktop\ам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563" y="476672"/>
            <a:ext cx="2592288" cy="201283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C:\Users\Admin\Desktop\пуш.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149080"/>
            <a:ext cx="2736304"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860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kk-KZ" sz="3600" b="1" dirty="0" smtClean="0">
                <a:latin typeface="Times New Roman" pitchFamily="18" charset="0"/>
                <a:cs typeface="Times New Roman" pitchFamily="18" charset="0"/>
              </a:rPr>
              <a:t>Ықтимал жауап:</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a:xfrm>
            <a:off x="467544" y="1340768"/>
            <a:ext cx="8229600" cy="5257800"/>
          </a:xfrm>
        </p:spPr>
        <p:txBody>
          <a:bodyPr>
            <a:normAutofit lnSpcReduction="10000"/>
          </a:bodyPr>
          <a:lstStyle/>
          <a:p>
            <a:pPr marL="0" lvl="0" indent="0">
              <a:buNone/>
            </a:pPr>
            <a:r>
              <a:rPr lang="kk-KZ" dirty="0" smtClean="0">
                <a:latin typeface="Times New Roman" pitchFamily="18" charset="0"/>
                <a:cs typeface="Times New Roman" pitchFamily="18" charset="0"/>
              </a:rPr>
              <a:t>1. </a:t>
            </a:r>
            <a:r>
              <a:rPr lang="kk-KZ" sz="3000" spc="15" dirty="0">
                <a:latin typeface="Times New Roman"/>
                <a:ea typeface="Times New Roman"/>
              </a:rPr>
              <a:t>Өлең не туралы?</a:t>
            </a:r>
          </a:p>
          <a:p>
            <a:r>
              <a:rPr lang="kk-KZ" sz="3000" dirty="0" smtClean="0">
                <a:solidFill>
                  <a:srgbClr val="0070C0"/>
                </a:solidFill>
                <a:latin typeface="Times New Roman" pitchFamily="18" charset="0"/>
                <a:cs typeface="Times New Roman" pitchFamily="18" charset="0"/>
              </a:rPr>
              <a:t>Өмір туралы.</a:t>
            </a:r>
          </a:p>
          <a:p>
            <a:pPr marL="0" lvl="0" indent="0">
              <a:buNone/>
            </a:pPr>
            <a:r>
              <a:rPr lang="kk-KZ" sz="3000" dirty="0" smtClean="0">
                <a:latin typeface="Times New Roman" pitchFamily="18" charset="0"/>
                <a:cs typeface="Times New Roman" pitchFamily="18" charset="0"/>
              </a:rPr>
              <a:t>2. </a:t>
            </a:r>
            <a:r>
              <a:rPr lang="kk-KZ" sz="3000" spc="15" dirty="0">
                <a:solidFill>
                  <a:prstClr val="black"/>
                </a:solidFill>
                <a:latin typeface="Times New Roman"/>
                <a:ea typeface="Times New Roman"/>
              </a:rPr>
              <a:t>Ақынның ойынан не түсіндіңдер?</a:t>
            </a:r>
          </a:p>
          <a:p>
            <a:r>
              <a:rPr lang="kk-KZ" sz="3000" dirty="0" smtClean="0">
                <a:solidFill>
                  <a:srgbClr val="0070C0"/>
                </a:solidFill>
                <a:latin typeface="Times New Roman" pitchFamily="18" charset="0"/>
                <a:cs typeface="Times New Roman" pitchFamily="18" charset="0"/>
              </a:rPr>
              <a:t>Ақын өмірдің мәні мен мазмұнын ашып көрсеткен.</a:t>
            </a:r>
          </a:p>
          <a:p>
            <a:pPr marL="0" lvl="0" indent="0">
              <a:buNone/>
            </a:pPr>
            <a:r>
              <a:rPr lang="kk-KZ" sz="3000" dirty="0" smtClean="0">
                <a:latin typeface="Times New Roman" pitchFamily="18" charset="0"/>
                <a:cs typeface="Times New Roman" pitchFamily="18" charset="0"/>
              </a:rPr>
              <a:t>3. </a:t>
            </a:r>
            <a:r>
              <a:rPr lang="kk-KZ" sz="3000" spc="15" dirty="0">
                <a:solidFill>
                  <a:prstClr val="black"/>
                </a:solidFill>
                <a:latin typeface="Times New Roman"/>
                <a:ea typeface="Times New Roman"/>
              </a:rPr>
              <a:t>А.С.Пушкиннің «Ескерткіш» өлеңімен қандай байланыс байқадыңдар?</a:t>
            </a:r>
          </a:p>
          <a:p>
            <a:r>
              <a:rPr lang="kk-KZ" sz="3000" dirty="0" smtClean="0">
                <a:solidFill>
                  <a:srgbClr val="0070C0"/>
                </a:solidFill>
                <a:latin typeface="Times New Roman" pitchFamily="18" charset="0"/>
                <a:cs typeface="Times New Roman" pitchFamily="18" charset="0"/>
              </a:rPr>
              <a:t>Ақындардың өлеңдерінен өткен күнге қорытынды жасаумен байланыс тапқан. Артында қалдырған бай мұралары арқылы мәңгі жасайтындарын арқау еткен.</a:t>
            </a:r>
            <a:endParaRPr lang="ru-RU" sz="30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653692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descr="C:\Users\Admin\Desktop\слайдқа суреттер\doska-fill-450x3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826"/>
            <a:ext cx="9144446" cy="6848174"/>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691680" y="1124744"/>
            <a:ext cx="6192688" cy="1154162"/>
          </a:xfrm>
          <a:prstGeom prst="rect">
            <a:avLst/>
          </a:prstGeom>
        </p:spPr>
        <p:txBody>
          <a:bodyPr wrap="square">
            <a:spAutoFit/>
          </a:bodyPr>
          <a:lstStyle/>
          <a:p>
            <a:pPr>
              <a:lnSpc>
                <a:spcPct val="115000"/>
              </a:lnSpc>
              <a:spcAft>
                <a:spcPts val="1000"/>
              </a:spcAft>
            </a:pPr>
            <a:r>
              <a:rPr lang="kk-KZ" sz="2000" b="1" dirty="0">
                <a:solidFill>
                  <a:schemeClr val="bg1"/>
                </a:solidFill>
                <a:latin typeface="Times New Roman"/>
                <a:ea typeface="Times New Roman"/>
                <a:cs typeface="Times New Roman"/>
              </a:rPr>
              <a:t>2 – тапсырма. </a:t>
            </a:r>
            <a:r>
              <a:rPr lang="kk-KZ" sz="2000" b="1" spc="15" dirty="0">
                <a:solidFill>
                  <a:schemeClr val="bg1"/>
                </a:solidFill>
                <a:latin typeface="Times New Roman"/>
                <a:ea typeface="Calibri"/>
                <a:cs typeface="Times New Roman"/>
              </a:rPr>
              <a:t>«Ұлылар үндестігі» </a:t>
            </a:r>
            <a:r>
              <a:rPr lang="kk-KZ" sz="2000" spc="15" dirty="0">
                <a:solidFill>
                  <a:schemeClr val="bg1"/>
                </a:solidFill>
                <a:latin typeface="Times New Roman"/>
                <a:ea typeface="Calibri"/>
                <a:cs typeface="Times New Roman"/>
              </a:rPr>
              <a:t>тақырыбы бойынша төмендегі екі шығарманың эстетикалық құндылықтарын ашып сыни шолу жаз.</a:t>
            </a:r>
            <a:endParaRPr lang="ru-RU" sz="2000" dirty="0">
              <a:solidFill>
                <a:schemeClr val="bg1"/>
              </a:solidFill>
              <a:ea typeface="Calibri"/>
              <a:cs typeface="Times New Roman"/>
            </a:endParaRPr>
          </a:p>
        </p:txBody>
      </p:sp>
      <p:sp>
        <p:nvSpPr>
          <p:cNvPr id="5" name="Прямоугольник 4"/>
          <p:cNvSpPr/>
          <p:nvPr/>
        </p:nvSpPr>
        <p:spPr>
          <a:xfrm>
            <a:off x="2145567" y="2317542"/>
            <a:ext cx="5544616" cy="1477328"/>
          </a:xfrm>
          <a:prstGeom prst="rect">
            <a:avLst/>
          </a:prstGeom>
        </p:spPr>
        <p:txBody>
          <a:bodyPr wrap="square">
            <a:spAutoFit/>
          </a:bodyPr>
          <a:lstStyle/>
          <a:p>
            <a:r>
              <a:rPr lang="kk-KZ" b="1" dirty="0">
                <a:solidFill>
                  <a:schemeClr val="bg1"/>
                </a:solidFill>
                <a:latin typeface="Times New Roman"/>
                <a:ea typeface="Times New Roman"/>
                <a:cs typeface="Times New Roman"/>
              </a:rPr>
              <a:t>Дескриптор: </a:t>
            </a:r>
            <a:endParaRPr lang="ru-RU" sz="1600" dirty="0">
              <a:solidFill>
                <a:schemeClr val="bg1"/>
              </a:solidFill>
              <a:ea typeface="Calibri"/>
              <a:cs typeface="Times New Roman"/>
            </a:endParaRPr>
          </a:p>
          <a:p>
            <a:r>
              <a:rPr lang="kk-KZ" spc="15" dirty="0">
                <a:solidFill>
                  <a:schemeClr val="bg1"/>
                </a:solidFill>
                <a:latin typeface="Times New Roman"/>
                <a:ea typeface="Calibri"/>
              </a:rPr>
              <a:t>-шығарма мазмұнан түсінеді;</a:t>
            </a:r>
            <a:br>
              <a:rPr lang="kk-KZ" spc="15" dirty="0">
                <a:solidFill>
                  <a:schemeClr val="bg1"/>
                </a:solidFill>
                <a:latin typeface="Times New Roman"/>
                <a:ea typeface="Calibri"/>
              </a:rPr>
            </a:br>
            <a:r>
              <a:rPr lang="kk-KZ" spc="15" dirty="0">
                <a:solidFill>
                  <a:schemeClr val="bg1"/>
                </a:solidFill>
                <a:latin typeface="Times New Roman"/>
                <a:ea typeface="Calibri"/>
              </a:rPr>
              <a:t>- шығармадағы құндылықтарды сараптайды;</a:t>
            </a:r>
            <a:br>
              <a:rPr lang="kk-KZ" spc="15" dirty="0">
                <a:solidFill>
                  <a:schemeClr val="bg1"/>
                </a:solidFill>
                <a:latin typeface="Times New Roman"/>
                <a:ea typeface="Calibri"/>
              </a:rPr>
            </a:br>
            <a:r>
              <a:rPr lang="kk-KZ" spc="15" dirty="0">
                <a:solidFill>
                  <a:schemeClr val="bg1"/>
                </a:solidFill>
                <a:latin typeface="Times New Roman"/>
                <a:ea typeface="Calibri"/>
              </a:rPr>
              <a:t>- шығарма бойынша шолу жазады;</a:t>
            </a:r>
            <a:br>
              <a:rPr lang="kk-KZ" spc="15" dirty="0">
                <a:solidFill>
                  <a:schemeClr val="bg1"/>
                </a:solidFill>
                <a:latin typeface="Times New Roman"/>
                <a:ea typeface="Calibri"/>
              </a:rPr>
            </a:br>
            <a:r>
              <a:rPr lang="kk-KZ" spc="15" dirty="0">
                <a:solidFill>
                  <a:schemeClr val="bg1"/>
                </a:solidFill>
                <a:latin typeface="Times New Roman"/>
                <a:ea typeface="Calibri"/>
              </a:rPr>
              <a:t>- шығарма бойынша сыни шолу жазады.</a:t>
            </a:r>
            <a:endParaRPr lang="ru-RU" dirty="0">
              <a:solidFill>
                <a:schemeClr val="bg1"/>
              </a:solidFill>
            </a:endParaRPr>
          </a:p>
        </p:txBody>
      </p:sp>
    </p:spTree>
    <p:extLst>
      <p:ext uri="{BB962C8B-B14F-4D97-AF65-F5344CB8AC3E}">
        <p14:creationId xmlns:p14="http://schemas.microsoft.com/office/powerpoint/2010/main" val="3662884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pPr algn="l"/>
            <a:r>
              <a:rPr lang="kk-KZ" sz="2400" b="1" dirty="0">
                <a:latin typeface="Times New Roman"/>
                <a:ea typeface="Times New Roman"/>
                <a:cs typeface="Times New Roman"/>
              </a:rPr>
              <a:t>Ықтимал жауап:</a:t>
            </a:r>
            <a:r>
              <a:rPr lang="ru-RU" sz="2400" dirty="0">
                <a:ea typeface="Calibri"/>
                <a:cs typeface="Times New Roman"/>
              </a:rPr>
              <a:t/>
            </a:r>
            <a:br>
              <a:rPr lang="ru-RU" sz="2400" dirty="0">
                <a:ea typeface="Calibri"/>
                <a:cs typeface="Times New Roman"/>
              </a:rPr>
            </a:br>
            <a:endParaRPr lang="ru-RU" sz="2400" dirty="0"/>
          </a:p>
        </p:txBody>
      </p:sp>
      <p:sp>
        <p:nvSpPr>
          <p:cNvPr id="3" name="Объект 2"/>
          <p:cNvSpPr>
            <a:spLocks noGrp="1"/>
          </p:cNvSpPr>
          <p:nvPr>
            <p:ph idx="1"/>
          </p:nvPr>
        </p:nvSpPr>
        <p:spPr>
          <a:xfrm>
            <a:off x="0" y="620688"/>
            <a:ext cx="8964488" cy="4525963"/>
          </a:xfrm>
        </p:spPr>
        <p:txBody>
          <a:bodyPr>
            <a:noAutofit/>
          </a:bodyPr>
          <a:lstStyle/>
          <a:p>
            <a:pPr algn="just">
              <a:spcBef>
                <a:spcPts val="0"/>
              </a:spcBef>
            </a:pPr>
            <a:r>
              <a:rPr lang="kk-KZ" sz="2000" dirty="0" smtClean="0">
                <a:latin typeface="Times New Roman" pitchFamily="18" charset="0"/>
                <a:ea typeface="Times New Roman"/>
                <a:cs typeface="Times New Roman" pitchFamily="18" charset="0"/>
              </a:rPr>
              <a:t>     Екі </a:t>
            </a:r>
            <a:r>
              <a:rPr lang="kk-KZ" sz="2000" dirty="0">
                <a:latin typeface="Times New Roman" pitchFamily="18" charset="0"/>
                <a:ea typeface="Times New Roman"/>
                <a:cs typeface="Times New Roman" pitchFamily="18" charset="0"/>
              </a:rPr>
              <a:t>шығарманың басты тұлғалары – ақындардың өздері.  </a:t>
            </a:r>
            <a:endParaRPr lang="ru-RU" sz="2000" dirty="0">
              <a:latin typeface="Times New Roman" pitchFamily="18" charset="0"/>
              <a:ea typeface="Calibri"/>
              <a:cs typeface="Times New Roman" pitchFamily="18" charset="0"/>
            </a:endParaRPr>
          </a:p>
          <a:p>
            <a:pPr algn="just">
              <a:spcBef>
                <a:spcPts val="0"/>
              </a:spcBef>
            </a:pPr>
            <a:r>
              <a:rPr lang="kk-KZ" sz="2000" dirty="0">
                <a:latin typeface="Times New Roman" pitchFamily="18" charset="0"/>
                <a:ea typeface="Calibri"/>
                <a:cs typeface="Times New Roman" pitchFamily="18" charset="0"/>
              </a:rPr>
              <a:t>     Қасым Аманжоловтың «Өзім туралы»  шығармасы  – ақын өмірінің соңғы кезеңдерінде өткен күндерінен қорытынды ретінде жазылған, өмірінің нәзік </a:t>
            </a:r>
            <a:r>
              <a:rPr lang="kk-KZ" sz="2000" dirty="0" smtClean="0">
                <a:latin typeface="Times New Roman" pitchFamily="18" charset="0"/>
                <a:ea typeface="Calibri"/>
                <a:cs typeface="Times New Roman" pitchFamily="18" charset="0"/>
              </a:rPr>
              <a:t>қылын шертетін сыршыл өлең. Өзіндік </a:t>
            </a:r>
            <a:r>
              <a:rPr lang="kk-KZ" sz="2000" dirty="0">
                <a:latin typeface="Times New Roman" pitchFamily="18" charset="0"/>
                <a:ea typeface="Calibri"/>
                <a:cs typeface="Times New Roman" pitchFamily="18" charset="0"/>
              </a:rPr>
              <a:t>ақындық тұлғасы мен адамгершілігі, мінез - құлқы өлеңде әр қырынан толық шешімін тапқан. Айналадағы оқиғалар мәні, адамдармен қарым - қатынасы, дүние құбылыстары, өмір сүру, оның мәні мен мазмұны, өмірдің мәңгі емес екендігі бас кейіпкердің көзқарасымен өте тамаша </a:t>
            </a:r>
            <a:r>
              <a:rPr lang="kk-KZ" sz="2000" dirty="0" smtClean="0">
                <a:latin typeface="Times New Roman" pitchFamily="18" charset="0"/>
                <a:ea typeface="Calibri"/>
                <a:cs typeface="Times New Roman" pitchFamily="18" charset="0"/>
              </a:rPr>
              <a:t>суреттелген. Ақын </a:t>
            </a:r>
            <a:r>
              <a:rPr lang="kk-KZ" sz="2000" dirty="0">
                <a:latin typeface="Times New Roman" pitchFamily="18" charset="0"/>
                <a:ea typeface="Calibri"/>
                <a:cs typeface="Times New Roman" pitchFamily="18" charset="0"/>
              </a:rPr>
              <a:t>өмірге бос келіп, бос кетпеу жөнінде үлкен ой </a:t>
            </a:r>
            <a:r>
              <a:rPr lang="kk-KZ" sz="2000" dirty="0" smtClean="0">
                <a:latin typeface="Times New Roman" pitchFamily="18" charset="0"/>
                <a:ea typeface="Calibri"/>
                <a:cs typeface="Times New Roman" pitchFamily="18" charset="0"/>
              </a:rPr>
              <a:t>түйеді</a:t>
            </a:r>
            <a:r>
              <a:rPr lang="kk-KZ" sz="2000" dirty="0">
                <a:latin typeface="Times New Roman" pitchFamily="18" charset="0"/>
                <a:ea typeface="Calibri"/>
                <a:cs typeface="Times New Roman" pitchFamily="18" charset="0"/>
              </a:rPr>
              <a:t>. Адамзаттың өмірге қонақ екендігін, сол кештен үлкен сапарда артында өлмес мұра қалдырудың үлкен іс екендігін тілге тиек етеді</a:t>
            </a:r>
            <a:r>
              <a:rPr lang="kk-KZ" sz="2000" dirty="0" smtClean="0">
                <a:latin typeface="Times New Roman" pitchFamily="18" charset="0"/>
                <a:ea typeface="Calibri"/>
                <a:cs typeface="Times New Roman" pitchFamily="18" charset="0"/>
              </a:rPr>
              <a:t>.</a:t>
            </a:r>
            <a:endParaRPr lang="ru-RU" sz="2000" dirty="0">
              <a:latin typeface="Times New Roman" pitchFamily="18" charset="0"/>
              <a:ea typeface="Calibri"/>
              <a:cs typeface="Times New Roman" pitchFamily="18" charset="0"/>
            </a:endParaRPr>
          </a:p>
          <a:p>
            <a:pPr algn="just">
              <a:spcBef>
                <a:spcPts val="0"/>
              </a:spcBef>
            </a:pPr>
            <a:r>
              <a:rPr lang="kk-KZ" sz="2000" spc="15" dirty="0">
                <a:solidFill>
                  <a:srgbClr val="000000"/>
                </a:solidFill>
                <a:latin typeface="Times New Roman" pitchFamily="18" charset="0"/>
                <a:ea typeface="Calibri"/>
                <a:cs typeface="Times New Roman" pitchFamily="18" charset="0"/>
              </a:rPr>
              <a:t>     А. С. Пушкиннің «Ескерткіш» өлеңінде ақын ең алдымен өз жайын, мұңын, арманын, қуаныш </a:t>
            </a:r>
            <a:r>
              <a:rPr lang="kk-KZ" sz="2000" spc="15" dirty="0" smtClean="0">
                <a:solidFill>
                  <a:srgbClr val="000000"/>
                </a:solidFill>
                <a:latin typeface="Times New Roman" pitchFamily="18" charset="0"/>
                <a:ea typeface="Calibri"/>
                <a:cs typeface="Times New Roman" pitchFamily="18" charset="0"/>
              </a:rPr>
              <a:t>сезімін </a:t>
            </a:r>
            <a:r>
              <a:rPr lang="kk-KZ" sz="2000" spc="15" dirty="0">
                <a:solidFill>
                  <a:srgbClr val="000000"/>
                </a:solidFill>
                <a:latin typeface="Times New Roman" pitchFamily="18" charset="0"/>
                <a:ea typeface="Calibri"/>
                <a:cs typeface="Times New Roman" pitchFamily="18" charset="0"/>
              </a:rPr>
              <a:t>жыр ету арқылы халықтың тағдырын, қайғысын, күйзелісін, қуаныш-шаттығын, тілек-мақсаттарын білдіреді. Нағыз лирикалық туындылар жеке адамның жан дүниесін, толғанысын, тағдырын бейнелеп, сол арқылы бүкіл бір ортаны, қоғамды, заманды сипаттап береді. Лирика көлемі жағынан өте ықшам келеді. Оқиғадан гөрі отты сезім басымдау, күллі сурет сол сезім маңына, бас-аяғы тұжырымды бірер философиялық ой маңына жинақталғандай.</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466597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148" name="Picture 4" descr="C:\Users\Admin\Desktop\фф.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11" y="0"/>
            <a:ext cx="9144000" cy="687625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798690" y="81897"/>
            <a:ext cx="6192688" cy="1242648"/>
          </a:xfrm>
          <a:prstGeom prst="rect">
            <a:avLst/>
          </a:prstGeom>
        </p:spPr>
        <p:txBody>
          <a:bodyPr wrap="square">
            <a:spAutoFit/>
          </a:bodyPr>
          <a:lstStyle/>
          <a:p>
            <a:pPr>
              <a:lnSpc>
                <a:spcPct val="115000"/>
              </a:lnSpc>
              <a:spcAft>
                <a:spcPts val="0"/>
              </a:spcAft>
            </a:pPr>
            <a:r>
              <a:rPr lang="ru-RU" sz="3700" b="1" dirty="0" err="1" smtClean="0">
                <a:solidFill>
                  <a:srgbClr val="000000"/>
                </a:solidFill>
                <a:effectLst>
                  <a:outerShdw blurRad="31750" dist="25400" dir="5400000" algn="tl" rotWithShape="0">
                    <a:srgbClr val="000000">
                      <a:alpha val="25000"/>
                    </a:srgbClr>
                  </a:outerShdw>
                </a:effectLst>
                <a:latin typeface="Times New Roman"/>
                <a:ea typeface="+mj-ea"/>
                <a:cs typeface="+mj-cs"/>
              </a:rPr>
              <a:t>Бектіту</a:t>
            </a:r>
            <a:r>
              <a:rPr lang="ru-RU" sz="3700" b="1" dirty="0" smtClean="0">
                <a:solidFill>
                  <a:srgbClr val="000000"/>
                </a:solidFill>
                <a:effectLst>
                  <a:outerShdw blurRad="31750" dist="25400" dir="5400000" algn="tl" rotWithShape="0">
                    <a:srgbClr val="000000">
                      <a:alpha val="25000"/>
                    </a:srgbClr>
                  </a:outerShdw>
                </a:effectLst>
                <a:latin typeface="Times New Roman"/>
                <a:ea typeface="+mj-ea"/>
                <a:cs typeface="+mj-cs"/>
              </a:rPr>
              <a:t>: «</a:t>
            </a:r>
            <a:r>
              <a:rPr lang="ru-RU" sz="3700" b="1" dirty="0" err="1" smtClean="0">
                <a:solidFill>
                  <a:srgbClr val="000000"/>
                </a:solidFill>
                <a:effectLst>
                  <a:outerShdw blurRad="31750" dist="25400" dir="5400000" algn="tl" rotWithShape="0">
                    <a:srgbClr val="000000">
                      <a:alpha val="25000"/>
                    </a:srgbClr>
                  </a:outerShdw>
                </a:effectLst>
                <a:latin typeface="Times New Roman"/>
                <a:ea typeface="+mj-ea"/>
                <a:cs typeface="+mj-cs"/>
              </a:rPr>
              <a:t>Иә</a:t>
            </a:r>
            <a:r>
              <a:rPr lang="ru-RU" sz="3700" b="1" dirty="0" smtClean="0">
                <a:solidFill>
                  <a:srgbClr val="000000"/>
                </a:solidFill>
                <a:effectLst>
                  <a:outerShdw blurRad="31750" dist="25400" dir="5400000" algn="tl" rotWithShape="0">
                    <a:srgbClr val="000000">
                      <a:alpha val="25000"/>
                    </a:srgbClr>
                  </a:outerShdw>
                </a:effectLst>
                <a:latin typeface="Times New Roman"/>
                <a:ea typeface="+mj-ea"/>
                <a:cs typeface="+mj-cs"/>
              </a:rPr>
              <a:t> </a:t>
            </a:r>
            <a:r>
              <a:rPr lang="ru-RU" sz="3700" b="1" dirty="0">
                <a:solidFill>
                  <a:srgbClr val="000000"/>
                </a:solidFill>
                <a:effectLst>
                  <a:outerShdw blurRad="31750" dist="25400" dir="5400000" algn="tl" rotWithShape="0">
                    <a:srgbClr val="000000">
                      <a:alpha val="25000"/>
                    </a:srgbClr>
                  </a:outerShdw>
                </a:effectLst>
                <a:latin typeface="Times New Roman"/>
                <a:ea typeface="+mj-ea"/>
                <a:cs typeface="+mj-cs"/>
              </a:rPr>
              <a:t>- </a:t>
            </a:r>
            <a:r>
              <a:rPr lang="ru-RU" sz="3700" b="1" dirty="0" err="1">
                <a:solidFill>
                  <a:srgbClr val="000000"/>
                </a:solidFill>
                <a:effectLst>
                  <a:outerShdw blurRad="31750" dist="25400" dir="5400000" algn="tl" rotWithShape="0">
                    <a:srgbClr val="000000">
                      <a:alpha val="25000"/>
                    </a:srgbClr>
                  </a:outerShdw>
                </a:effectLst>
                <a:latin typeface="Times New Roman"/>
                <a:ea typeface="+mj-ea"/>
                <a:cs typeface="+mj-cs"/>
              </a:rPr>
              <a:t>жоқ</a:t>
            </a:r>
            <a:r>
              <a:rPr lang="ru-RU" sz="3700" b="1" dirty="0">
                <a:solidFill>
                  <a:srgbClr val="000000"/>
                </a:solidFill>
                <a:effectLst>
                  <a:outerShdw blurRad="31750" dist="25400" dir="5400000" algn="tl" rotWithShape="0">
                    <a:srgbClr val="000000">
                      <a:alpha val="25000"/>
                    </a:srgbClr>
                  </a:outerShdw>
                </a:effectLst>
                <a:latin typeface="Times New Roman"/>
                <a:ea typeface="+mj-ea"/>
                <a:cs typeface="+mj-cs"/>
              </a:rPr>
              <a:t>» </a:t>
            </a:r>
            <a:r>
              <a:rPr lang="ru-RU" sz="3700" b="1" dirty="0" err="1">
                <a:solidFill>
                  <a:srgbClr val="000000"/>
                </a:solidFill>
                <a:effectLst>
                  <a:outerShdw blurRad="31750" dist="25400" dir="5400000" algn="tl" rotWithShape="0">
                    <a:srgbClr val="000000">
                      <a:alpha val="25000"/>
                    </a:srgbClr>
                  </a:outerShdw>
                </a:effectLst>
                <a:latin typeface="Times New Roman"/>
                <a:ea typeface="+mj-ea"/>
                <a:cs typeface="+mj-cs"/>
              </a:rPr>
              <a:t>әдісі</a:t>
            </a:r>
            <a:r>
              <a:rPr lang="ru-RU" sz="3700" b="1" dirty="0">
                <a:solidFill>
                  <a:srgbClr val="000000"/>
                </a:solidFill>
                <a:effectLst>
                  <a:outerShdw blurRad="31750" dist="25400" dir="5400000" algn="tl" rotWithShape="0">
                    <a:srgbClr val="000000">
                      <a:alpha val="25000"/>
                    </a:srgbClr>
                  </a:outerShdw>
                </a:effectLst>
                <a:latin typeface="Times New Roman"/>
                <a:ea typeface="+mj-ea"/>
                <a:cs typeface="+mj-cs"/>
              </a:rPr>
              <a:t>.</a:t>
            </a:r>
            <a:br>
              <a:rPr lang="ru-RU" sz="3700" b="1" dirty="0">
                <a:solidFill>
                  <a:srgbClr val="000000"/>
                </a:solidFill>
                <a:effectLst>
                  <a:outerShdw blurRad="31750" dist="25400" dir="5400000" algn="tl" rotWithShape="0">
                    <a:srgbClr val="000000">
                      <a:alpha val="25000"/>
                    </a:srgbClr>
                  </a:outerShdw>
                </a:effectLst>
                <a:latin typeface="Times New Roman"/>
                <a:ea typeface="+mj-ea"/>
                <a:cs typeface="+mj-cs"/>
              </a:rPr>
            </a:br>
            <a:endParaRPr lang="ru-RU" sz="2800" dirty="0">
              <a:ea typeface="Calibri"/>
              <a:cs typeface="Times New Roman"/>
            </a:endParaRPr>
          </a:p>
        </p:txBody>
      </p:sp>
      <p:sp>
        <p:nvSpPr>
          <p:cNvPr id="3" name="Объект 2"/>
          <p:cNvSpPr>
            <a:spLocks noGrp="1"/>
          </p:cNvSpPr>
          <p:nvPr>
            <p:ph idx="1"/>
          </p:nvPr>
        </p:nvSpPr>
        <p:spPr>
          <a:xfrm>
            <a:off x="1" y="836712"/>
            <a:ext cx="6991378" cy="5760640"/>
          </a:xfrm>
        </p:spPr>
        <p:txBody>
          <a:bodyPr>
            <a:normAutofit fontScale="92500" lnSpcReduction="10000"/>
          </a:bodyPr>
          <a:lstStyle/>
          <a:p>
            <a:r>
              <a:rPr lang="kk-KZ" dirty="0" smtClean="0">
                <a:latin typeface="Times New Roman" pitchFamily="18" charset="0"/>
                <a:cs typeface="Times New Roman" pitchFamily="18" charset="0"/>
              </a:rPr>
              <a:t>1. А.С. Пушкин 1797 жылы дүниеге келген. </a:t>
            </a:r>
          </a:p>
          <a:p>
            <a:r>
              <a:rPr lang="kk-KZ" dirty="0" smtClean="0">
                <a:latin typeface="Times New Roman" pitchFamily="18" charset="0"/>
                <a:cs typeface="Times New Roman" pitchFamily="18" charset="0"/>
              </a:rPr>
              <a:t>2. А.С. Пушкиннің ақын болып қалыптасуына әкесінің рөлі бар. </a:t>
            </a:r>
          </a:p>
          <a:p>
            <a:r>
              <a:rPr lang="kk-KZ" dirty="0" smtClean="0">
                <a:latin typeface="Times New Roman" pitchFamily="18" charset="0"/>
                <a:cs typeface="Times New Roman" pitchFamily="18" charset="0"/>
              </a:rPr>
              <a:t>3. Пушкиннің бала күндегі досы – тәрбиеші әйел Арина Радионовна. </a:t>
            </a:r>
            <a:endParaRPr lang="kk-KZ"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4. Естіген халық ертегілері бойынша өзінің тамаша шығармаларын жазған. </a:t>
            </a:r>
            <a:endParaRPr lang="kk-KZ"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5. Алғашқы өлең жолдарын лицейде білім алып жүргенде шығарған. </a:t>
            </a:r>
            <a:endParaRPr lang="kk-KZ"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6. Пушкин патша сарайының беделді ақыны болған. </a:t>
            </a:r>
            <a:endParaRPr lang="kk-KZ" b="1"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p>
          <a:p>
            <a:endParaRPr lang="ru-RU" dirty="0"/>
          </a:p>
        </p:txBody>
      </p:sp>
      <p:sp>
        <p:nvSpPr>
          <p:cNvPr id="5" name="Прямоугольник 4"/>
          <p:cNvSpPr/>
          <p:nvPr/>
        </p:nvSpPr>
        <p:spPr>
          <a:xfrm>
            <a:off x="7380312" y="770326"/>
            <a:ext cx="1450654" cy="584775"/>
          </a:xfrm>
          <a:prstGeom prst="rect">
            <a:avLst/>
          </a:prstGeom>
        </p:spPr>
        <p:txBody>
          <a:bodyPr wrap="none">
            <a:spAutoFit/>
          </a:bodyPr>
          <a:lstStyle/>
          <a:p>
            <a:pPr marL="342900" lvl="0" indent="-342900">
              <a:spcBef>
                <a:spcPct val="20000"/>
              </a:spcBef>
              <a:buFont typeface="Arial" pitchFamily="34" charset="0"/>
              <a:buChar char="•"/>
            </a:pPr>
            <a:r>
              <a:rPr lang="kk-KZ" sz="3200" b="1" dirty="0">
                <a:solidFill>
                  <a:prstClr val="black"/>
                </a:solidFill>
                <a:latin typeface="Times New Roman" pitchFamily="18" charset="0"/>
                <a:cs typeface="Times New Roman" pitchFamily="18" charset="0"/>
              </a:rPr>
              <a:t>Жоқ </a:t>
            </a:r>
          </a:p>
        </p:txBody>
      </p:sp>
      <p:sp>
        <p:nvSpPr>
          <p:cNvPr id="6" name="Прямоугольник 5"/>
          <p:cNvSpPr/>
          <p:nvPr/>
        </p:nvSpPr>
        <p:spPr>
          <a:xfrm>
            <a:off x="7382859" y="1674416"/>
            <a:ext cx="1175322" cy="584775"/>
          </a:xfrm>
          <a:prstGeom prst="rect">
            <a:avLst/>
          </a:prstGeom>
        </p:spPr>
        <p:txBody>
          <a:bodyPr wrap="none">
            <a:spAutoFit/>
          </a:bodyPr>
          <a:lstStyle/>
          <a:p>
            <a:pPr marL="342900" lvl="0" indent="-342900">
              <a:spcBef>
                <a:spcPct val="20000"/>
              </a:spcBef>
              <a:buFont typeface="Arial" pitchFamily="34" charset="0"/>
              <a:buChar char="•"/>
            </a:pPr>
            <a:r>
              <a:rPr lang="kk-KZ" sz="3200" b="1" dirty="0">
                <a:solidFill>
                  <a:prstClr val="black"/>
                </a:solidFill>
                <a:latin typeface="Times New Roman" pitchFamily="18" charset="0"/>
                <a:cs typeface="Times New Roman" pitchFamily="18" charset="0"/>
              </a:rPr>
              <a:t>Ия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1857" y="2420888"/>
            <a:ext cx="145732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6658" y="3279726"/>
            <a:ext cx="145732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0295" y="4509120"/>
            <a:ext cx="145732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5353" y="5367958"/>
            <a:ext cx="1725613"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1907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1000"/>
                                        <p:tgtEl>
                                          <p:spTgt spid="1026"/>
                                        </p:tgtEl>
                                      </p:cBhvr>
                                    </p:animEffect>
                                    <p:anim calcmode="lin" valueType="num">
                                      <p:cBhvr>
                                        <p:cTn id="22" dur="1000" fill="hold"/>
                                        <p:tgtEl>
                                          <p:spTgt spid="1026"/>
                                        </p:tgtEl>
                                        <p:attrNameLst>
                                          <p:attrName>ppt_x</p:attrName>
                                        </p:attrNameLst>
                                      </p:cBhvr>
                                      <p:tavLst>
                                        <p:tav tm="0">
                                          <p:val>
                                            <p:strVal val="#ppt_x"/>
                                          </p:val>
                                        </p:tav>
                                        <p:tav tm="100000">
                                          <p:val>
                                            <p:strVal val="#ppt_x"/>
                                          </p:val>
                                        </p:tav>
                                      </p:tavLst>
                                    </p:anim>
                                    <p:anim calcmode="lin" valueType="num">
                                      <p:cBhvr>
                                        <p:cTn id="23"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28"/>
                                        </p:tgtEl>
                                        <p:attrNameLst>
                                          <p:attrName>style.visibility</p:attrName>
                                        </p:attrNameLst>
                                      </p:cBhvr>
                                      <p:to>
                                        <p:strVal val="visible"/>
                                      </p:to>
                                    </p:set>
                                    <p:animEffect transition="in" filter="fade">
                                      <p:cBhvr>
                                        <p:cTn id="28" dur="1000"/>
                                        <p:tgtEl>
                                          <p:spTgt spid="1028"/>
                                        </p:tgtEl>
                                      </p:cBhvr>
                                    </p:animEffect>
                                    <p:anim calcmode="lin" valueType="num">
                                      <p:cBhvr>
                                        <p:cTn id="29" dur="1000" fill="hold"/>
                                        <p:tgtEl>
                                          <p:spTgt spid="1028"/>
                                        </p:tgtEl>
                                        <p:attrNameLst>
                                          <p:attrName>ppt_x</p:attrName>
                                        </p:attrNameLst>
                                      </p:cBhvr>
                                      <p:tavLst>
                                        <p:tav tm="0">
                                          <p:val>
                                            <p:strVal val="#ppt_x"/>
                                          </p:val>
                                        </p:tav>
                                        <p:tav tm="100000">
                                          <p:val>
                                            <p:strVal val="#ppt_x"/>
                                          </p:val>
                                        </p:tav>
                                      </p:tavLst>
                                    </p:anim>
                                    <p:anim calcmode="lin" valueType="num">
                                      <p:cBhvr>
                                        <p:cTn id="30"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29"/>
                                        </p:tgtEl>
                                        <p:attrNameLst>
                                          <p:attrName>style.visibility</p:attrName>
                                        </p:attrNameLst>
                                      </p:cBhvr>
                                      <p:to>
                                        <p:strVal val="visible"/>
                                      </p:to>
                                    </p:set>
                                    <p:animEffect transition="in" filter="fade">
                                      <p:cBhvr>
                                        <p:cTn id="35" dur="1000"/>
                                        <p:tgtEl>
                                          <p:spTgt spid="1029"/>
                                        </p:tgtEl>
                                      </p:cBhvr>
                                    </p:animEffect>
                                    <p:anim calcmode="lin" valueType="num">
                                      <p:cBhvr>
                                        <p:cTn id="36" dur="1000" fill="hold"/>
                                        <p:tgtEl>
                                          <p:spTgt spid="1029"/>
                                        </p:tgtEl>
                                        <p:attrNameLst>
                                          <p:attrName>ppt_x</p:attrName>
                                        </p:attrNameLst>
                                      </p:cBhvr>
                                      <p:tavLst>
                                        <p:tav tm="0">
                                          <p:val>
                                            <p:strVal val="#ppt_x"/>
                                          </p:val>
                                        </p:tav>
                                        <p:tav tm="100000">
                                          <p:val>
                                            <p:strVal val="#ppt_x"/>
                                          </p:val>
                                        </p:tav>
                                      </p:tavLst>
                                    </p:anim>
                                    <p:anim calcmode="lin" valueType="num">
                                      <p:cBhvr>
                                        <p:cTn id="37" dur="1000" fill="hold"/>
                                        <p:tgtEl>
                                          <p:spTgt spid="102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30"/>
                                        </p:tgtEl>
                                        <p:attrNameLst>
                                          <p:attrName>style.visibility</p:attrName>
                                        </p:attrNameLst>
                                      </p:cBhvr>
                                      <p:to>
                                        <p:strVal val="visible"/>
                                      </p:to>
                                    </p:set>
                                    <p:animEffect transition="in" filter="fade">
                                      <p:cBhvr>
                                        <p:cTn id="42" dur="1000"/>
                                        <p:tgtEl>
                                          <p:spTgt spid="1030"/>
                                        </p:tgtEl>
                                      </p:cBhvr>
                                    </p:animEffect>
                                    <p:anim calcmode="lin" valueType="num">
                                      <p:cBhvr>
                                        <p:cTn id="43" dur="1000" fill="hold"/>
                                        <p:tgtEl>
                                          <p:spTgt spid="1030"/>
                                        </p:tgtEl>
                                        <p:attrNameLst>
                                          <p:attrName>ppt_x</p:attrName>
                                        </p:attrNameLst>
                                      </p:cBhvr>
                                      <p:tavLst>
                                        <p:tav tm="0">
                                          <p:val>
                                            <p:strVal val="#ppt_x"/>
                                          </p:val>
                                        </p:tav>
                                        <p:tav tm="100000">
                                          <p:val>
                                            <p:strVal val="#ppt_x"/>
                                          </p:val>
                                        </p:tav>
                                      </p:tavLst>
                                    </p:anim>
                                    <p:anim calcmode="lin" valueType="num">
                                      <p:cBhvr>
                                        <p:cTn id="44"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8194" name="Picture 2" descr="C:\Users\Admin\Desktop\кіта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8" y="0"/>
            <a:ext cx="9119060" cy="683985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39552" y="548680"/>
            <a:ext cx="3620543" cy="646331"/>
          </a:xfrm>
          <a:prstGeom prst="rect">
            <a:avLst/>
          </a:prstGeom>
        </p:spPr>
        <p:txBody>
          <a:bodyPr wrap="none">
            <a:spAutoFit/>
          </a:bodyPr>
          <a:lstStyle/>
          <a:p>
            <a:pPr lvl="0"/>
            <a:r>
              <a:rPr lang="kk-KZ" sz="3600" dirty="0">
                <a:solidFill>
                  <a:prstClr val="black"/>
                </a:solidFill>
                <a:latin typeface="Times New Roman"/>
                <a:ea typeface="Calibri"/>
              </a:rPr>
              <a:t>Оқу тапсырмасы:</a:t>
            </a:r>
            <a:endParaRPr lang="ru-RU" sz="3600" dirty="0">
              <a:solidFill>
                <a:prstClr val="black"/>
              </a:solidFill>
            </a:endParaRPr>
          </a:p>
        </p:txBody>
      </p:sp>
      <p:sp>
        <p:nvSpPr>
          <p:cNvPr id="5" name="Прямоугольник 4"/>
          <p:cNvSpPr/>
          <p:nvPr/>
        </p:nvSpPr>
        <p:spPr>
          <a:xfrm>
            <a:off x="2266340" y="1412776"/>
            <a:ext cx="4572000" cy="1077218"/>
          </a:xfrm>
          <a:prstGeom prst="rect">
            <a:avLst/>
          </a:prstGeom>
        </p:spPr>
        <p:txBody>
          <a:bodyPr>
            <a:spAutoFit/>
          </a:bodyPr>
          <a:lstStyle/>
          <a:p>
            <a:pPr lvl="0"/>
            <a:r>
              <a:rPr lang="kk-KZ" sz="3200" b="1" i="1" dirty="0">
                <a:solidFill>
                  <a:prstClr val="black"/>
                </a:solidFill>
                <a:latin typeface="Times New Roman"/>
                <a:ea typeface="Calibri"/>
              </a:rPr>
              <a:t>Шығармадан ұнаған үзіндіні жатқа айту.</a:t>
            </a:r>
            <a:endParaRPr lang="ru-RU" sz="3200" b="1" i="1" dirty="0">
              <a:solidFill>
                <a:prstClr val="black"/>
              </a:solidFill>
            </a:endParaRPr>
          </a:p>
        </p:txBody>
      </p:sp>
    </p:spTree>
    <p:extLst>
      <p:ext uri="{BB962C8B-B14F-4D97-AF65-F5344CB8AC3E}">
        <p14:creationId xmlns:p14="http://schemas.microsoft.com/office/powerpoint/2010/main" val="2774383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474</Words>
  <Application>Microsoft Office PowerPoint</Application>
  <PresentationFormat>Экран (4:3)</PresentationFormat>
  <Paragraphs>54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1-тапсырма. Өз өмірін өлеңмен өрген, адалдық пен ақындықты тұмар еткен қазақтың өр талантты ақыны  Қ. Аманжоловтың «Өзім туралы» өлеңін тыңдап, сұрақтарға жауап беріңдер. </vt:lpstr>
      <vt:lpstr>Презентация PowerPoint</vt:lpstr>
      <vt:lpstr>Ықтимал жауап:</vt:lpstr>
      <vt:lpstr>Презентация PowerPoint</vt:lpstr>
      <vt:lpstr>Ықтимал жауап: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13</cp:revision>
  <dcterms:created xsi:type="dcterms:W3CDTF">2021-03-26T07:38:44Z</dcterms:created>
  <dcterms:modified xsi:type="dcterms:W3CDTF">2021-03-31T06:03:35Z</dcterms:modified>
</cp:coreProperties>
</file>