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4"/>
  </p:notesMasterIdLst>
  <p:sldIdLst>
    <p:sldId id="256" r:id="rId2"/>
    <p:sldId id="257" r:id="rId3"/>
    <p:sldId id="258" r:id="rId4"/>
    <p:sldId id="271" r:id="rId5"/>
    <p:sldId id="259" r:id="rId6"/>
    <p:sldId id="277" r:id="rId7"/>
    <p:sldId id="276" r:id="rId8"/>
    <p:sldId id="265" r:id="rId9"/>
    <p:sldId id="273" r:id="rId10"/>
    <p:sldId id="268" r:id="rId11"/>
    <p:sldId id="269" r:id="rId12"/>
    <p:sldId id="266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9" d="100"/>
          <a:sy n="89" d="100"/>
        </p:scale>
        <p:origin x="139" y="-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86D21D-CDD4-4B76-95AF-4BE82259FB69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DF43D6-F309-4E17-A989-FA4FC288FDA2}">
      <dgm:prSet custT="1"/>
      <dgm:spPr/>
      <dgm:t>
        <a:bodyPr/>
        <a:lstStyle/>
        <a:p>
          <a:r>
            <a:rPr lang="kk-KZ" sz="1600" b="1" noProof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Қай сәт бейнеленген? Әңгіменің қай бөлігінен алынған?</a:t>
          </a:r>
          <a:endParaRPr lang="kk-KZ" sz="1600" b="1" noProof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6FA576-B6D4-4797-A0CD-082F43156968}" type="parTrans" cxnId="{FA14CD95-B22C-4BAB-ACBE-566A7CD5AC90}">
      <dgm:prSet/>
      <dgm:spPr/>
      <dgm:t>
        <a:bodyPr/>
        <a:lstStyle/>
        <a:p>
          <a:endParaRPr lang="ru-RU"/>
        </a:p>
      </dgm:t>
    </dgm:pt>
    <dgm:pt modelId="{FD263205-3EA2-4039-AD47-13C1DA59F3C1}" type="sibTrans" cxnId="{FA14CD95-B22C-4BAB-ACBE-566A7CD5AC90}">
      <dgm:prSet/>
      <dgm:spPr/>
      <dgm:t>
        <a:bodyPr/>
        <a:lstStyle/>
        <a:p>
          <a:endParaRPr lang="ru-RU"/>
        </a:p>
      </dgm:t>
    </dgm:pt>
    <dgm:pt modelId="{BCCA397D-7FA2-45FF-91F8-8281F7C045C6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1600" noProof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-Құрмаш қасында болғанда таяқ жемейді. Бірақ, ержете бастаған сайын бұдан иесі көз жазып қала берді. </a:t>
          </a:r>
        </a:p>
      </dgm:t>
    </dgm:pt>
    <dgm:pt modelId="{8EDB426A-F90A-49AA-B5BC-6825B1B158B0}" type="parTrans" cxnId="{4E4E728D-770F-486E-91D8-CADC201EAEAB}">
      <dgm:prSet/>
      <dgm:spPr/>
      <dgm:t>
        <a:bodyPr/>
        <a:lstStyle/>
        <a:p>
          <a:endParaRPr lang="ru-RU"/>
        </a:p>
      </dgm:t>
    </dgm:pt>
    <dgm:pt modelId="{FD0BC385-A189-4B8E-9EA1-8C1963C15892}" type="sibTrans" cxnId="{4E4E728D-770F-486E-91D8-CADC201EAEAB}">
      <dgm:prSet/>
      <dgm:spPr/>
      <dgm:t>
        <a:bodyPr/>
        <a:lstStyle/>
        <a:p>
          <a:endParaRPr lang="ru-RU"/>
        </a:p>
      </dgm:t>
    </dgm:pt>
    <dgm:pt modelId="{598A950D-60DA-4717-916B-313E808553C9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 Қай кейіпкердің сөзі? Әңгіменің қай бөлігінен алынған?</a:t>
          </a:r>
        </a:p>
      </dgm:t>
    </dgm:pt>
    <dgm:pt modelId="{87D20C6F-D394-4296-9B51-37F6976FA1AE}" type="parTrans" cxnId="{A464F42B-683D-4362-AC02-62180D1B8D59}">
      <dgm:prSet/>
      <dgm:spPr/>
      <dgm:t>
        <a:bodyPr/>
        <a:lstStyle/>
        <a:p>
          <a:endParaRPr lang="ru-RU"/>
        </a:p>
      </dgm:t>
    </dgm:pt>
    <dgm:pt modelId="{AF3C5EDF-515B-47C8-A889-9AAC496774AE}" type="sibTrans" cxnId="{A464F42B-683D-4362-AC02-62180D1B8D59}">
      <dgm:prSet/>
      <dgm:spPr/>
      <dgm:t>
        <a:bodyPr/>
        <a:lstStyle/>
        <a:p>
          <a:endParaRPr lang="ru-RU"/>
        </a:p>
      </dgm:t>
    </dgm:pt>
    <dgm:pt modelId="{9B935CBA-C1C3-466D-8438-54774F76B62E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-Түу, мына кәпірдің екі көзі жап-жасыл болып кетіпті-ау, тұқымын сезген екен мына жүзіқара! Қой, балам, енді мұны өлтіріп терісін алайық.</a:t>
          </a:r>
        </a:p>
      </dgm:t>
    </dgm:pt>
    <dgm:pt modelId="{98DD6D1F-DF8A-4CBF-AC53-16738520ECA5}" type="parTrans" cxnId="{7E221F6A-6BBD-484A-9C5C-BFD5FF9FC7FF}">
      <dgm:prSet/>
      <dgm:spPr/>
      <dgm:t>
        <a:bodyPr/>
        <a:lstStyle/>
        <a:p>
          <a:endParaRPr lang="ru-RU"/>
        </a:p>
      </dgm:t>
    </dgm:pt>
    <dgm:pt modelId="{88649E1D-0458-4CDE-8936-7BBE736F2D66}" type="sibTrans" cxnId="{7E221F6A-6BBD-484A-9C5C-BFD5FF9FC7FF}">
      <dgm:prSet/>
      <dgm:spPr/>
      <dgm:t>
        <a:bodyPr/>
        <a:lstStyle/>
        <a:p>
          <a:endParaRPr lang="ru-RU"/>
        </a:p>
      </dgm:t>
    </dgm:pt>
    <dgm:pt modelId="{3325FD89-7F10-4BC4-9420-3CF5DF194887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Қай сәт бейнеленген? Әңгіменің қай бөлігінен алынған?</a:t>
          </a:r>
        </a:p>
      </dgm:t>
    </dgm:pt>
    <dgm:pt modelId="{4C0B52CC-3A1B-45D1-A91F-B539379B8C88}" type="parTrans" cxnId="{39CB01E2-8C53-4FB4-B91B-7B4606521381}">
      <dgm:prSet/>
      <dgm:spPr/>
      <dgm:t>
        <a:bodyPr/>
        <a:lstStyle/>
        <a:p>
          <a:endParaRPr lang="ru-RU"/>
        </a:p>
      </dgm:t>
    </dgm:pt>
    <dgm:pt modelId="{BC70C04B-E2EC-4D60-9E50-D20032FF07B0}" type="sibTrans" cxnId="{39CB01E2-8C53-4FB4-B91B-7B4606521381}">
      <dgm:prSet/>
      <dgm:spPr/>
      <dgm:t>
        <a:bodyPr/>
        <a:lstStyle/>
        <a:p>
          <a:endParaRPr lang="ru-RU"/>
        </a:p>
      </dgm:t>
    </dgm:pt>
    <dgm:pt modelId="{A082A586-55F9-4B92-A04D-4A8E71DFD362}">
      <dgm:prSet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b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Жетілмей келе жатқан тісі ғана.Көксерек арлан еді. Сондықтан бұның бойы биіктене береді. Әлі тұрқы шығып ұзарған жоқ. Барлық жүні қара көк, жотасы күдірейіп,ауыз-омыртқа мен құйрығына шейін тұп-тұтас болып, күлдіреуіштей бүгіледі. </a:t>
          </a:r>
        </a:p>
      </dgm:t>
    </dgm:pt>
    <dgm:pt modelId="{B3D37D2C-847B-4119-A40A-C7D5CF834A97}" type="parTrans" cxnId="{B32F0147-BCDD-4B3F-85A4-1451580992CD}">
      <dgm:prSet/>
      <dgm:spPr/>
      <dgm:t>
        <a:bodyPr/>
        <a:lstStyle/>
        <a:p>
          <a:endParaRPr lang="ru-RU"/>
        </a:p>
      </dgm:t>
    </dgm:pt>
    <dgm:pt modelId="{A2FB20DB-FC80-48E5-B704-CBD0BA0EF616}" type="sibTrans" cxnId="{B32F0147-BCDD-4B3F-85A4-1451580992CD}">
      <dgm:prSet/>
      <dgm:spPr/>
      <dgm:t>
        <a:bodyPr/>
        <a:lstStyle/>
        <a:p>
          <a:endParaRPr lang="ru-RU"/>
        </a:p>
      </dgm:t>
    </dgm:pt>
    <dgm:pt modelId="{9A11354D-BDD4-46F8-A99C-22F100888896}" type="pres">
      <dgm:prSet presAssocID="{4A86D21D-CDD4-4B76-95AF-4BE82259FB6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612D85C-FC2C-43E7-912D-D944BA7FBCB7}" type="pres">
      <dgm:prSet presAssocID="{A082A586-55F9-4B92-A04D-4A8E71DFD362}" presName="boxAndChildren" presStyleCnt="0"/>
      <dgm:spPr/>
    </dgm:pt>
    <dgm:pt modelId="{65AD5E51-B853-49E2-A933-DAF214C4FB8C}" type="pres">
      <dgm:prSet presAssocID="{A082A586-55F9-4B92-A04D-4A8E71DFD362}" presName="parentTextBox" presStyleLbl="node1" presStyleIdx="0" presStyleCnt="6"/>
      <dgm:spPr/>
      <dgm:t>
        <a:bodyPr/>
        <a:lstStyle/>
        <a:p>
          <a:endParaRPr lang="ru-RU"/>
        </a:p>
      </dgm:t>
    </dgm:pt>
    <dgm:pt modelId="{EB49ED87-4D95-4C7A-B050-95000B57BB88}" type="pres">
      <dgm:prSet presAssocID="{BC70C04B-E2EC-4D60-9E50-D20032FF07B0}" presName="sp" presStyleCnt="0"/>
      <dgm:spPr/>
    </dgm:pt>
    <dgm:pt modelId="{572055C6-FB8A-4BB0-AA64-98035E0A87F0}" type="pres">
      <dgm:prSet presAssocID="{3325FD89-7F10-4BC4-9420-3CF5DF194887}" presName="arrowAndChildren" presStyleCnt="0"/>
      <dgm:spPr/>
    </dgm:pt>
    <dgm:pt modelId="{1D6B9764-22DE-4ECB-8747-F28486D34E56}" type="pres">
      <dgm:prSet presAssocID="{3325FD89-7F10-4BC4-9420-3CF5DF194887}" presName="parentTextArrow" presStyleLbl="node1" presStyleIdx="1" presStyleCnt="6" custLinFactNeighborX="-5" custLinFactNeighborY="6248"/>
      <dgm:spPr/>
      <dgm:t>
        <a:bodyPr/>
        <a:lstStyle/>
        <a:p>
          <a:endParaRPr lang="ru-RU"/>
        </a:p>
      </dgm:t>
    </dgm:pt>
    <dgm:pt modelId="{DD40E160-7247-44DA-A126-691B83A45FCC}" type="pres">
      <dgm:prSet presAssocID="{88649E1D-0458-4CDE-8936-7BBE736F2D66}" presName="sp" presStyleCnt="0"/>
      <dgm:spPr/>
    </dgm:pt>
    <dgm:pt modelId="{FFFC0463-1008-4FC1-A118-FF5FB0D318C6}" type="pres">
      <dgm:prSet presAssocID="{9B935CBA-C1C3-466D-8438-54774F76B62E}" presName="arrowAndChildren" presStyleCnt="0"/>
      <dgm:spPr/>
    </dgm:pt>
    <dgm:pt modelId="{548BC3F5-20F1-4598-90A2-87D0AD51C646}" type="pres">
      <dgm:prSet presAssocID="{9B935CBA-C1C3-466D-8438-54774F76B62E}" presName="parentTextArrow" presStyleLbl="node1" presStyleIdx="2" presStyleCnt="6"/>
      <dgm:spPr/>
      <dgm:t>
        <a:bodyPr/>
        <a:lstStyle/>
        <a:p>
          <a:endParaRPr lang="ru-RU"/>
        </a:p>
      </dgm:t>
    </dgm:pt>
    <dgm:pt modelId="{1EBDD525-A9FA-4ACE-813E-A2F7FCFA1E69}" type="pres">
      <dgm:prSet presAssocID="{AF3C5EDF-515B-47C8-A889-9AAC496774AE}" presName="sp" presStyleCnt="0"/>
      <dgm:spPr/>
    </dgm:pt>
    <dgm:pt modelId="{F7F39046-196A-453D-9A4F-82AF6ED3790E}" type="pres">
      <dgm:prSet presAssocID="{598A950D-60DA-4717-916B-313E808553C9}" presName="arrowAndChildren" presStyleCnt="0"/>
      <dgm:spPr/>
    </dgm:pt>
    <dgm:pt modelId="{C487E769-704E-4E67-8258-431057B144D3}" type="pres">
      <dgm:prSet presAssocID="{598A950D-60DA-4717-916B-313E808553C9}" presName="parentTextArrow" presStyleLbl="node1" presStyleIdx="3" presStyleCnt="6" custLinFactNeighborX="-5" custLinFactNeighborY="-8331"/>
      <dgm:spPr/>
      <dgm:t>
        <a:bodyPr/>
        <a:lstStyle/>
        <a:p>
          <a:endParaRPr lang="ru-RU"/>
        </a:p>
      </dgm:t>
    </dgm:pt>
    <dgm:pt modelId="{77615F8F-3863-4FF0-B696-DB70881F0DC1}" type="pres">
      <dgm:prSet presAssocID="{FD0BC385-A189-4B8E-9EA1-8C1963C15892}" presName="sp" presStyleCnt="0"/>
      <dgm:spPr/>
    </dgm:pt>
    <dgm:pt modelId="{1CF05555-62F0-476F-B782-6C7D7288945D}" type="pres">
      <dgm:prSet presAssocID="{BCCA397D-7FA2-45FF-91F8-8281F7C045C6}" presName="arrowAndChildren" presStyleCnt="0"/>
      <dgm:spPr/>
    </dgm:pt>
    <dgm:pt modelId="{D4572EF5-6EDF-4304-85FB-97B546EB3C43}" type="pres">
      <dgm:prSet presAssocID="{BCCA397D-7FA2-45FF-91F8-8281F7C045C6}" presName="parentTextArrow" presStyleLbl="node1" presStyleIdx="4" presStyleCnt="6" custLinFactNeighborX="-630" custLinFactNeighborY="1041"/>
      <dgm:spPr/>
      <dgm:t>
        <a:bodyPr/>
        <a:lstStyle/>
        <a:p>
          <a:endParaRPr lang="ru-RU"/>
        </a:p>
      </dgm:t>
    </dgm:pt>
    <dgm:pt modelId="{6092185C-A8E0-44B9-A00C-41C48495596A}" type="pres">
      <dgm:prSet presAssocID="{FD263205-3EA2-4039-AD47-13C1DA59F3C1}" presName="sp" presStyleCnt="0"/>
      <dgm:spPr/>
    </dgm:pt>
    <dgm:pt modelId="{99159842-E0F0-4431-AC28-F7E6D2AB78F3}" type="pres">
      <dgm:prSet presAssocID="{A9DF43D6-F309-4E17-A989-FA4FC288FDA2}" presName="arrowAndChildren" presStyleCnt="0"/>
      <dgm:spPr/>
    </dgm:pt>
    <dgm:pt modelId="{04D001B4-9089-457C-950F-8219041FB657}" type="pres">
      <dgm:prSet presAssocID="{A9DF43D6-F309-4E17-A989-FA4FC288FDA2}" presName="parentTextArrow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E6C8E77C-96B2-44FF-98EF-852F1665EA94}" type="presOf" srcId="{9B935CBA-C1C3-466D-8438-54774F76B62E}" destId="{548BC3F5-20F1-4598-90A2-87D0AD51C646}" srcOrd="0" destOrd="0" presId="urn:microsoft.com/office/officeart/2005/8/layout/process4"/>
    <dgm:cxn modelId="{F48D7319-76C2-406C-B6E6-86360CCC9A01}" type="presOf" srcId="{A082A586-55F9-4B92-A04D-4A8E71DFD362}" destId="{65AD5E51-B853-49E2-A933-DAF214C4FB8C}" srcOrd="0" destOrd="0" presId="urn:microsoft.com/office/officeart/2005/8/layout/process4"/>
    <dgm:cxn modelId="{23B75C8C-19F8-4C00-AFFE-9D801530DEF7}" type="presOf" srcId="{4A86D21D-CDD4-4B76-95AF-4BE82259FB69}" destId="{9A11354D-BDD4-46F8-A99C-22F100888896}" srcOrd="0" destOrd="0" presId="urn:microsoft.com/office/officeart/2005/8/layout/process4"/>
    <dgm:cxn modelId="{39CB01E2-8C53-4FB4-B91B-7B4606521381}" srcId="{4A86D21D-CDD4-4B76-95AF-4BE82259FB69}" destId="{3325FD89-7F10-4BC4-9420-3CF5DF194887}" srcOrd="4" destOrd="0" parTransId="{4C0B52CC-3A1B-45D1-A91F-B539379B8C88}" sibTransId="{BC70C04B-E2EC-4D60-9E50-D20032FF07B0}"/>
    <dgm:cxn modelId="{73DA5371-E0C4-4672-944E-0EBCFC895241}" type="presOf" srcId="{A9DF43D6-F309-4E17-A989-FA4FC288FDA2}" destId="{04D001B4-9089-457C-950F-8219041FB657}" srcOrd="0" destOrd="0" presId="urn:microsoft.com/office/officeart/2005/8/layout/process4"/>
    <dgm:cxn modelId="{A464F42B-683D-4362-AC02-62180D1B8D59}" srcId="{4A86D21D-CDD4-4B76-95AF-4BE82259FB69}" destId="{598A950D-60DA-4717-916B-313E808553C9}" srcOrd="2" destOrd="0" parTransId="{87D20C6F-D394-4296-9B51-37F6976FA1AE}" sibTransId="{AF3C5EDF-515B-47C8-A889-9AAC496774AE}"/>
    <dgm:cxn modelId="{7E221F6A-6BBD-484A-9C5C-BFD5FF9FC7FF}" srcId="{4A86D21D-CDD4-4B76-95AF-4BE82259FB69}" destId="{9B935CBA-C1C3-466D-8438-54774F76B62E}" srcOrd="3" destOrd="0" parTransId="{98DD6D1F-DF8A-4CBF-AC53-16738520ECA5}" sibTransId="{88649E1D-0458-4CDE-8936-7BBE736F2D66}"/>
    <dgm:cxn modelId="{4E4E728D-770F-486E-91D8-CADC201EAEAB}" srcId="{4A86D21D-CDD4-4B76-95AF-4BE82259FB69}" destId="{BCCA397D-7FA2-45FF-91F8-8281F7C045C6}" srcOrd="1" destOrd="0" parTransId="{8EDB426A-F90A-49AA-B5BC-6825B1B158B0}" sibTransId="{FD0BC385-A189-4B8E-9EA1-8C1963C15892}"/>
    <dgm:cxn modelId="{87AFAEF6-4BFD-4AA2-83C1-525B1CFD732F}" type="presOf" srcId="{BCCA397D-7FA2-45FF-91F8-8281F7C045C6}" destId="{D4572EF5-6EDF-4304-85FB-97B546EB3C43}" srcOrd="0" destOrd="0" presId="urn:microsoft.com/office/officeart/2005/8/layout/process4"/>
    <dgm:cxn modelId="{DC575BE6-007A-4F5A-A1B0-103869D73F4E}" type="presOf" srcId="{598A950D-60DA-4717-916B-313E808553C9}" destId="{C487E769-704E-4E67-8258-431057B144D3}" srcOrd="0" destOrd="0" presId="urn:microsoft.com/office/officeart/2005/8/layout/process4"/>
    <dgm:cxn modelId="{FA14CD95-B22C-4BAB-ACBE-566A7CD5AC90}" srcId="{4A86D21D-CDD4-4B76-95AF-4BE82259FB69}" destId="{A9DF43D6-F309-4E17-A989-FA4FC288FDA2}" srcOrd="0" destOrd="0" parTransId="{E06FA576-B6D4-4797-A0CD-082F43156968}" sibTransId="{FD263205-3EA2-4039-AD47-13C1DA59F3C1}"/>
    <dgm:cxn modelId="{B32F0147-BCDD-4B3F-85A4-1451580992CD}" srcId="{4A86D21D-CDD4-4B76-95AF-4BE82259FB69}" destId="{A082A586-55F9-4B92-A04D-4A8E71DFD362}" srcOrd="5" destOrd="0" parTransId="{B3D37D2C-847B-4119-A40A-C7D5CF834A97}" sibTransId="{A2FB20DB-FC80-48E5-B704-CBD0BA0EF616}"/>
    <dgm:cxn modelId="{E77DF033-1954-4873-AAE5-31512D21946D}" type="presOf" srcId="{3325FD89-7F10-4BC4-9420-3CF5DF194887}" destId="{1D6B9764-22DE-4ECB-8747-F28486D34E56}" srcOrd="0" destOrd="0" presId="urn:microsoft.com/office/officeart/2005/8/layout/process4"/>
    <dgm:cxn modelId="{BD24A326-78C4-45F4-90E8-B78F43CD006E}" type="presParOf" srcId="{9A11354D-BDD4-46F8-A99C-22F100888896}" destId="{A612D85C-FC2C-43E7-912D-D944BA7FBCB7}" srcOrd="0" destOrd="0" presId="urn:microsoft.com/office/officeart/2005/8/layout/process4"/>
    <dgm:cxn modelId="{6DB73576-FFCC-4D78-AF08-EDD1A99FEC1F}" type="presParOf" srcId="{A612D85C-FC2C-43E7-912D-D944BA7FBCB7}" destId="{65AD5E51-B853-49E2-A933-DAF214C4FB8C}" srcOrd="0" destOrd="0" presId="urn:microsoft.com/office/officeart/2005/8/layout/process4"/>
    <dgm:cxn modelId="{B5D5E6B2-BDFE-4576-B6A5-09192F0DE183}" type="presParOf" srcId="{9A11354D-BDD4-46F8-A99C-22F100888896}" destId="{EB49ED87-4D95-4C7A-B050-95000B57BB88}" srcOrd="1" destOrd="0" presId="urn:microsoft.com/office/officeart/2005/8/layout/process4"/>
    <dgm:cxn modelId="{191071D5-CC8F-4A46-903D-BAC743BC25CF}" type="presParOf" srcId="{9A11354D-BDD4-46F8-A99C-22F100888896}" destId="{572055C6-FB8A-4BB0-AA64-98035E0A87F0}" srcOrd="2" destOrd="0" presId="urn:microsoft.com/office/officeart/2005/8/layout/process4"/>
    <dgm:cxn modelId="{3CF982C1-14DC-4347-947F-54CD300D188C}" type="presParOf" srcId="{572055C6-FB8A-4BB0-AA64-98035E0A87F0}" destId="{1D6B9764-22DE-4ECB-8747-F28486D34E56}" srcOrd="0" destOrd="0" presId="urn:microsoft.com/office/officeart/2005/8/layout/process4"/>
    <dgm:cxn modelId="{5D6069D9-BA0C-4023-8552-0E6DBDFF89B2}" type="presParOf" srcId="{9A11354D-BDD4-46F8-A99C-22F100888896}" destId="{DD40E160-7247-44DA-A126-691B83A45FCC}" srcOrd="3" destOrd="0" presId="urn:microsoft.com/office/officeart/2005/8/layout/process4"/>
    <dgm:cxn modelId="{8CA718B7-C243-4E79-8FDD-E6A39EBC48A7}" type="presParOf" srcId="{9A11354D-BDD4-46F8-A99C-22F100888896}" destId="{FFFC0463-1008-4FC1-A118-FF5FB0D318C6}" srcOrd="4" destOrd="0" presId="urn:microsoft.com/office/officeart/2005/8/layout/process4"/>
    <dgm:cxn modelId="{97DBB588-FA30-47B2-A79E-59C4A8521F11}" type="presParOf" srcId="{FFFC0463-1008-4FC1-A118-FF5FB0D318C6}" destId="{548BC3F5-20F1-4598-90A2-87D0AD51C646}" srcOrd="0" destOrd="0" presId="urn:microsoft.com/office/officeart/2005/8/layout/process4"/>
    <dgm:cxn modelId="{515B29A1-FBC2-4FB2-90E2-FAB59E55B78C}" type="presParOf" srcId="{9A11354D-BDD4-46F8-A99C-22F100888896}" destId="{1EBDD525-A9FA-4ACE-813E-A2F7FCFA1E69}" srcOrd="5" destOrd="0" presId="urn:microsoft.com/office/officeart/2005/8/layout/process4"/>
    <dgm:cxn modelId="{2E9F5A14-87BC-4131-9E86-233AD1CEF92B}" type="presParOf" srcId="{9A11354D-BDD4-46F8-A99C-22F100888896}" destId="{F7F39046-196A-453D-9A4F-82AF6ED3790E}" srcOrd="6" destOrd="0" presId="urn:microsoft.com/office/officeart/2005/8/layout/process4"/>
    <dgm:cxn modelId="{3F41AB45-4C13-4803-9655-9E76DF7136F3}" type="presParOf" srcId="{F7F39046-196A-453D-9A4F-82AF6ED3790E}" destId="{C487E769-704E-4E67-8258-431057B144D3}" srcOrd="0" destOrd="0" presId="urn:microsoft.com/office/officeart/2005/8/layout/process4"/>
    <dgm:cxn modelId="{A453903E-610C-4F61-8DBE-EB26AAFC8672}" type="presParOf" srcId="{9A11354D-BDD4-46F8-A99C-22F100888896}" destId="{77615F8F-3863-4FF0-B696-DB70881F0DC1}" srcOrd="7" destOrd="0" presId="urn:microsoft.com/office/officeart/2005/8/layout/process4"/>
    <dgm:cxn modelId="{901078FD-9BAB-4809-AB20-C3DBB92E786F}" type="presParOf" srcId="{9A11354D-BDD4-46F8-A99C-22F100888896}" destId="{1CF05555-62F0-476F-B782-6C7D7288945D}" srcOrd="8" destOrd="0" presId="urn:microsoft.com/office/officeart/2005/8/layout/process4"/>
    <dgm:cxn modelId="{55E08840-289F-420F-A4E2-C6DD5F95F7FF}" type="presParOf" srcId="{1CF05555-62F0-476F-B782-6C7D7288945D}" destId="{D4572EF5-6EDF-4304-85FB-97B546EB3C43}" srcOrd="0" destOrd="0" presId="urn:microsoft.com/office/officeart/2005/8/layout/process4"/>
    <dgm:cxn modelId="{BBA73B64-B9EF-443D-9BEE-227123F7FD57}" type="presParOf" srcId="{9A11354D-BDD4-46F8-A99C-22F100888896}" destId="{6092185C-A8E0-44B9-A00C-41C48495596A}" srcOrd="9" destOrd="0" presId="urn:microsoft.com/office/officeart/2005/8/layout/process4"/>
    <dgm:cxn modelId="{E049FA72-7837-460B-B67A-74705C2368DF}" type="presParOf" srcId="{9A11354D-BDD4-46F8-A99C-22F100888896}" destId="{99159842-E0F0-4431-AC28-F7E6D2AB78F3}" srcOrd="10" destOrd="0" presId="urn:microsoft.com/office/officeart/2005/8/layout/process4"/>
    <dgm:cxn modelId="{21A5D203-C31B-43A0-B626-E8B995F86D02}" type="presParOf" srcId="{99159842-E0F0-4431-AC28-F7E6D2AB78F3}" destId="{04D001B4-9089-457C-950F-8219041FB657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7456C4B-C432-413F-8AE5-8B2B389FF85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8DB2D2-A865-4A56-8843-317E73A3F52A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Сюжеттің басталуы 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(латынша-дәйектеме) оның кіріспесі іспетті; мұнда әдеби қаһармандар өзара қарым-қатынасқа көшпес бұрынғы хал-жағдай, тіршілік, қоғамдық орта, болашақ қақтығыстар алаңы, оқиғалар орны суреттеледі. 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E04DAF-2034-4CBE-98F6-AAD327849203}" type="parTrans" cxnId="{DAB140CD-B900-48DF-B4E4-CD59A41058F8}">
      <dgm:prSet/>
      <dgm:spPr/>
      <dgm:t>
        <a:bodyPr/>
        <a:lstStyle/>
        <a:p>
          <a:endParaRPr lang="ru-RU"/>
        </a:p>
      </dgm:t>
    </dgm:pt>
    <dgm:pt modelId="{8F81F1BD-E35A-4CE8-97C3-6D7585CC22C4}" type="sibTrans" cxnId="{DAB140CD-B900-48DF-B4E4-CD59A41058F8}">
      <dgm:prSet/>
      <dgm:spPr/>
      <dgm:t>
        <a:bodyPr/>
        <a:lstStyle/>
        <a:p>
          <a:endParaRPr lang="ru-RU"/>
        </a:p>
      </dgm:t>
    </dgm:pt>
    <dgm:pt modelId="{EC68C6D9-D4E5-4537-AB6C-4E13FE85DDB0}">
      <dgm:prSet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kk-KZ" b="1" noProof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Сюжеттік байланыс </a:t>
          </a:r>
          <a:r>
            <a:rPr lang="kk-KZ" noProof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-адамдар арасындағы әрекеттің басы; тартыстың басталуы іспетті, шығарма арқауындағы негізгі оқиғаның әуелгі туындау себебі секілді. </a:t>
          </a:r>
          <a:endParaRPr lang="kk-KZ" noProof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8C4384-436C-4216-B97F-9B8246D15EDF}" type="parTrans" cxnId="{36C0ACFB-2A38-4BE6-AAC1-C5799EB8067E}">
      <dgm:prSet/>
      <dgm:spPr/>
      <dgm:t>
        <a:bodyPr/>
        <a:lstStyle/>
        <a:p>
          <a:endParaRPr lang="ru-RU"/>
        </a:p>
      </dgm:t>
    </dgm:pt>
    <dgm:pt modelId="{5E59260C-4C4F-4FBA-8BFA-72234E0228C7}" type="sibTrans" cxnId="{36C0ACFB-2A38-4BE6-AAC1-C5799EB8067E}">
      <dgm:prSet/>
      <dgm:spPr/>
      <dgm:t>
        <a:bodyPr/>
        <a:lstStyle/>
        <a:p>
          <a:endParaRPr lang="ru-RU"/>
        </a:p>
      </dgm:t>
    </dgm:pt>
    <dgm:pt modelId="{DACD1EBA-E244-48BF-A446-61FE36EF80FF}">
      <dgm:prSet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b="1" noProof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Сюжеттік даму- </a:t>
          </a:r>
          <a:r>
            <a:rPr lang="kk-KZ" noProof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адамдардың өзара қарым-қатынасынан, қимыл-әркетінен туған түрліше жағдайларға, байланысты оқиғалардың өрбуі. </a:t>
          </a:r>
          <a:endParaRPr lang="kk-KZ" noProof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8B3DB6-0C70-4C36-B81C-305DC7B78774}" type="parTrans" cxnId="{5E69A106-486A-40CE-8FDB-C798D40A6E14}">
      <dgm:prSet/>
      <dgm:spPr/>
      <dgm:t>
        <a:bodyPr/>
        <a:lstStyle/>
        <a:p>
          <a:endParaRPr lang="ru-RU"/>
        </a:p>
      </dgm:t>
    </dgm:pt>
    <dgm:pt modelId="{ADE4EE02-8C54-445A-9A0A-76DA4526B9B9}" type="sibTrans" cxnId="{5E69A106-486A-40CE-8FDB-C798D40A6E14}">
      <dgm:prSet/>
      <dgm:spPr/>
      <dgm:t>
        <a:bodyPr/>
        <a:lstStyle/>
        <a:p>
          <a:endParaRPr lang="ru-RU"/>
        </a:p>
      </dgm:t>
    </dgm:pt>
    <dgm:pt modelId="{C33C68E3-084B-4BA5-BC90-88FCCA89DCEA}">
      <dgm:prSet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Шарықтау </a:t>
          </a:r>
          <a:r>
            <a:rPr lang="kk-KZ" b="1" noProof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шегі </a:t>
          </a:r>
          <a:r>
            <a:rPr lang="kk-KZ" noProof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(латын-шың)-сюжеттік дамудың ең жоғарғы сатысы; адамдар арасындағы қимыл-әркеттің мейлінше 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күшейіп, өрбіп жеткен жері, шығармалардағы драмалық тартыстың өрістеп шыққан биігі. Шығарма сюжетін күллі кезең-кезеңімен тұтастырып, белгілі бі</a:t>
          </a:r>
          <a:r>
            <a:rPr lang="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</a:t>
          </a:r>
          <a:r>
            <a: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бүтіндікке, үндестікке әкеліп тұрған композицияның ең жауапты тұсы осы. </a:t>
          </a:r>
          <a:endParaRPr lang="ru-RU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1A9C7A-8478-4427-89DE-E3B4CDCCEB06}" type="parTrans" cxnId="{C8F6E9CC-0385-4017-85EC-3CE8237E82D7}">
      <dgm:prSet/>
      <dgm:spPr/>
      <dgm:t>
        <a:bodyPr/>
        <a:lstStyle/>
        <a:p>
          <a:endParaRPr lang="ru-RU"/>
        </a:p>
      </dgm:t>
    </dgm:pt>
    <dgm:pt modelId="{ECF957B2-A034-42FA-B4ED-771A38487914}" type="sibTrans" cxnId="{C8F6E9CC-0385-4017-85EC-3CE8237E82D7}">
      <dgm:prSet/>
      <dgm:spPr/>
      <dgm:t>
        <a:bodyPr/>
        <a:lstStyle/>
        <a:p>
          <a:endParaRPr lang="ru-RU"/>
        </a:p>
      </dgm:t>
    </dgm:pt>
    <dgm:pt modelId="{4D19CFCF-3FF8-413E-A642-2C6134446D42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kk-KZ" sz="1400" b="1" noProof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Шешімі</a:t>
          </a:r>
          <a:r>
            <a:rPr lang="kk-KZ" sz="1400" noProof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-суреткердің өзі суреттеп отырған өмір шындығына шығарған «үкімі»,адамдар арасындағы қарама-қарсы тайталастардың, күрделі күрестердің бітуі; түрліше тағдырлар тартысынан туған нақты көріністердің соңғы сахнасы.</a:t>
          </a:r>
          <a:endParaRPr lang="kk-KZ" sz="1400" noProof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92651A-1C8B-49B1-84A9-763F318CBC94}" type="parTrans" cxnId="{66CE43C2-F8F7-4F65-B728-389537895C47}">
      <dgm:prSet/>
      <dgm:spPr/>
      <dgm:t>
        <a:bodyPr/>
        <a:lstStyle/>
        <a:p>
          <a:endParaRPr lang="ru-RU"/>
        </a:p>
      </dgm:t>
    </dgm:pt>
    <dgm:pt modelId="{0D4F0026-9B26-4198-93B8-931D6E0FAC03}" type="sibTrans" cxnId="{66CE43C2-F8F7-4F65-B728-389537895C47}">
      <dgm:prSet/>
      <dgm:spPr/>
      <dgm:t>
        <a:bodyPr/>
        <a:lstStyle/>
        <a:p>
          <a:endParaRPr lang="ru-RU"/>
        </a:p>
      </dgm:t>
    </dgm:pt>
    <dgm:pt modelId="{9F08E5A5-63AD-4141-9715-232F4722B70A}" type="pres">
      <dgm:prSet presAssocID="{07456C4B-C432-413F-8AE5-8B2B389FF85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619EFF0-F1FA-4DDC-90BD-34DDDE29B98F}" type="pres">
      <dgm:prSet presAssocID="{5E8DB2D2-A865-4A56-8843-317E73A3F52A}" presName="node" presStyleLbl="node1" presStyleIdx="0" presStyleCnt="5" custScaleX="195003" custScaleY="71587" custLinFactNeighborX="3271" custLinFactNeighborY="-151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ECBF21-E844-48C5-AC61-1499199781C3}" type="pres">
      <dgm:prSet presAssocID="{8F81F1BD-E35A-4CE8-97C3-6D7585CC22C4}" presName="sibTrans" presStyleCnt="0"/>
      <dgm:spPr/>
    </dgm:pt>
    <dgm:pt modelId="{16A6CCF2-C2EE-4692-B41D-2BF883C97162}" type="pres">
      <dgm:prSet presAssocID="{EC68C6D9-D4E5-4537-AB6C-4E13FE85DDB0}" presName="node" presStyleLbl="node1" presStyleIdx="1" presStyleCnt="5" custScaleX="208377" custScaleY="73001" custLinFactNeighborX="4701" custLinFactNeighborY="-196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D2B041-65D8-4E66-BC1A-6F6115E30929}" type="pres">
      <dgm:prSet presAssocID="{5E59260C-4C4F-4FBA-8BFA-72234E0228C7}" presName="sibTrans" presStyleCnt="0"/>
      <dgm:spPr/>
    </dgm:pt>
    <dgm:pt modelId="{E4B70E17-ECEA-4FBD-91E5-15AA924B2ACB}" type="pres">
      <dgm:prSet presAssocID="{DACD1EBA-E244-48BF-A446-61FE36EF80FF}" presName="node" presStyleLbl="node1" presStyleIdx="2" presStyleCnt="5" custScaleX="177803" custScaleY="69275" custLinFactNeighborX="-8954" custLinFactNeighborY="-28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ADC42F-5D80-4283-ADC4-97ECF04F5BBC}" type="pres">
      <dgm:prSet presAssocID="{ADE4EE02-8C54-445A-9A0A-76DA4526B9B9}" presName="sibTrans" presStyleCnt="0"/>
      <dgm:spPr/>
    </dgm:pt>
    <dgm:pt modelId="{EF960A65-9957-4988-8CC2-39E3E1150B6F}" type="pres">
      <dgm:prSet presAssocID="{C33C68E3-084B-4BA5-BC90-88FCCA89DCEA}" presName="node" presStyleLbl="node1" presStyleIdx="3" presStyleCnt="5" custScaleX="280278" custScaleY="114283" custLinFactNeighborX="3084" custLinFactNeighborY="-220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06F280-8A87-438C-AF61-D231BA6B7547}" type="pres">
      <dgm:prSet presAssocID="{ECF957B2-A034-42FA-B4ED-771A38487914}" presName="sibTrans" presStyleCnt="0"/>
      <dgm:spPr/>
    </dgm:pt>
    <dgm:pt modelId="{8AB8E5F8-B0CA-4D0A-AF3C-8C8DDB3DA7CA}" type="pres">
      <dgm:prSet presAssocID="{4D19CFCF-3FF8-413E-A642-2C6134446D42}" presName="node" presStyleLbl="node1" presStyleIdx="4" presStyleCnt="5" custScaleX="157560" custScaleY="88044" custLinFactNeighborX="-634" custLinFactNeighborY="-164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1C2E20-569C-4738-9194-80A7EA34ABE9}" type="presOf" srcId="{07456C4B-C432-413F-8AE5-8B2B389FF857}" destId="{9F08E5A5-63AD-4141-9715-232F4722B70A}" srcOrd="0" destOrd="0" presId="urn:microsoft.com/office/officeart/2005/8/layout/default"/>
    <dgm:cxn modelId="{9BD2B639-5D08-486F-973B-151D4F716D80}" type="presOf" srcId="{4D19CFCF-3FF8-413E-A642-2C6134446D42}" destId="{8AB8E5F8-B0CA-4D0A-AF3C-8C8DDB3DA7CA}" srcOrd="0" destOrd="0" presId="urn:microsoft.com/office/officeart/2005/8/layout/default"/>
    <dgm:cxn modelId="{66CE43C2-F8F7-4F65-B728-389537895C47}" srcId="{07456C4B-C432-413F-8AE5-8B2B389FF857}" destId="{4D19CFCF-3FF8-413E-A642-2C6134446D42}" srcOrd="4" destOrd="0" parTransId="{0292651A-1C8B-49B1-84A9-763F318CBC94}" sibTransId="{0D4F0026-9B26-4198-93B8-931D6E0FAC03}"/>
    <dgm:cxn modelId="{C8F6E9CC-0385-4017-85EC-3CE8237E82D7}" srcId="{07456C4B-C432-413F-8AE5-8B2B389FF857}" destId="{C33C68E3-084B-4BA5-BC90-88FCCA89DCEA}" srcOrd="3" destOrd="0" parTransId="{131A9C7A-8478-4427-89DE-E3B4CDCCEB06}" sibTransId="{ECF957B2-A034-42FA-B4ED-771A38487914}"/>
    <dgm:cxn modelId="{36C0ACFB-2A38-4BE6-AAC1-C5799EB8067E}" srcId="{07456C4B-C432-413F-8AE5-8B2B389FF857}" destId="{EC68C6D9-D4E5-4537-AB6C-4E13FE85DDB0}" srcOrd="1" destOrd="0" parTransId="{458C4384-436C-4216-B97F-9B8246D15EDF}" sibTransId="{5E59260C-4C4F-4FBA-8BFA-72234E0228C7}"/>
    <dgm:cxn modelId="{7807B64E-30F5-4074-B668-73E938B07530}" type="presOf" srcId="{EC68C6D9-D4E5-4537-AB6C-4E13FE85DDB0}" destId="{16A6CCF2-C2EE-4692-B41D-2BF883C97162}" srcOrd="0" destOrd="0" presId="urn:microsoft.com/office/officeart/2005/8/layout/default"/>
    <dgm:cxn modelId="{31C10630-000D-4ACB-BB07-3179A49CDF14}" type="presOf" srcId="{C33C68E3-084B-4BA5-BC90-88FCCA89DCEA}" destId="{EF960A65-9957-4988-8CC2-39E3E1150B6F}" srcOrd="0" destOrd="0" presId="urn:microsoft.com/office/officeart/2005/8/layout/default"/>
    <dgm:cxn modelId="{DAB140CD-B900-48DF-B4E4-CD59A41058F8}" srcId="{07456C4B-C432-413F-8AE5-8B2B389FF857}" destId="{5E8DB2D2-A865-4A56-8843-317E73A3F52A}" srcOrd="0" destOrd="0" parTransId="{56E04DAF-2034-4CBE-98F6-AAD327849203}" sibTransId="{8F81F1BD-E35A-4CE8-97C3-6D7585CC22C4}"/>
    <dgm:cxn modelId="{3853BC0B-C043-4C4D-A62A-ED9A51DEC782}" type="presOf" srcId="{DACD1EBA-E244-48BF-A446-61FE36EF80FF}" destId="{E4B70E17-ECEA-4FBD-91E5-15AA924B2ACB}" srcOrd="0" destOrd="0" presId="urn:microsoft.com/office/officeart/2005/8/layout/default"/>
    <dgm:cxn modelId="{C08D3EE7-CDE9-4DFA-8869-0DE93B583509}" type="presOf" srcId="{5E8DB2D2-A865-4A56-8843-317E73A3F52A}" destId="{5619EFF0-F1FA-4DDC-90BD-34DDDE29B98F}" srcOrd="0" destOrd="0" presId="urn:microsoft.com/office/officeart/2005/8/layout/default"/>
    <dgm:cxn modelId="{5E69A106-486A-40CE-8FDB-C798D40A6E14}" srcId="{07456C4B-C432-413F-8AE5-8B2B389FF857}" destId="{DACD1EBA-E244-48BF-A446-61FE36EF80FF}" srcOrd="2" destOrd="0" parTransId="{548B3DB6-0C70-4C36-B81C-305DC7B78774}" sibTransId="{ADE4EE02-8C54-445A-9A0A-76DA4526B9B9}"/>
    <dgm:cxn modelId="{769CE09F-DB1F-4FF1-8314-4448335ED18A}" type="presParOf" srcId="{9F08E5A5-63AD-4141-9715-232F4722B70A}" destId="{5619EFF0-F1FA-4DDC-90BD-34DDDE29B98F}" srcOrd="0" destOrd="0" presId="urn:microsoft.com/office/officeart/2005/8/layout/default"/>
    <dgm:cxn modelId="{0668965E-EDD6-4456-8733-8B679151275C}" type="presParOf" srcId="{9F08E5A5-63AD-4141-9715-232F4722B70A}" destId="{CFECBF21-E844-48C5-AC61-1499199781C3}" srcOrd="1" destOrd="0" presId="urn:microsoft.com/office/officeart/2005/8/layout/default"/>
    <dgm:cxn modelId="{168D2976-DEC9-4371-A913-D5EA3D0DECA9}" type="presParOf" srcId="{9F08E5A5-63AD-4141-9715-232F4722B70A}" destId="{16A6CCF2-C2EE-4692-B41D-2BF883C97162}" srcOrd="2" destOrd="0" presId="urn:microsoft.com/office/officeart/2005/8/layout/default"/>
    <dgm:cxn modelId="{A147BF43-8871-41C1-B5FD-B86069D22E1E}" type="presParOf" srcId="{9F08E5A5-63AD-4141-9715-232F4722B70A}" destId="{30D2B041-65D8-4E66-BC1A-6F6115E30929}" srcOrd="3" destOrd="0" presId="urn:microsoft.com/office/officeart/2005/8/layout/default"/>
    <dgm:cxn modelId="{1A64E4CE-5B37-417D-B32D-F8AFF799CF8E}" type="presParOf" srcId="{9F08E5A5-63AD-4141-9715-232F4722B70A}" destId="{E4B70E17-ECEA-4FBD-91E5-15AA924B2ACB}" srcOrd="4" destOrd="0" presId="urn:microsoft.com/office/officeart/2005/8/layout/default"/>
    <dgm:cxn modelId="{82FD8E17-DB5A-4A9A-9A35-3530F0869588}" type="presParOf" srcId="{9F08E5A5-63AD-4141-9715-232F4722B70A}" destId="{8CADC42F-5D80-4283-ADC4-97ECF04F5BBC}" srcOrd="5" destOrd="0" presId="urn:microsoft.com/office/officeart/2005/8/layout/default"/>
    <dgm:cxn modelId="{7E8F8434-2C3E-42DD-8702-2906E4E716FB}" type="presParOf" srcId="{9F08E5A5-63AD-4141-9715-232F4722B70A}" destId="{EF960A65-9957-4988-8CC2-39E3E1150B6F}" srcOrd="6" destOrd="0" presId="urn:microsoft.com/office/officeart/2005/8/layout/default"/>
    <dgm:cxn modelId="{99F792A3-F09F-4ACE-A1CA-B05FFE65B127}" type="presParOf" srcId="{9F08E5A5-63AD-4141-9715-232F4722B70A}" destId="{B006F280-8A87-438C-AF61-D231BA6B7547}" srcOrd="7" destOrd="0" presId="urn:microsoft.com/office/officeart/2005/8/layout/default"/>
    <dgm:cxn modelId="{C6254E27-6526-42E5-893E-444710F5F02B}" type="presParOf" srcId="{9F08E5A5-63AD-4141-9715-232F4722B70A}" destId="{8AB8E5F8-B0CA-4D0A-AF3C-8C8DDB3DA7CA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AD5E51-B853-49E2-A933-DAF214C4FB8C}">
      <dsp:nvSpPr>
        <dsp:cNvPr id="0" name=""/>
        <dsp:cNvSpPr/>
      </dsp:nvSpPr>
      <dsp:spPr>
        <a:xfrm>
          <a:off x="0" y="5094649"/>
          <a:ext cx="11280358" cy="668670"/>
        </a:xfrm>
        <a:prstGeom prst="rect">
          <a:avLst/>
        </a:prstGeom>
        <a:gradFill rotWithShape="1">
          <a:gsLst>
            <a:gs pos="0">
              <a:schemeClr val="accent2">
                <a:lumMod val="110000"/>
                <a:satMod val="105000"/>
                <a:tint val="67000"/>
              </a:schemeClr>
            </a:gs>
            <a:gs pos="50000">
              <a:schemeClr val="accent2">
                <a:lumMod val="105000"/>
                <a:satMod val="103000"/>
                <a:tint val="73000"/>
              </a:schemeClr>
            </a:gs>
            <a:gs pos="100000">
              <a:schemeClr val="accent2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 Жетілмей келе жатқан тісі ғана.Көксерек арлан еді. Сондықтан бұның бойы биіктене береді. Әлі тұрқы шығып ұзарған жоқ. Барлық жүні қара көк, жотасы күдірейіп,ауыз-омыртқа мен құйрығына шейін тұп-тұтас болып, күлдіреуіштей бүгіледі. </a:t>
          </a:r>
        </a:p>
      </dsp:txBody>
      <dsp:txXfrm>
        <a:off x="0" y="5094649"/>
        <a:ext cx="11280358" cy="668670"/>
      </dsp:txXfrm>
    </dsp:sp>
    <dsp:sp modelId="{1D6B9764-22DE-4ECB-8747-F28486D34E56}">
      <dsp:nvSpPr>
        <dsp:cNvPr id="0" name=""/>
        <dsp:cNvSpPr/>
      </dsp:nvSpPr>
      <dsp:spPr>
        <a:xfrm rot="10800000">
          <a:off x="0" y="4140520"/>
          <a:ext cx="11280358" cy="1028414"/>
        </a:xfrm>
        <a:prstGeom prst="upArrowCallout">
          <a:avLst/>
        </a:prstGeom>
        <a:solidFill>
          <a:schemeClr val="accent2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Қай сәт бейнеленген? Әңгіменің қай бөлігінен алынған?</a:t>
          </a:r>
        </a:p>
      </dsp:txBody>
      <dsp:txXfrm rot="10800000">
        <a:off x="0" y="4140520"/>
        <a:ext cx="11280358" cy="668233"/>
      </dsp:txXfrm>
    </dsp:sp>
    <dsp:sp modelId="{548BC3F5-20F1-4598-90A2-87D0AD51C646}">
      <dsp:nvSpPr>
        <dsp:cNvPr id="0" name=""/>
        <dsp:cNvSpPr/>
      </dsp:nvSpPr>
      <dsp:spPr>
        <a:xfrm rot="10800000">
          <a:off x="0" y="3057880"/>
          <a:ext cx="11280358" cy="1028414"/>
        </a:xfrm>
        <a:prstGeom prst="upArrowCallou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-Түу, мына кәпірдің екі көзі жап-жасыл болып кетіпті-ау, тұқымын сезген екен мына жүзіқара! Қой, балам, енді мұны өлтіріп терісін алайық.</a:t>
          </a:r>
        </a:p>
      </dsp:txBody>
      <dsp:txXfrm rot="10800000">
        <a:off x="0" y="3057880"/>
        <a:ext cx="11280358" cy="668233"/>
      </dsp:txXfrm>
    </dsp:sp>
    <dsp:sp modelId="{C487E769-704E-4E67-8258-431057B144D3}">
      <dsp:nvSpPr>
        <dsp:cNvPr id="0" name=""/>
        <dsp:cNvSpPr/>
      </dsp:nvSpPr>
      <dsp:spPr>
        <a:xfrm rot="10800000">
          <a:off x="0" y="1953819"/>
          <a:ext cx="11280358" cy="1028414"/>
        </a:xfrm>
        <a:prstGeom prst="upArrowCallout">
          <a:avLst/>
        </a:prstGeom>
        <a:solidFill>
          <a:schemeClr val="accent6"/>
        </a:solidFill>
        <a:ln w="19050" cap="flat" cmpd="sng" algn="ctr">
          <a:solidFill>
            <a:schemeClr val="lt1"/>
          </a:solidFill>
          <a:prstDash val="solid"/>
          <a:miter lim="800000"/>
        </a:ln>
        <a:effectLst/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2.  Қай кейіпкердің сөзі? Әңгіменің қай бөлігінен алынған?</a:t>
          </a:r>
        </a:p>
      </dsp:txBody>
      <dsp:txXfrm rot="10800000">
        <a:off x="0" y="1953819"/>
        <a:ext cx="11280358" cy="668233"/>
      </dsp:txXfrm>
    </dsp:sp>
    <dsp:sp modelId="{D4572EF5-6EDF-4304-85FB-97B546EB3C43}">
      <dsp:nvSpPr>
        <dsp:cNvPr id="0" name=""/>
        <dsp:cNvSpPr/>
      </dsp:nvSpPr>
      <dsp:spPr>
        <a:xfrm rot="10800000">
          <a:off x="0" y="1031817"/>
          <a:ext cx="11280358" cy="1028414"/>
        </a:xfrm>
        <a:prstGeom prst="upArrowCallou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kern="1200" noProof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-Құрмаш қасында болғанда таяқ жемейді. Бірақ, ержете бастаған сайын бұдан иесі көз жазып қала берді. </a:t>
          </a:r>
        </a:p>
      </dsp:txBody>
      <dsp:txXfrm rot="10800000">
        <a:off x="0" y="1031817"/>
        <a:ext cx="11280358" cy="668233"/>
      </dsp:txXfrm>
    </dsp:sp>
    <dsp:sp modelId="{04D001B4-9089-457C-950F-8219041FB657}">
      <dsp:nvSpPr>
        <dsp:cNvPr id="0" name=""/>
        <dsp:cNvSpPr/>
      </dsp:nvSpPr>
      <dsp:spPr>
        <a:xfrm rot="10800000">
          <a:off x="0" y="2727"/>
          <a:ext cx="11280358" cy="1028414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600" b="1" kern="1200" noProof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1. Қай сәт бейнеленген? Әңгіменің қай бөлігінен алынған?</a:t>
          </a:r>
          <a:endParaRPr lang="kk-KZ" sz="1600" b="1" kern="1200" noProof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0" y="2727"/>
        <a:ext cx="11280358" cy="6682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19EFF0-F1FA-4DDC-90BD-34DDDE29B98F}">
      <dsp:nvSpPr>
        <dsp:cNvPr id="0" name=""/>
        <dsp:cNvSpPr/>
      </dsp:nvSpPr>
      <dsp:spPr>
        <a:xfrm>
          <a:off x="484575" y="313377"/>
          <a:ext cx="4575742" cy="1007872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Сюжеттің басталуы </a:t>
          </a:r>
          <a:r>
            <a:rPr lang="ru-RU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(латынша-дәйектеме) оның кіріспесі іспетті; мұнда әдеби қаһармандар өзара қарым-қатынасқа көшпес бұрынғы хал-жағдай, тіршілік, қоғамдық орта, болашақ қақтығыстар алаңы, оқиғалар орны суреттеледі. </a:t>
          </a:r>
          <a:endParaRPr lang="ru-RU" sz="1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84575" y="313377"/>
        <a:ext cx="4575742" cy="1007872"/>
      </dsp:txXfrm>
    </dsp:sp>
    <dsp:sp modelId="{16A6CCF2-C2EE-4692-B41D-2BF883C97162}">
      <dsp:nvSpPr>
        <dsp:cNvPr id="0" name=""/>
        <dsp:cNvSpPr/>
      </dsp:nvSpPr>
      <dsp:spPr>
        <a:xfrm>
          <a:off x="5328523" y="239800"/>
          <a:ext cx="4889563" cy="1027780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noProof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Сюжеттік байланыс </a:t>
          </a:r>
          <a:r>
            <a:rPr lang="kk-KZ" sz="1400" kern="1200" noProof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-адамдар арасындағы әрекеттің басы; тартыстың басталуы іспетті, шығарма арқауындағы негізгі оқиғаның әуелгі туындау себебі секілді. </a:t>
          </a:r>
          <a:endParaRPr lang="kk-KZ" sz="1400" kern="1200" noProof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28523" y="239800"/>
        <a:ext cx="4889563" cy="1027780"/>
      </dsp:txXfrm>
    </dsp:sp>
    <dsp:sp modelId="{E4B70E17-ECEA-4FBD-91E5-15AA924B2ACB}">
      <dsp:nvSpPr>
        <dsp:cNvPr id="0" name=""/>
        <dsp:cNvSpPr/>
      </dsp:nvSpPr>
      <dsp:spPr>
        <a:xfrm>
          <a:off x="2961622" y="1376040"/>
          <a:ext cx="4172144" cy="975322"/>
        </a:xfrm>
        <a:prstGeom prst="rect">
          <a:avLst/>
        </a:prstGeom>
        <a:gradFill rotWithShape="1">
          <a:gsLst>
            <a:gs pos="0">
              <a:schemeClr val="accent1">
                <a:lumMod val="110000"/>
                <a:satMod val="105000"/>
                <a:tint val="67000"/>
              </a:schemeClr>
            </a:gs>
            <a:gs pos="50000">
              <a:schemeClr val="accent1">
                <a:lumMod val="105000"/>
                <a:satMod val="103000"/>
                <a:tint val="73000"/>
              </a:schemeClr>
            </a:gs>
            <a:gs pos="100000">
              <a:schemeClr val="accent1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noProof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Сюжеттік даму- </a:t>
          </a:r>
          <a:r>
            <a:rPr lang="kk-KZ" sz="1400" kern="1200" noProof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адамдардың өзара қарым-қатынасынан, қимыл-әркетінен туған түрліше жағдайларға, байланысты оқиғалардың өрбуі. </a:t>
          </a:r>
          <a:endParaRPr lang="kk-KZ" sz="1400" kern="1200" noProof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61622" y="1376040"/>
        <a:ext cx="4172144" cy="975322"/>
      </dsp:txXfrm>
    </dsp:sp>
    <dsp:sp modelId="{EF960A65-9957-4988-8CC2-39E3E1150B6F}">
      <dsp:nvSpPr>
        <dsp:cNvPr id="0" name=""/>
        <dsp:cNvSpPr/>
      </dsp:nvSpPr>
      <dsp:spPr>
        <a:xfrm>
          <a:off x="75909" y="2678385"/>
          <a:ext cx="6576719" cy="1608989"/>
        </a:xfrm>
        <a:prstGeom prst="rect">
          <a:avLst/>
        </a:prstGeom>
        <a:solidFill>
          <a:schemeClr val="accent3"/>
        </a:solidFill>
        <a:ln w="12700" cap="flat" cmpd="sng" algn="ctr">
          <a:solidFill>
            <a:schemeClr val="accent3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Шарықтау </a:t>
          </a:r>
          <a:r>
            <a:rPr lang="kk-KZ" sz="1400" b="1" kern="1200" noProof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шегі </a:t>
          </a:r>
          <a:r>
            <a:rPr lang="kk-KZ" sz="1400" kern="1200" noProof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(латын-шың)-сюжеттік дамудың ең жоғарғы сатысы; адамдар арасындағы қимыл-әркеттің мейлінше </a:t>
          </a:r>
          <a:r>
            <a:rPr lang="ru-RU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күшейіп, өрбіп жеткен жері, шығармалардағы драмалық тартыстың өрістеп шыққан биігі. Шығарма сюжетін күллі кезең-кезеңімен тұтастырып, белгілі бі</a:t>
          </a:r>
          <a:r>
            <a:rPr lang="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</a:t>
          </a:r>
          <a:r>
            <a:rPr lang="ru-RU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бүтіндікке, үндестікке әкеліп тұрған композицияның ең жауапты тұсы осы. </a:t>
          </a:r>
          <a:endParaRPr lang="ru-RU" sz="14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909" y="2678385"/>
        <a:ext cx="6576719" cy="1608989"/>
      </dsp:txXfrm>
    </dsp:sp>
    <dsp:sp modelId="{8AB8E5F8-B0CA-4D0A-AF3C-8C8DDB3DA7CA}">
      <dsp:nvSpPr>
        <dsp:cNvPr id="0" name=""/>
        <dsp:cNvSpPr/>
      </dsp:nvSpPr>
      <dsp:spPr>
        <a:xfrm>
          <a:off x="6800036" y="2941810"/>
          <a:ext cx="3697143" cy="1239570"/>
        </a:xfrm>
        <a:prstGeom prst="rect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400" b="1" kern="1200" noProof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Шешімі</a:t>
          </a:r>
          <a:r>
            <a:rPr lang="kk-KZ" sz="1400" kern="1200" noProof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-суреткердің өзі суреттеп отырған өмір шындығына шығарған «үкімі»,адамдар арасындағы қарама-қарсы тайталастардың, күрделі күрестердің бітуі; түрліше тағдырлар тартысынан туған нақты көріністердің соңғы сахнасы.</a:t>
          </a:r>
          <a:endParaRPr lang="kk-KZ" sz="1400" kern="1200" noProof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800036" y="2941810"/>
        <a:ext cx="3697143" cy="12395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E4555-513C-492E-9109-3FDF0F353178}" type="datetimeFigureOut">
              <a:rPr lang="ru-RU" smtClean="0"/>
              <a:t>21.01.2021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D5A18-7062-486A-A6BC-F0383032CFB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369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D5A18-7062-486A-A6BC-F0383032CFBA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0466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31E3-B770-4BCF-9E18-9E0AC754535B}" type="datetimeFigureOut">
              <a:rPr lang="ru-RU" smtClean="0"/>
              <a:t>21.01.2021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430F-31FF-4018-B11F-A232657598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300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31E3-B770-4BCF-9E18-9E0AC754535B}" type="datetimeFigureOut">
              <a:rPr lang="ru-RU" smtClean="0"/>
              <a:t>21.01.2021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430F-31FF-4018-B11F-A232657598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4308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31E3-B770-4BCF-9E18-9E0AC754535B}" type="datetimeFigureOut">
              <a:rPr lang="ru-RU" smtClean="0"/>
              <a:t>21.01.2021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430F-31FF-4018-B11F-A232657598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35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31E3-B770-4BCF-9E18-9E0AC754535B}" type="datetimeFigureOut">
              <a:rPr lang="ru-RU" smtClean="0"/>
              <a:t>21.01.2021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430F-31FF-4018-B11F-A232657598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57669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31E3-B770-4BCF-9E18-9E0AC754535B}" type="datetimeFigureOut">
              <a:rPr lang="ru-RU" smtClean="0"/>
              <a:t>21.01.2021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430F-31FF-4018-B11F-A232657598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339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31E3-B770-4BCF-9E18-9E0AC754535B}" type="datetimeFigureOut">
              <a:rPr lang="ru-RU" smtClean="0"/>
              <a:t>21.01.2021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430F-31FF-4018-B11F-A232657598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4419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31E3-B770-4BCF-9E18-9E0AC754535B}" type="datetimeFigureOut">
              <a:rPr lang="ru-RU" smtClean="0"/>
              <a:t>21.01.2021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430F-31FF-4018-B11F-A232657598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573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31E3-B770-4BCF-9E18-9E0AC754535B}" type="datetimeFigureOut">
              <a:rPr lang="ru-RU" smtClean="0"/>
              <a:t>21.01.2021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430F-31FF-4018-B11F-A232657598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07261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31E3-B770-4BCF-9E18-9E0AC754535B}" type="datetimeFigureOut">
              <a:rPr lang="ru-RU" smtClean="0"/>
              <a:t>21.01.2021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430F-31FF-4018-B11F-A232657598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1429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31E3-B770-4BCF-9E18-9E0AC754535B}" type="datetimeFigureOut">
              <a:rPr lang="ru-RU" smtClean="0"/>
              <a:t>21.01.2021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430F-31FF-4018-B11F-A232657598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4284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D31E3-B770-4BCF-9E18-9E0AC754535B}" type="datetimeFigureOut">
              <a:rPr lang="ru-RU" smtClean="0"/>
              <a:t>21.01.2021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3430F-31FF-4018-B11F-A232657598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558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D31E3-B770-4BCF-9E18-9E0AC754535B}" type="datetimeFigureOut">
              <a:rPr lang="ru-RU" smtClean="0"/>
              <a:t>21.01.2021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3430F-31FF-4018-B11F-A232657598E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4419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525740" y="101157"/>
            <a:ext cx="2150757" cy="671119"/>
          </a:xfrm>
        </p:spPr>
        <p:txBody>
          <a:bodyPr>
            <a:normAutofit/>
          </a:bodyPr>
          <a:lstStyle/>
          <a:p>
            <a:pPr lvl="0" defTabSz="914400" fontAlgn="base">
              <a:spcAft>
                <a:spcPct val="0"/>
              </a:spcAft>
            </a:pPr>
            <a:r>
              <a:rPr lang="kk-KZ" sz="1600" b="1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ҚАЗАҚ ӘДЕБИЕТІ </a:t>
            </a:r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7-СЫНЫП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52256" y="2299317"/>
            <a:ext cx="9854214" cy="2848416"/>
          </a:xfrm>
        </p:spPr>
        <p:txBody>
          <a:bodyPr>
            <a:normAutofit/>
          </a:bodyPr>
          <a:lstStyle/>
          <a:p>
            <a:pPr lvl="0" algn="l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Бөлім атауы: </a:t>
            </a:r>
            <a:r>
              <a:rPr lang="kk-KZ" sz="3200" dirty="0">
                <a:solidFill>
                  <a:srgbClr val="002060"/>
                </a:solidFill>
                <a:latin typeface="Times New Roman" panose="02020603050405020304" pitchFamily="18" charset="0"/>
                <a:ea typeface="Consolas" panose="020B0609020204030204" pitchFamily="49" charset="0"/>
              </a:rPr>
              <a:t>Балалар мен үлкендер</a:t>
            </a:r>
            <a:endParaRPr lang="kk-KZ" sz="3200" dirty="0" smtClean="0">
              <a:solidFill>
                <a:srgbClr val="002060"/>
              </a:solidFill>
              <a:latin typeface="Times New Roman" panose="02020603050405020304" pitchFamily="18" charset="0"/>
              <a:cs typeface="Calibri" panose="020F0502020204030204" pitchFamily="34" charset="0"/>
            </a:endParaRPr>
          </a:p>
          <a:p>
            <a:pPr lvl="0" algn="l" defTabSz="914400" fontAlgn="base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kk-KZ" sz="3200" b="1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Сабақтың тақырыбы</a:t>
            </a:r>
            <a:r>
              <a:rPr lang="kk-KZ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kk-KZ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М.Әуезовтің </a:t>
            </a:r>
            <a:r>
              <a:rPr lang="kk-KZ" sz="3200" dirty="0">
                <a:solidFill>
                  <a:srgbClr val="00206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«Көксерек» әңгімесі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525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7327" y="609599"/>
            <a:ext cx="9059433" cy="935116"/>
          </a:xfrm>
        </p:spPr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kk-KZ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kk-KZ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-тапсырма:</a:t>
            </a:r>
            <a:r>
              <a:rPr lang="kk-KZ" sz="31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k-KZ" sz="31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kk-KZ" sz="3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Әңгіме сюжеті бойынша </a:t>
            </a:r>
            <a:r>
              <a:rPr lang="kk-KZ" sz="3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ш</a:t>
            </a:r>
            <a:r>
              <a:rPr lang="kk-KZ" sz="3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ығарма сюжетінің құрамдас </a:t>
            </a:r>
            <a:r>
              <a:rPr lang="kk-KZ" sz="3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бөлшектеріне талдау</a:t>
            </a:r>
            <a:br>
              <a:rPr lang="kk-KZ" sz="3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sz="3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Әдіс: </a:t>
            </a:r>
            <a:r>
              <a:rPr lang="kk-KZ" sz="31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«Сәйкестендіру» </a:t>
            </a:r>
            <a:r>
              <a:rPr lang="kk-KZ" sz="31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әдісі.</a:t>
            </a:r>
            <a:endParaRPr lang="ru-RU" sz="31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9558" y="1615735"/>
            <a:ext cx="8444443" cy="4425627"/>
          </a:xfrm>
        </p:spPr>
        <p:txBody>
          <a:bodyPr>
            <a:normAutofit/>
          </a:bodyPr>
          <a:lstStyle/>
          <a:p>
            <a:pPr lvl="5">
              <a:lnSpc>
                <a:spcPct val="107000"/>
              </a:lnSpc>
              <a:buFont typeface="Wingdings" panose="05000000000000000000" pitchFamily="2" charset="2"/>
              <a:buChar char="§"/>
            </a:pPr>
            <a:endParaRPr lang="kk-KZ" sz="10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Көксеректің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ауыл тұрғыны болуы, оның ауылда өсуі,мінез-құлқындағы қасқырға тән ерекшеліктері. </a:t>
            </a:r>
            <a:endParaRPr lang="" sz="20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Көксеректің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Ақ қасқырмен қосылып төңіректегі ауылдарды шулатуы. Қорадағы қойларды жаралауы.</a:t>
            </a: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Сайдағы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қасқырлар апаны. Екі аяқтылардың індегі бөлтіріктерге қиянаты</a:t>
            </a: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Көксеректің ызаға бой алуы. Құрмаштың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қазасы</a:t>
            </a:r>
            <a:endParaRPr lang="kk-KZ" sz="20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q"/>
            </a:pP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Аққасқаның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Көксерекпен айқасы.Көксеректің өлімі. Құрмаштың әкесінің Көксеректі басқа теуіп, Құрмашын жоқтауы</a:t>
            </a:r>
            <a:endParaRPr lang="kk-KZ" sz="20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36172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8433"/>
          </a:xfrm>
        </p:spPr>
        <p:txBody>
          <a:bodyPr>
            <a:normAutofit/>
          </a:bodyPr>
          <a:lstStyle/>
          <a:p>
            <a:pPr algn="ctr"/>
            <a:r>
              <a:rPr lang="kk-KZ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тексер: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2559" y="1348033"/>
            <a:ext cx="8661443" cy="469333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Б</a:t>
            </a:r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асталуы </a:t>
            </a:r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kk-KZ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Сайдағы </a:t>
            </a:r>
            <a:r>
              <a:rPr lang="kk-KZ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қасқырлар апаны. Екі аяқтылардың індегі бөлтіріктерге қиянаты</a:t>
            </a:r>
            <a:r>
              <a:rPr lang="kk-KZ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kk-KZ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kk-KZ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2. Байланысы </a:t>
            </a:r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kk-KZ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Көксеректің </a:t>
            </a:r>
            <a:r>
              <a:rPr lang="kk-KZ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ауыл тұрғыны болуы, оның ауылда өсуі,мінез-құлқындағы қасқырға тән ерекшеліктері. </a:t>
            </a:r>
            <a:br>
              <a:rPr lang="kk-KZ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Дамуы </a:t>
            </a:r>
            <a:r>
              <a:rPr lang="kk-KZ" sz="1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kk-KZ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Көксеректің </a:t>
            </a:r>
            <a:r>
              <a:rPr lang="kk-KZ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Ақ қасқырмен қосылып төңіректегі ауылдарды шулатуы. Қорадағы қойларды жаралауы</a:t>
            </a:r>
            <a:r>
              <a:rPr lang="kk-KZ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kk-KZ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kk-KZ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Шарықтау шегі </a:t>
            </a:r>
            <a:r>
              <a:rPr lang="kk-KZ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-Көксеректің ызаға бой алуы. Құрмаштың </a:t>
            </a:r>
            <a:r>
              <a:rPr lang="kk-KZ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қазасы</a:t>
            </a:r>
            <a:r>
              <a:rPr lang="kk-KZ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kk-KZ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kk-KZ" sz="1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5. Шешімі </a:t>
            </a:r>
            <a:r>
              <a:rPr lang="kk-KZ" sz="1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-Аққасқаның Көксерекпен айқасы.Көксеректің өлімі. Құрмаштың әкесінің Көксеректі басқа теуіп, Құрмашын жоқтауы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8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2617" y="430845"/>
            <a:ext cx="2798307" cy="246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94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1872"/>
          </a:xfrm>
        </p:spPr>
        <p:txBody>
          <a:bodyPr>
            <a:normAutofit/>
          </a:bodyPr>
          <a:lstStyle/>
          <a:p>
            <a:pPr algn="ctr"/>
            <a:r>
              <a:rPr lang="kk-KZ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Қорытынды: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800519"/>
            <a:ext cx="8596668" cy="424084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Көркем шығарманы түсініп </a:t>
            </a: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автор туралы мәліметтерді білдіңіз;</a:t>
            </a: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Шығарма сюжетін анықтадыңыз;</a:t>
            </a: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ü"/>
            </a:pP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Сюжет бөлшектерін талдадыңыз:</a:t>
            </a:r>
          </a:p>
          <a:p>
            <a:pPr marL="0" indent="0">
              <a:lnSpc>
                <a:spcPct val="107000"/>
              </a:lnSpc>
              <a:buNone/>
            </a:pP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5598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0617" y="1740023"/>
            <a:ext cx="10922152" cy="4541037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Оқу </a:t>
            </a: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мақсаты</a:t>
            </a: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Әдеби шығарма сюжетінің құрамдас бөлшектерін талдау (Т/Ж1).</a:t>
            </a:r>
            <a:endParaRPr lang="kk-KZ" sz="28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defTabSz="914400" eaLnBrk="0" fontAlgn="base" hangingPunct="0">
              <a:lnSpc>
                <a:spcPct val="107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kk-KZ" sz="28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Сабақ мақсаты</a:t>
            </a: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r>
              <a:rPr lang="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М.Әуезовтің </a:t>
            </a:r>
            <a:r>
              <a:rPr lang="kk-KZ" sz="28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«Көксерек» әңгімесі сюжетінің құрамдас бөлшектерін талдау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1180303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225485"/>
            <a:ext cx="9277371" cy="4815877"/>
          </a:xfrm>
        </p:spPr>
        <p:txBody>
          <a:bodyPr/>
          <a:lstStyle/>
          <a:p>
            <a:pPr marL="0" lvl="0" indent="0">
              <a:spcBef>
                <a:spcPts val="375"/>
              </a:spcBef>
              <a:spcAft>
                <a:spcPts val="375"/>
              </a:spcAft>
              <a:buNone/>
            </a:pPr>
            <a:r>
              <a:rPr lang="kk-KZ" b="1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kk-KZ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Бағалау критерийлері:</a:t>
            </a:r>
          </a:p>
          <a:p>
            <a:pPr lvl="0">
              <a:spcBef>
                <a:spcPts val="375"/>
              </a:spcBef>
              <a:spcAft>
                <a:spcPts val="375"/>
              </a:spcAft>
              <a:buFont typeface="Wingdings" panose="05000000000000000000" pitchFamily="2" charset="2"/>
              <a:buChar char="Ø"/>
            </a:pPr>
            <a:r>
              <a:rPr lang="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өркем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шығарманы түсініп оқып, автор туралы мәліметтерді біледі;</a:t>
            </a:r>
          </a:p>
          <a:p>
            <a:pPr lvl="0">
              <a:spcBef>
                <a:spcPts val="375"/>
              </a:spcBef>
              <a:spcAft>
                <a:spcPts val="375"/>
              </a:spcAft>
              <a:buFont typeface="Wingdings" panose="05000000000000000000" pitchFamily="2" charset="2"/>
              <a:buChar char="Ø"/>
            </a:pPr>
            <a:r>
              <a:rPr lang="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ығарма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сюжетін анықтайды;</a:t>
            </a:r>
          </a:p>
          <a:p>
            <a:pPr lvl="0">
              <a:spcBef>
                <a:spcPts val="375"/>
              </a:spcBef>
              <a:spcAft>
                <a:spcPts val="375"/>
              </a:spcAft>
              <a:buFont typeface="Wingdings" panose="05000000000000000000" pitchFamily="2" charset="2"/>
              <a:buChar char="Ø"/>
            </a:pPr>
            <a:r>
              <a:rPr lang="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kk-KZ" sz="24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южет </a:t>
            </a:r>
            <a:r>
              <a:rPr lang="kk-KZ" sz="24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бөлшектерін талдайды</a:t>
            </a:r>
            <a:endParaRPr lang="kk-KZ" sz="24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2924" y="2716566"/>
            <a:ext cx="2804403" cy="3324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010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1267" y="1162975"/>
            <a:ext cx="10202333" cy="550415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kk-KZ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endParaRPr lang="kk-KZ" dirty="0" smtClean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endParaRPr lang="kk-KZ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k-KZ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endParaRPr lang="kk-KZ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kk-KZ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kk-KZ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ХХ </a:t>
            </a:r>
            <a:r>
              <a:rPr lang="kk-KZ" sz="1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ғасырдағы қазақ әдебиетінің ең биік тұлғасы </a:t>
            </a:r>
            <a:r>
              <a:rPr lang="kk-KZ" sz="1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Мұхтар Омарханұлы Әуезов.</a:t>
            </a:r>
            <a:endParaRPr lang="ru-RU" sz="19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kk-KZ" sz="1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Ол – қазақ әдебиетіндегі алғашқы роман-эпопеяның </a:t>
            </a:r>
            <a:r>
              <a:rPr lang="kk-KZ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авторы,  </a:t>
            </a:r>
            <a:r>
              <a:rPr lang="kk-KZ" sz="1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қазақ әдебиетінің өркендеуіне үлес қосқан ұлы </a:t>
            </a:r>
            <a:r>
              <a:rPr lang="kk-KZ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тұлға.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«Көксерек»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— адам мен табиғат арасындағы байланысты көрсететін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шығарма</a:t>
            </a:r>
            <a:r>
              <a:rPr lang="kk-KZ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Бұл әңгіме </a:t>
            </a:r>
            <a:endParaRPr lang="" sz="19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kk-KZ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1929 жылы жазылған. Адам қолында өскен, бірақ адамға қиянат еткен, оның ет-бауырын езіп, жара салған көкжал сол адам қолынан өлім тапты.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Көксерек» тұңғыш рет «Жаңа әдебиет» журналында жарияланды (1929, №2-3). </a:t>
            </a:r>
            <a:r>
              <a:rPr lang="ru-RU" sz="19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Көптеген </a:t>
            </a: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шетел тіддеріне аударылды. 1977 жылы қазақ, орыс, ағылшын тілдерінде жеке кітап болып шықты. Шығарма бойынша «Көксерек» фильмі түсірілді, қазақ, неміс, орыс тілдерінде спектакльдер қойылды.</a:t>
            </a:r>
            <a:endParaRPr lang="kk-KZ" sz="1900" u="sng" dirty="0">
              <a:solidFill>
                <a:srgbClr val="0563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7379" y="475394"/>
            <a:ext cx="2525703" cy="288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794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8758897" cy="625311"/>
          </a:xfrm>
        </p:spPr>
        <p:txBody>
          <a:bodyPr>
            <a:normAutofit/>
          </a:bodyPr>
          <a:lstStyle/>
          <a:p>
            <a:pPr algn="ctr"/>
            <a:r>
              <a:rPr lang="kk-KZ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 сабақ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0246" y="1652954"/>
            <a:ext cx="9812216" cy="4388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Жаңа </a:t>
            </a:r>
            <a:r>
              <a:rPr lang="kk-KZ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тақырыпқа байланысты бейнебаянды мұқият көріп, тыңдау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kk-KZ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https://www.youtube.com/watch?v=prCKesT_8sc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kk-KZ" u="sng" dirty="0">
              <a:solidFill>
                <a:srgbClr val="0563C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9555" y="2660677"/>
            <a:ext cx="6474451" cy="344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8019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4719" y="289088"/>
            <a:ext cx="8596668" cy="162455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1-тапсырма: Шығарма үзінділерімен жұмыс</a:t>
            </a: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Әдіс: </a:t>
            </a:r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«Кім жүйрік» </a:t>
            </a: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әдісі.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4719" y="1453832"/>
            <a:ext cx="8257882" cy="3486699"/>
          </a:xfrm>
        </p:spPr>
        <p:txBody>
          <a:bodyPr>
            <a:normAutofit/>
          </a:bodyPr>
          <a:lstStyle/>
          <a:p>
            <a:pPr marL="0" indent="0">
              <a:lnSpc>
                <a:spcPct val="107000"/>
              </a:lnSpc>
              <a:buNone/>
            </a:pPr>
            <a:endParaRPr lang="kk-KZ" sz="2000" b="1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endParaRPr lang="kk-KZ" sz="20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buNone/>
            </a:pPr>
            <a:r>
              <a:rPr lang="kk-KZ" sz="20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Дескриптор:</a:t>
            </a: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ығарма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сюжетінің бөлшектерін анықтап, талдайды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үзінділердегі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кейіпкер іс-әрекеті мен сөзі арқылы жасырынған бейнені </a:t>
            </a:r>
            <a:r>
              <a:rPr 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табады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000" dirty="0" smtClean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Font typeface="Wingdings" panose="05000000000000000000" pitchFamily="2" charset="2"/>
              <a:buChar char="Ø"/>
            </a:pPr>
            <a:r>
              <a:rPr lang="kk-KZ" sz="2000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ойын жүйелі жеткізеді.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3354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35006"/>
            <a:ext cx="8821773" cy="656947"/>
          </a:xfrm>
        </p:spPr>
        <p:txBody>
          <a:bodyPr>
            <a:normAutofit/>
          </a:bodyPr>
          <a:lstStyle/>
          <a:p>
            <a:pPr algn="ctr"/>
            <a:r>
              <a:rPr lang="kk-KZ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1-тапсырма</a:t>
            </a:r>
            <a:r>
              <a:rPr lang="kk-KZ" sz="2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Шығарма үзінділерімен жұмыс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9286487"/>
              </p:ext>
            </p:extLst>
          </p:nvPr>
        </p:nvGraphicFramePr>
        <p:xfrm>
          <a:off x="677334" y="932155"/>
          <a:ext cx="11280358" cy="576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0154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52486"/>
            <a:ext cx="8596668" cy="735291"/>
          </a:xfrm>
        </p:spPr>
        <p:txBody>
          <a:bodyPr>
            <a:normAutofit/>
          </a:bodyPr>
          <a:lstStyle/>
          <a:p>
            <a:pPr algn="ctr"/>
            <a:r>
              <a:rPr lang="kk-KZ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Өзіңді тексер: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417" y="1305016"/>
            <a:ext cx="10023798" cy="5114637"/>
          </a:xfrm>
        </p:spPr>
        <p:txBody>
          <a:bodyPr>
            <a:normAutofit/>
          </a:bodyPr>
          <a:lstStyle/>
          <a:p>
            <a:pPr marL="0" lvl="0" indent="0">
              <a:buClr>
                <a:srgbClr val="5FCBEF"/>
              </a:buClr>
              <a:buNone/>
            </a:pPr>
            <a:endParaRPr lang="kk-KZ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5FCBEF"/>
              </a:buClr>
              <a:buNone/>
            </a:pPr>
            <a:endParaRPr lang="ru-RU" sz="1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5FCBEF"/>
              </a:buClr>
              <a:buNone/>
            </a:pPr>
            <a:r>
              <a:rPr lang="ru-RU" sz="1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Қай сәт бейнеленген? Әңгіменің қай бөлігінен алынған?</a:t>
            </a:r>
          </a:p>
          <a:p>
            <a:pPr marL="0" lvl="0" indent="0">
              <a:buClr>
                <a:srgbClr val="5FCBEF"/>
              </a:buClr>
              <a:buNone/>
            </a:pPr>
            <a:r>
              <a:rPr lang="ru-RU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-Құрмаш қасында болғанда таяқ жемейді. Бірақ, ержете бастаған сайын бұдан иесі көз жазып қала берді.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(«Көксерек және ауыл иттері» бөлімі, Көксеректің ауылдағы жағдайы</a:t>
            </a:r>
          </a:p>
          <a:p>
            <a:pPr marL="0" lvl="0" indent="0">
              <a:buClr>
                <a:srgbClr val="5FCBEF"/>
              </a:buClr>
              <a:buNone/>
            </a:pPr>
            <a:r>
              <a:rPr lang="kk-KZ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Қай кейіпкердің сөзі? Әңгіменің қай бөлігінен алынған?</a:t>
            </a:r>
          </a:p>
          <a:p>
            <a:pPr marL="0" lvl="0" indent="0">
              <a:buClr>
                <a:srgbClr val="5FCBEF"/>
              </a:buClr>
              <a:buNone/>
            </a:pPr>
            <a:r>
              <a:rPr lang="kk-KZ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-Түу, мына кәпірдің екі көзі жап-жасыл болып кетіпті-ау, тұқымын сезген екен мына жүзіқара! Қой, балам, енді мұны өлтіріп терісін алайық. </a:t>
            </a:r>
            <a:r>
              <a:rPr lang="kk-KZ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(Әжесі. 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(«Көксеректің ауылға келуі» </a:t>
            </a:r>
            <a:r>
              <a:rPr lang="kk-KZ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бөлімінен</a:t>
            </a:r>
            <a:r>
              <a:rPr 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үзінді</a:t>
            </a:r>
            <a:r>
              <a:rPr lang="kk-KZ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lvl="0" indent="0">
              <a:buClr>
                <a:srgbClr val="5FCBEF"/>
              </a:buClr>
              <a:buNone/>
            </a:pPr>
            <a:r>
              <a:rPr lang="kk-KZ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Қай сәт бейнеленген? Әңгіменің қай бөлігінен алынған?</a:t>
            </a:r>
          </a:p>
          <a:p>
            <a:pPr marL="0" lvl="0" indent="0">
              <a:buClr>
                <a:srgbClr val="5FCBEF"/>
              </a:buClr>
              <a:buNone/>
            </a:pPr>
            <a:r>
              <a:rPr lang="kk-KZ" sz="19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Жетілмей келе жатқан тісі ғана.Көксерек арлан еді. Сондықтан бұның бойы биіктене береді. Әлі тұрқы шығып ұзарған жоқ. Барлық жүні қара көк, жотасы күдірейіп,ауыз-омыртқа мен құйрығына шейін тұп-тұтас болып, күлдіреуіштей бүгіледі. </a:t>
            </a:r>
            <a:r>
              <a:rPr lang="kk-KZ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(«Көксеректің өзгеруі» бөліміндегі Көксеректің дене тұрқын сипаттауы.)</a:t>
            </a:r>
            <a:endParaRPr lang="ru-RU" sz="19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Clr>
                <a:srgbClr val="5FCBEF"/>
              </a:buClr>
              <a:buNone/>
            </a:pP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1736" y="118533"/>
            <a:ext cx="2645893" cy="493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3892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9221" y="213065"/>
            <a:ext cx="10515600" cy="852256"/>
          </a:xfrm>
        </p:spPr>
        <p:txBody>
          <a:bodyPr>
            <a:normAutofit fontScale="90000"/>
          </a:bodyPr>
          <a:lstStyle/>
          <a:p>
            <a:pPr algn="ctr"/>
            <a:r>
              <a:rPr lang="kk-KZ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Анықтама бұрышы</a:t>
            </a:r>
            <a: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kk-KZ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kk-KZ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305250"/>
              </p:ext>
            </p:extLst>
          </p:nvPr>
        </p:nvGraphicFramePr>
        <p:xfrm>
          <a:off x="909221" y="2050742"/>
          <a:ext cx="10515600" cy="5113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929631" y="790112"/>
            <a:ext cx="6036816" cy="11807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 сюжетінің құрамдас бөлшектері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Сюжет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(фр. </a:t>
            </a:r>
            <a:r>
              <a:rPr lang="en-US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sujet -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зат) – шығармадағы өзара жалғасқан оқиғалардың тізбегі, біртұтас желісі. Кез келген шығармада сюжеттің табиғи басталуы, байланысы, дамуы, шарықтауы, шешімі болады.</a:t>
            </a:r>
          </a:p>
        </p:txBody>
      </p:sp>
    </p:spTree>
    <p:extLst>
      <p:ext uri="{BB962C8B-B14F-4D97-AF65-F5344CB8AC3E}">
        <p14:creationId xmlns:p14="http://schemas.microsoft.com/office/powerpoint/2010/main" val="253808889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2444</TotalTime>
  <Words>770</Words>
  <Application>Microsoft Office PowerPoint</Application>
  <PresentationFormat>Широкоэкранный</PresentationFormat>
  <Paragraphs>66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Consolas</vt:lpstr>
      <vt:lpstr>Times New Roman</vt:lpstr>
      <vt:lpstr>Wingdings</vt:lpstr>
      <vt:lpstr>Тема Office</vt:lpstr>
      <vt:lpstr>ҚАЗАҚ ӘДЕБИЕТІ  7-СЫНЫП</vt:lpstr>
      <vt:lpstr>Презентация PowerPoint</vt:lpstr>
      <vt:lpstr>Презентация PowerPoint</vt:lpstr>
      <vt:lpstr>Презентация PowerPoint</vt:lpstr>
      <vt:lpstr>Жаңа сабақ</vt:lpstr>
      <vt:lpstr>    1-тапсырма: Шығарма үзінділерімен жұмыс Әдіс: «Кім жүйрік» әдісі.   </vt:lpstr>
      <vt:lpstr>1-тапсырма: Шығарма үзінділерімен жұмыс</vt:lpstr>
      <vt:lpstr>Өзіңді тексер:</vt:lpstr>
      <vt:lpstr>Анықтама бұрышы </vt:lpstr>
      <vt:lpstr>2-тапсырма:  Әңгіме сюжеті бойынша шығарма сюжетінің құрамдас бөлшектеріне талдау Әдіс: «Сәйкестендіру» әдісі.</vt:lpstr>
      <vt:lpstr>Өзіңді тексер:</vt:lpstr>
      <vt:lpstr>Қорытынды: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ҚАЗАҚ ТІЛІ (1)  7-СЫНЫП</dc:title>
  <dc:creator>user</dc:creator>
  <cp:lastModifiedBy>user</cp:lastModifiedBy>
  <cp:revision>107</cp:revision>
  <dcterms:created xsi:type="dcterms:W3CDTF">2020-08-08T01:57:28Z</dcterms:created>
  <dcterms:modified xsi:type="dcterms:W3CDTF">2021-01-21T11:00:23Z</dcterms:modified>
</cp:coreProperties>
</file>