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media/image1.png" ContentType="image/png"/>
  <Override PartName="/ppt/media/image2.jpeg" ContentType="image/jpe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3389349-D10C-49D0-BC95-AEAD4A10351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8EF78BC-3769-4470-9138-2F4424C2B1F0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hyperlink" Target="https://www.youtube.com/watch?v=q67XqLfb1ok" TargetMode="External"/><Relationship Id="rId3" Type="http://schemas.openxmlformats.org/officeDocument/2006/relationships/image" Target="../media/image2.jpeg"/><Relationship Id="rId4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0" name="Google Shape;78;p1"/>
          <p:cNvCxnSpPr/>
          <p:nvPr/>
        </p:nvCxnSpPr>
        <p:spPr>
          <a:xfrm>
            <a:off x="757080" y="3716280"/>
            <a:ext cx="10694160" cy="37440"/>
          </a:xfrm>
          <a:prstGeom prst="straightConnector1">
            <a:avLst/>
          </a:prstGeom>
          <a:ln w="57240">
            <a:solidFill>
              <a:srgbClr val="4472c4"/>
            </a:solidFill>
            <a:miter/>
          </a:ln>
        </p:spPr>
      </p:cxnSp>
      <p:sp>
        <p:nvSpPr>
          <p:cNvPr id="11" name="TextBox 25"/>
          <p:cNvSpPr/>
          <p:nvPr/>
        </p:nvSpPr>
        <p:spPr>
          <a:xfrm>
            <a:off x="1228680" y="4037040"/>
            <a:ext cx="93916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Сабақтың тақырыбы:  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«Күңіреніп көкірегі нар қобыздай...»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TextBox 9"/>
          <p:cNvSpPr/>
          <p:nvPr/>
        </p:nvSpPr>
        <p:spPr>
          <a:xfrm>
            <a:off x="8899560" y="196920"/>
            <a:ext cx="213372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ҚАЗАҚ  ӘДЕБИЕТІ 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16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7-СЫНЫП</a:t>
            </a:r>
            <a:endParaRPr b="0" lang="ru-RU" sz="1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TextBox 1"/>
          <p:cNvSpPr/>
          <p:nvPr/>
        </p:nvSpPr>
        <p:spPr>
          <a:xfrm>
            <a:off x="1262160" y="320760"/>
            <a:ext cx="60386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Бөлім тақырыбы: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Балалар мен үлкендер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9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0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1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92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93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94" name="TextBox 8"/>
          <p:cNvSpPr/>
          <p:nvPr/>
        </p:nvSpPr>
        <p:spPr>
          <a:xfrm>
            <a:off x="212760" y="19512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Қосымша тапсырма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5" name="Прямоугольник 1"/>
          <p:cNvSpPr/>
          <p:nvPr/>
        </p:nvSpPr>
        <p:spPr>
          <a:xfrm>
            <a:off x="852480" y="2174760"/>
            <a:ext cx="809460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Жүсіпбек Аймауытовтың «Мағжанның ақындығы туралы» деген сыни мақаласымен таныс.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15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6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1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19" name="Google Shape;78;p1"/>
          <p:cNvCxnSpPr/>
          <p:nvPr/>
        </p:nvCxnSpPr>
        <p:spPr>
          <a:xfrm>
            <a:off x="752400" y="2890800"/>
            <a:ext cx="10694160" cy="3744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20" name="TextBox 8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Оқу мақсат(тар)ы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1" name="TextBox 1"/>
          <p:cNvSpPr/>
          <p:nvPr/>
        </p:nvSpPr>
        <p:spPr>
          <a:xfrm>
            <a:off x="1095480" y="3211560"/>
            <a:ext cx="42847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Сабақ мақсаттары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2" name="Прямоугольник 1"/>
          <p:cNvSpPr/>
          <p:nvPr/>
        </p:nvSpPr>
        <p:spPr>
          <a:xfrm>
            <a:off x="1249200" y="1390680"/>
            <a:ext cx="84963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Эпикалық, поэзиялық, драмалық шығармадағы автор бейнесін анықтау (А/И2.)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3" name="Прямоугольник 2"/>
          <p:cNvSpPr/>
          <p:nvPr/>
        </p:nvSpPr>
        <p:spPr>
          <a:xfrm>
            <a:off x="1109520" y="3952800"/>
            <a:ext cx="863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-шығармадағы автор бейнесін анықтайды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;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4" name="Прямоугольник 3"/>
          <p:cNvSpPr/>
          <p:nvPr/>
        </p:nvSpPr>
        <p:spPr>
          <a:xfrm>
            <a:off x="1109520" y="5083200"/>
            <a:ext cx="60962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мәтін мазмұнын түсінеді;</a:t>
            </a:r>
            <a:endParaRPr b="0" lang="ru-RU" sz="20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marL="343080" indent="-34308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0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шығармадан автор бейнесін анықтайды</a:t>
            </a: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5" name="TextBox 1"/>
          <p:cNvSpPr/>
          <p:nvPr/>
        </p:nvSpPr>
        <p:spPr>
          <a:xfrm>
            <a:off x="1095480" y="4694400"/>
            <a:ext cx="27194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27" name="object 2"/>
          <p:cNvSpPr/>
          <p:nvPr/>
        </p:nvSpPr>
        <p:spPr>
          <a:xfrm>
            <a:off x="1440" y="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8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9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3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31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32" name="TextBox 8"/>
          <p:cNvSpPr/>
          <p:nvPr/>
        </p:nvSpPr>
        <p:spPr>
          <a:xfrm>
            <a:off x="1133640" y="25884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Жаңа сабаққа кіріспе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Прямоугольник 1"/>
          <p:cNvSpPr/>
          <p:nvPr/>
        </p:nvSpPr>
        <p:spPr>
          <a:xfrm>
            <a:off x="733320" y="2217600"/>
            <a:ext cx="6096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Видеодағы мәліметтермен таныс.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Прямоугольник 1"/>
          <p:cNvSpPr/>
          <p:nvPr/>
        </p:nvSpPr>
        <p:spPr>
          <a:xfrm>
            <a:off x="733320" y="3246480"/>
            <a:ext cx="518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sng">
                <a:solidFill>
                  <a:srgbClr val="0563c1"/>
                </a:solidFill>
                <a:uFillTx/>
                <a:latin typeface="Times New Roman"/>
                <a:ea typeface="Calibri"/>
                <a:hlinkClick r:id="rId2"/>
              </a:rPr>
              <a:t>https://www.youtube.com/watch?v=q67XqLfb1ok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5" name="Рисунок 2" descr=""/>
          <p:cNvPicPr/>
          <p:nvPr/>
        </p:nvPicPr>
        <p:blipFill>
          <a:blip r:embed="rId3"/>
          <a:srcRect l="0" t="0" r="0" b="9809"/>
          <a:stretch/>
        </p:blipFill>
        <p:spPr>
          <a:xfrm>
            <a:off x="5923080" y="1784520"/>
            <a:ext cx="5654520" cy="2865240"/>
          </a:xfrm>
          <a:prstGeom prst="rect">
            <a:avLst/>
          </a:prstGeom>
          <a:ln w="0">
            <a:noFill/>
          </a:ln>
        </p:spPr>
      </p:pic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37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8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9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4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41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42" name="TextBox 8"/>
          <p:cNvSpPr/>
          <p:nvPr/>
        </p:nvSpPr>
        <p:spPr>
          <a:xfrm>
            <a:off x="1133640" y="2728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1-т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3" name="Прямоугольник 1"/>
          <p:cNvSpPr/>
          <p:nvPr/>
        </p:nvSpPr>
        <p:spPr>
          <a:xfrm>
            <a:off x="652320" y="1155600"/>
            <a:ext cx="96886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Берілген ақпараттардың дұрыс не бұрыстығын анықтаңыз.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4" name="Прямоугольник 3"/>
          <p:cNvSpPr/>
          <p:nvPr/>
        </p:nvSpPr>
        <p:spPr>
          <a:xfrm>
            <a:off x="752400" y="4968720"/>
            <a:ext cx="6240600" cy="101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sng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Дескриптор</a:t>
            </a:r>
            <a:r>
              <a:rPr b="0" lang="kk-KZ" sz="1800" strike="noStrike" u="sng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: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  ақпараттардың мазмұнын біледі;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  берілген ақпараттардың дұрыс, бұрыстығын ажыратады.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45" name=""/>
          <p:cNvGraphicFramePr/>
          <p:nvPr/>
        </p:nvGraphicFramePr>
        <p:xfrm>
          <a:off x="852480" y="1701720"/>
          <a:ext cx="8474040" cy="3029040"/>
        </p:xfrm>
        <a:graphic>
          <a:graphicData uri="http://schemas.openxmlformats.org/drawingml/2006/table">
            <a:tbl>
              <a:tblPr/>
              <a:tblGrid>
                <a:gridCol w="6054840"/>
                <a:gridCol w="1208160"/>
                <a:gridCol w="1211040"/>
              </a:tblGrid>
              <a:tr h="417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Ақпараттар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дұрыс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бұрыс</a:t>
                      </a:r>
                      <a:endParaRPr b="0" lang="ru-RU" sz="20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678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Мағжан Фирдауси, Сағди,Хафиз, Омар хаям, Низами, Науаи сынды шығыс жауһарларымен танысады.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387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Халық жауы деген жала жабылып, еңбектері жойылады.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387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Ғалия медресесінде оқыған.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387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Мағжанның білім алуына әкесі көмектеседі.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3870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Петербургте жоғарғы оқу орынында білім алады.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3852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Университетте мұғалімдік қызмет атқарады.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47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8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9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0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1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57240">
            <a:solidFill>
              <a:srgbClr val="0070c0"/>
            </a:solidFill>
            <a:miter/>
          </a:ln>
        </p:spPr>
      </p:cxnSp>
      <p:sp>
        <p:nvSpPr>
          <p:cNvPr id="52" name="TextBox 8"/>
          <p:cNvSpPr/>
          <p:nvPr/>
        </p:nvSpPr>
        <p:spPr>
          <a:xfrm>
            <a:off x="212760" y="19512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Өзіңді тексер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53" name=""/>
          <p:cNvGraphicFramePr/>
          <p:nvPr/>
        </p:nvGraphicFramePr>
        <p:xfrm>
          <a:off x="1476360" y="1476360"/>
          <a:ext cx="8451720" cy="3897360"/>
        </p:xfrm>
        <a:graphic>
          <a:graphicData uri="http://schemas.openxmlformats.org/drawingml/2006/table">
            <a:tbl>
              <a:tblPr/>
              <a:tblGrid>
                <a:gridCol w="6039000"/>
                <a:gridCol w="1117440"/>
                <a:gridCol w="1295280"/>
              </a:tblGrid>
              <a:tr h="492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Ақпараттар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дұрыс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ru-RU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бұрыс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817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Мағжан Фирдауси, Сағди,Хафиз, Омар хаям, Низами, Науаи сынды шығыс жауһарларымен танысады.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523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Халық жауы деген жала жабылып, еңбектері жойылады.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523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Ғалия медресесінде оқыған.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5241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Мағжанның білім алуына әкесі көмектеседі.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  <a:tr h="523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Петербургте жоғарғы оқу орынында білім алады.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492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Университетте мұғалімдік қызмет атқарады.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+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7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ru-RU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91440" marR="9144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55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5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59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60" name="TextBox 8"/>
          <p:cNvSpPr/>
          <p:nvPr/>
        </p:nvSpPr>
        <p:spPr>
          <a:xfrm>
            <a:off x="1133640" y="27288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2-т</a:t>
            </a: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апсырма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Прямоугольник 1"/>
          <p:cNvSpPr/>
          <p:nvPr/>
        </p:nvSpPr>
        <p:spPr>
          <a:xfrm>
            <a:off x="852480" y="1144440"/>
            <a:ext cx="102250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«Қос жазба күнделігі» әдісін пайдаланып, үзіндіден автор бейнесін анықта.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рямоугольник 3"/>
          <p:cNvSpPr/>
          <p:nvPr/>
        </p:nvSpPr>
        <p:spPr>
          <a:xfrm>
            <a:off x="500040" y="3112920"/>
            <a:ext cx="6753240" cy="101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Aft>
                <a:spcPts val="75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sng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Дескриптор</a:t>
            </a:r>
            <a:r>
              <a:rPr b="0" lang="kk-KZ" sz="1800" strike="noStrike" u="sng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: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-үзінді мазмұнын түсінеді;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-Автор бейнесін анықтайды.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3618000" y="1744560"/>
          <a:ext cx="7683480" cy="4186440"/>
        </p:xfrm>
        <a:graphic>
          <a:graphicData uri="http://schemas.openxmlformats.org/drawingml/2006/table">
            <a:tbl>
              <a:tblPr/>
              <a:tblGrid>
                <a:gridCol w="4133880"/>
                <a:gridCol w="3549600"/>
              </a:tblGrid>
              <a:tr h="406440">
                <a:tc>
                  <a:txBody>
                    <a:bodyPr lIns="73080" rIns="73080" tIns="3672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7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Өлең үзіндісі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38160" rIns="38160" tIns="38160" bIns="3816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7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Автор бейнесі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38160" marR="381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1346400">
                <a:tc>
                  <a:txBody>
                    <a:bodyPr lIns="73080" rIns="73080" tIns="3672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7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Жүрегім, мен зарлымын жаралыға,</a:t>
                      </a:r>
                      <a:br>
                        <a:rPr sz="1800"/>
                      </a:b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Сұм өмір абақты ғой саналыға.</a:t>
                      </a:r>
                      <a:br>
                        <a:rPr sz="1800"/>
                      </a:b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Қызыл тіл, қолым емес, кісендеулі,</a:t>
                      </a:r>
                      <a:br>
                        <a:rPr sz="1800"/>
                      </a:b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Сондықтан жаным күйіп жанады да.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38160" rIns="38160" tIns="38160" bIns="3816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38160" marR="381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2433600">
                <a:tc>
                  <a:txBody>
                    <a:bodyPr lIns="73080" rIns="73080" tIns="3672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7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7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Қу өмір қызығы жоқ қажытқан соң,</a:t>
                      </a:r>
                      <a:br>
                        <a:rPr sz="1800"/>
                      </a:b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Толғанып қарауым сол баяғыға.</a:t>
                      </a:r>
                      <a:br>
                        <a:rPr sz="1800"/>
                      </a:b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Түйіннің тоқсан түрлі шешуі бар</a:t>
                      </a:r>
                      <a:br>
                        <a:rPr sz="1800"/>
                      </a:b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Әдемі ертегідей баяғыда.</a:t>
                      </a:r>
                      <a:br>
                        <a:rPr sz="1800"/>
                      </a:b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Әдемі еткенді ойлап айнымасам,</a:t>
                      </a:r>
                      <a:br>
                        <a:rPr sz="1800"/>
                      </a:br>
                      <a:r>
                        <a:rPr b="1" lang="kk-KZ" sz="18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Сұм өмір күшті уын аяды ма?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38160" rIns="38160" tIns="38160" bIns="3816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8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38160" marR="381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65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6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7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68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69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57240">
            <a:solidFill>
              <a:srgbClr val="0070c0"/>
            </a:solidFill>
            <a:miter/>
          </a:ln>
        </p:spPr>
      </p:cxnSp>
      <p:sp>
        <p:nvSpPr>
          <p:cNvPr id="70" name="TextBox 8"/>
          <p:cNvSpPr/>
          <p:nvPr/>
        </p:nvSpPr>
        <p:spPr>
          <a:xfrm>
            <a:off x="212760" y="19512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Өзіңді тексер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graphicFrame>
        <p:nvGraphicFramePr>
          <p:cNvPr id="71" name=""/>
          <p:cNvGraphicFramePr/>
          <p:nvPr/>
        </p:nvGraphicFramePr>
        <p:xfrm>
          <a:off x="1847880" y="1144440"/>
          <a:ext cx="8150040" cy="4740480"/>
        </p:xfrm>
        <a:graphic>
          <a:graphicData uri="http://schemas.openxmlformats.org/drawingml/2006/table">
            <a:tbl>
              <a:tblPr/>
              <a:tblGrid>
                <a:gridCol w="4479840"/>
                <a:gridCol w="3670200"/>
              </a:tblGrid>
              <a:tr h="357480">
                <a:tc>
                  <a:txBody>
                    <a:bodyPr lIns="73080" rIns="73080" tIns="3672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7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Өлең үзіндісі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38160" rIns="38160" tIns="38160" bIns="3816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7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Автор бейнесі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38160" marR="381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</a:tr>
              <a:tr h="2319120">
                <a:tc>
                  <a:txBody>
                    <a:bodyPr lIns="73080" rIns="73080" tIns="3672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7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Жүрегім, мен зарлымын жаралыға,</a:t>
                      </a:r>
                      <a:br>
                        <a:rPr sz="1600"/>
                      </a:b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Сұм өмір абақты ғой саналыға.</a:t>
                      </a:r>
                      <a:br>
                        <a:rPr sz="1600"/>
                      </a:b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Қызыл тіл, қолым емес, кісендеулі,</a:t>
                      </a:r>
                      <a:br>
                        <a:rPr sz="1600"/>
                      </a:b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Сондықтан жаным күйіп жанады да.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38160" rIns="38160" tIns="38160" bIns="3816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-Саналы, білімді адамдардың өз білгенімен халықпен бөлісе алмай, абақтыда отырғандай шарасыздық бейнеде жүруі. Жүрегі зарлы.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-бас кеспек болса да тіл кеспек жоқ дегендей, автор мұң-зарын шығармалары арқылы жеткізгісі келеді,өкінеді.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38160" marR="381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d2deef"/>
                    </a:solidFill>
                  </a:tcPr>
                </a:tc>
              </a:tr>
              <a:tr h="2063880">
                <a:tc>
                  <a:txBody>
                    <a:bodyPr lIns="73080" rIns="73080" tIns="36720" bIns="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spcAft>
                          <a:spcPts val="751"/>
                        </a:spcAft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Қу өмір қызығы жоқ қажытқан соң,</a:t>
                      </a:r>
                      <a:br>
                        <a:rPr sz="1600"/>
                      </a:b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Толғанып қарауым сол баяғыға.</a:t>
                      </a:r>
                      <a:br>
                        <a:rPr sz="1600"/>
                      </a:b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Түйіннің тоқсан түрлі шешуі бар</a:t>
                      </a:r>
                      <a:br>
                        <a:rPr sz="1600"/>
                      </a:b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Әдемі ертегідей баяғыда.</a:t>
                      </a:r>
                      <a:br>
                        <a:rPr sz="1600"/>
                      </a:b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Әдемі еткенді ойлап айнымасам,</a:t>
                      </a:r>
                      <a:br>
                        <a:rPr sz="1600"/>
                      </a:br>
                      <a:r>
                        <a:rPr b="1" lang="kk-KZ" sz="1600" strike="noStrike" u="none">
                          <a:solidFill>
                            <a:srgbClr val="ffffff"/>
                          </a:solidFill>
                          <a:uFillTx/>
                          <a:latin typeface="Times New Roman"/>
                          <a:ea typeface="Times New Roman"/>
                        </a:rPr>
                        <a:t>Сұм өмір күшті уын аяды ма?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73080" marR="7308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 lIns="38160" rIns="38160" tIns="38160" bIns="38160" anchor="t">
                      <a:noAutofit/>
                    </a:bodyPr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  <a:p>
                      <a:pPr>
                        <a:lnSpc>
                          <a:spcPct val="115000"/>
                        </a:lnSpc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kk-KZ" sz="1600" strike="noStrike" u="none">
                          <a:solidFill>
                            <a:srgbClr val="000000"/>
                          </a:solidFill>
                          <a:uFillTx/>
                          <a:latin typeface="Times New Roman"/>
                          <a:ea typeface="Times New Roman"/>
                        </a:rPr>
                        <a:t>-өмірінен қажыған, шаршаған, өзіне дейінгі өмірден, тарихи оқиғалардан жүрегіне дауа табады.</a:t>
                      </a:r>
                      <a:endParaRPr b="0" lang="ru-RU" sz="1600" strike="noStrike" u="none">
                        <a:solidFill>
                          <a:srgbClr val="000000"/>
                        </a:solidFill>
                        <a:uFillTx/>
                        <a:latin typeface="Calibri"/>
                      </a:endParaRPr>
                    </a:p>
                  </a:txBody>
                  <a:tcPr anchor="t" marL="38160" marR="381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solidFill>
                      <a:srgbClr val="eaeff7"/>
                    </a:solidFill>
                  </a:tcPr>
                </a:tc>
              </a:tr>
            </a:tbl>
          </a:graphicData>
        </a:graphic>
      </p:graphicFrame>
    </p:spTree>
  </p:cSld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73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76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77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78" name="TextBox 8"/>
          <p:cNvSpPr/>
          <p:nvPr/>
        </p:nvSpPr>
        <p:spPr>
          <a:xfrm>
            <a:off x="212760" y="19512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Бекіту сұрақтары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9" name="Прямоугольник 2"/>
          <p:cNvSpPr/>
          <p:nvPr/>
        </p:nvSpPr>
        <p:spPr>
          <a:xfrm>
            <a:off x="1841400" y="2174760"/>
            <a:ext cx="7929720" cy="192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1.Неліктен Мағжанның шығармалары жарты ғасырдан артық танылмай келді?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2.Мағжан туралы 3 дерек айта аласың ба?</a:t>
            </a:r>
            <a:br>
              <a:rPr sz="2400"/>
            </a:b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3. Шығармалары арқылы авторға қандай сипаттама бересің?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0" name="Рисунок 48" descr=""/>
          <p:cNvPicPr/>
          <p:nvPr/>
        </p:nvPicPr>
        <p:blipFill>
          <a:blip r:embed="rId1"/>
          <a:stretch/>
        </p:blipFill>
        <p:spPr>
          <a:xfrm>
            <a:off x="652320" y="7978680"/>
            <a:ext cx="200160" cy="203400"/>
          </a:xfrm>
          <a:prstGeom prst="rect">
            <a:avLst/>
          </a:prstGeom>
          <a:ln w="0">
            <a:noFill/>
          </a:ln>
        </p:spPr>
      </p:pic>
      <p:sp>
        <p:nvSpPr>
          <p:cNvPr id="81" name="object 2"/>
          <p:cNvSpPr/>
          <p:nvPr/>
        </p:nvSpPr>
        <p:spPr>
          <a:xfrm>
            <a:off x="1440" y="-12600"/>
            <a:ext cx="12190680" cy="977760"/>
          </a:xfrm>
          <a:custGeom>
            <a:avLst/>
            <a:gdLst>
              <a:gd name="textAreaLeft" fmla="*/ 0 w 12190680"/>
              <a:gd name="textAreaRight" fmla="*/ 12191040 w 12190680"/>
              <a:gd name="textAreaTop" fmla="*/ 0 h 977760"/>
              <a:gd name="textAreaBottom" fmla="*/ 978120 h 977760"/>
            </a:gdLst>
            <a:ahLst/>
            <a:rect l="textAreaLeft" t="textAreaTop" r="textAreaRight" b="textAreaBottom"/>
            <a:pathLst>
              <a:path w="15238094" h="1221740">
                <a:moveTo>
                  <a:pt x="0" y="1221663"/>
                </a:moveTo>
                <a:lnTo>
                  <a:pt x="15237736" y="1221663"/>
                </a:lnTo>
                <a:lnTo>
                  <a:pt x="15237736" y="0"/>
                </a:lnTo>
                <a:lnTo>
                  <a:pt x="0" y="0"/>
                </a:lnTo>
                <a:lnTo>
                  <a:pt x="0" y="1221663"/>
                </a:lnTo>
                <a:close/>
              </a:path>
            </a:pathLst>
          </a:custGeom>
          <a:solidFill>
            <a:srgbClr val="2e77e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2" name="Прямоугольник 73"/>
          <p:cNvSpPr/>
          <p:nvPr/>
        </p:nvSpPr>
        <p:spPr>
          <a:xfrm>
            <a:off x="4349880" y="1343160"/>
            <a:ext cx="157320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37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Частных детских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сада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3" name="Прямоугольник 74"/>
          <p:cNvSpPr/>
          <p:nvPr/>
        </p:nvSpPr>
        <p:spPr>
          <a:xfrm>
            <a:off x="5942160" y="1309680"/>
            <a:ext cx="1571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24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43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55760"/>
                <a:tab algn="l" pos="911160"/>
                <a:tab algn="l" pos="1366920"/>
                <a:tab algn="l" pos="1822320"/>
                <a:tab algn="l" pos="2278080"/>
                <a:tab algn="l" pos="2733840"/>
                <a:tab algn="l" pos="3189240"/>
                <a:tab algn="l" pos="3645000"/>
                <a:tab algn="l" pos="4100400"/>
                <a:tab algn="l" pos="4556160"/>
                <a:tab algn="l" pos="5011560"/>
                <a:tab algn="l" pos="5467320"/>
                <a:tab algn="l" pos="5923080"/>
                <a:tab algn="l" pos="6378480"/>
                <a:tab algn="l" pos="6834240"/>
                <a:tab algn="l" pos="7289640"/>
                <a:tab algn="l" pos="7745400"/>
                <a:tab algn="l" pos="8201160"/>
                <a:tab algn="l" pos="8656560"/>
                <a:tab algn="l" pos="9112320"/>
              </a:tabLst>
            </a:pPr>
            <a:r>
              <a:rPr b="0" lang="ru-RU" sz="1200" strike="noStrike" u="none">
                <a:solidFill>
                  <a:srgbClr val="ffffff"/>
                </a:solidFill>
                <a:uFillTx/>
                <a:latin typeface="Neo Sans Cyr"/>
                <a:ea typeface="Arial"/>
              </a:rPr>
              <a:t>Мини-центра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cxnSp>
        <p:nvCxnSpPr>
          <p:cNvPr id="84" name="Google Shape;77;p1"/>
          <p:cNvCxnSpPr/>
          <p:nvPr/>
        </p:nvCxnSpPr>
        <p:spPr>
          <a:xfrm>
            <a:off x="212400" y="6621120"/>
            <a:ext cx="11729160" cy="26280"/>
          </a:xfrm>
          <a:prstGeom prst="straightConnector1">
            <a:avLst/>
          </a:prstGeom>
          <a:ln w="57240">
            <a:solidFill>
              <a:srgbClr val="33cccc"/>
            </a:solidFill>
            <a:miter/>
          </a:ln>
        </p:spPr>
      </p:cxnSp>
      <p:cxnSp>
        <p:nvCxnSpPr>
          <p:cNvPr id="85" name="Google Shape;78;p1"/>
          <p:cNvCxnSpPr/>
          <p:nvPr/>
        </p:nvCxnSpPr>
        <p:spPr>
          <a:xfrm>
            <a:off x="757080" y="6364080"/>
            <a:ext cx="10694160" cy="37080"/>
          </a:xfrm>
          <a:prstGeom prst="straightConnector1">
            <a:avLst/>
          </a:prstGeom>
          <a:ln w="38160">
            <a:solidFill>
              <a:srgbClr val="4472c4"/>
            </a:solidFill>
            <a:miter/>
          </a:ln>
        </p:spPr>
      </p:cxnSp>
      <p:sp>
        <p:nvSpPr>
          <p:cNvPr id="86" name="TextBox 8"/>
          <p:cNvSpPr/>
          <p:nvPr/>
        </p:nvSpPr>
        <p:spPr>
          <a:xfrm>
            <a:off x="212760" y="195120"/>
            <a:ext cx="4246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400" strike="noStrike" u="none">
                <a:solidFill>
                  <a:srgbClr val="ffffff"/>
                </a:solidFill>
                <a:uFillTx/>
                <a:latin typeface="Tahoma"/>
                <a:ea typeface="Tahoma"/>
              </a:rPr>
              <a:t>Қорытынды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7" name="Прямоугольник 1"/>
          <p:cNvSpPr/>
          <p:nvPr/>
        </p:nvSpPr>
        <p:spPr>
          <a:xfrm>
            <a:off x="852480" y="2174760"/>
            <a:ext cx="809460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-Оқу мақсатына жеттің бе?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-Оқу мақсатына жету үшін қандай тапсырмалар орындадың?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5789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2018-09-12T08:07:08Z</dcterms:created>
  <dc:creator>Жазира Асанова</dc:creator>
  <dc:description/>
  <dc:language>ru-RU</dc:language>
  <cp:lastModifiedBy>edge</cp:lastModifiedBy>
  <cp:lastPrinted>2020-03-24T14:36:16Z</cp:lastPrinted>
  <dcterms:modified xsi:type="dcterms:W3CDTF">2021-01-13T14:34:54Z</dcterms:modified>
  <cp:revision>432</cp:revision>
  <dc:subject/>
  <dc:title>Презентация PowerPoint</dc:title>
</cp:coreProperties>
</file>