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A29E9C-3C92-4B0E-B442-71DE65DE0DE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31E52DC-215F-43C2-821D-8B7AD6AB97FA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4037040"/>
            <a:ext cx="6648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Ашу түбі – кейіс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899560" y="196920"/>
            <a:ext cx="21337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 ӘДЕБИЕТІ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62160" y="320760"/>
            <a:ext cx="60386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Балалар мен үлкендер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0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5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Бекіту сұрақтары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2"/>
          <p:cNvSpPr/>
          <p:nvPr/>
        </p:nvSpPr>
        <p:spPr>
          <a:xfrm>
            <a:off x="1841400" y="2174760"/>
            <a:ext cx="7929720" cy="222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1. Баян батыр ел намысын ойлаушы күрескер ме, әлде ашу-ызаның құрбаны, қылмыскер ме?</a:t>
            </a:r>
            <a:br>
              <a:rPr sz="2000"/>
            </a:b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2. Ноян ел намысын аяққа басушы сатқын ба, әлде албырт сезім, махабаттың құрбаны ма?</a:t>
            </a:r>
            <a:br>
              <a:rPr sz="2000"/>
            </a:b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3. Қалмақ қызы неге «сұм сұлу» деп аталған?</a:t>
            </a:r>
            <a:br>
              <a:rPr sz="2000"/>
            </a:b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4. «Батыр Баян» поэмасынан өзіңе қандай адамгершілік қасиеттерді түйіп алдың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8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9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1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2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03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тапсырмасы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оугольник 1"/>
          <p:cNvSpPr/>
          <p:nvPr/>
        </p:nvSpPr>
        <p:spPr>
          <a:xfrm>
            <a:off x="852480" y="2174760"/>
            <a:ext cx="80946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«Егер мен Ноян болсам...», «Егер мен Баян болсам», «Егер мен Қалмақ қызы болсам...» берілген тақырыптардың бірін таңдап, шағын ойтолғау жазу.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1119960" y="3579840"/>
            <a:ext cx="2139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Прямоугольник 1"/>
          <p:cNvSpPr/>
          <p:nvPr/>
        </p:nvSpPr>
        <p:spPr>
          <a:xfrm>
            <a:off x="1249200" y="1390680"/>
            <a:ext cx="849636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(Т/Ж2).Әдеби шығармадағы тұлғалық болмысты гуманистік тұрғыдан талдау.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(Т/Ж4).Көркем шығармадағы кейіпкер бейнесін ашып, үзінділерді  жатқа айту.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2"/>
          <p:cNvSpPr/>
          <p:nvPr/>
        </p:nvSpPr>
        <p:spPr>
          <a:xfrm>
            <a:off x="1109520" y="3952800"/>
            <a:ext cx="86360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-шығармадағы кейіпкерлердің тұлғалық болмысты гуманистік тұрғыдан талдайды;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-кейіпкер бейнесін ашып, үзінділерді жаттайды.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3"/>
          <p:cNvSpPr/>
          <p:nvPr/>
        </p:nvSpPr>
        <p:spPr>
          <a:xfrm>
            <a:off x="1109520" y="5232240"/>
            <a:ext cx="60962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мазмұнын түсінеді;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тұлғалық болмысты талдайды;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кейіпкер бейнесін ашады.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TextBox 1"/>
          <p:cNvSpPr/>
          <p:nvPr/>
        </p:nvSpPr>
        <p:spPr>
          <a:xfrm>
            <a:off x="1104480" y="4840200"/>
            <a:ext cx="24933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7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2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Ой түрткі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1"/>
          <p:cNvSpPr/>
          <p:nvPr/>
        </p:nvSpPr>
        <p:spPr>
          <a:xfrm>
            <a:off x="1839960" y="1654200"/>
            <a:ext cx="60958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70c0"/>
                </a:solidFill>
                <a:uFillTx/>
                <a:latin typeface="Times New Roman"/>
                <a:ea typeface="Arial"/>
              </a:rPr>
              <a:t>Мақалдың мағынасын аш: </a:t>
            </a:r>
            <a:r>
              <a:rPr b="0" lang="kk-KZ" sz="2400" strike="noStrike" u="sng">
                <a:solidFill>
                  <a:srgbClr val="0070c0"/>
                </a:solidFill>
                <a:uFillTx/>
                <a:latin typeface="Times New Roman"/>
                <a:ea typeface="Arial"/>
              </a:rPr>
              <a:t>Ашу түбі-кейіс,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70c0"/>
                </a:solidFill>
                <a:uFillTx/>
                <a:latin typeface="Times New Roman"/>
                <a:ea typeface="Arial"/>
              </a:rPr>
              <a:t>                                              </a:t>
            </a:r>
            <a:r>
              <a:rPr b="0" lang="kk-KZ" sz="2400" strike="noStrike" u="sng">
                <a:solidFill>
                  <a:srgbClr val="0070c0"/>
                </a:solidFill>
                <a:uFillTx/>
                <a:latin typeface="Times New Roman"/>
                <a:ea typeface="Arial"/>
              </a:rPr>
              <a:t>Ақыл түбі-кеніш.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Прямоугольник 2"/>
          <p:cNvSpPr/>
          <p:nvPr/>
        </p:nvSpPr>
        <p:spPr>
          <a:xfrm>
            <a:off x="1731960" y="3462480"/>
            <a:ext cx="838188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Кейіс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 – ашу, ыза, реніш, араздық түрінде көрініс беретін адам мінезі мен көңіл-күйінің жағдайы.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Кеніш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–бір немесе бірнеше шахтадан  тұратын белгілі бір кен орнын игеруге арналған кәсіпорын.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1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Прямоугольник 1"/>
          <p:cNvSpPr/>
          <p:nvPr/>
        </p:nvSpPr>
        <p:spPr>
          <a:xfrm>
            <a:off x="252360" y="1309680"/>
            <a:ext cx="448776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Берілген үзінді қай кейіпкер туралы? Кейіпкер бейнесін гуманистік тұрғыдан талдаңыз.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43" name=""/>
          <p:cNvGraphicFramePr/>
          <p:nvPr/>
        </p:nvGraphicFramePr>
        <p:xfrm>
          <a:off x="5141880" y="-12600"/>
          <a:ext cx="6372360" cy="6889680"/>
        </p:xfrm>
        <a:graphic>
          <a:graphicData uri="http://schemas.openxmlformats.org/drawingml/2006/table">
            <a:tbl>
              <a:tblPr/>
              <a:tblGrid>
                <a:gridCol w="3718080"/>
                <a:gridCol w="2654280"/>
              </a:tblGrid>
              <a:tr h="592200">
                <a:tc>
                  <a:txBody>
                    <a:bodyPr lIns="55800" rIns="133200" tIns="280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Шығармадан үзінді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55800" marR="1332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55800" rIns="133200" tIns="280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Кейіпкер бейнесіне тән адамгершілік қасиеттерді ата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55800" marR="1332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4167000">
                <a:tc>
                  <a:txBody>
                    <a:bodyPr lIns="55800" rIns="133200" tIns="2808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………</a:t>
                      </a: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.батырлығы алашқа аян.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……… </a:t>
                      </a: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аруақты құр атынан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Көп қалмақ болмаушы ма ед қорқақ қоян?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Наркескен, өрттей ескен, қайтпас болат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……</a:t>
                      </a: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. қанатымды қалай жаям?!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****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Жорыққа қу қалмаққа жүрдім неге?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Тобына көк бөрідей кірдім неге?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Тәтті бал, балауса тал жас сұлуды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Көр болғыр екі көзім, көрдің неге?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****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Жоқ, әлде, жоқ, жоқ… Әлде… өлтірдім бе</a:t>
                      </a:r>
                      <a:br>
                        <a:rPr sz="1500"/>
                      </a:br>
                      <a:r>
                        <a:rPr b="1" lang="ru-RU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Інімді алты алаштың намысы үшін?!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55800" marR="1332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21960" rIns="21960" tIns="21960" bIns="219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5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21960" marR="219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2130480">
                <a:tc>
                  <a:txBody>
                    <a:bodyPr lIns="55800" rIns="133200" tIns="280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....... да сол сұлуға — тәтті балдай,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Мөлдіреп қараушы еді көзі талмай.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Мас болып, дене түгіл, жаны елжіреп,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Жұтқандай сол сәулені демін алмай.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Алайда бұзық ойдан аулақ еді,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Сұлуға Тәңірі көріп табынғандай.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Жанса да жап-жас ......, сұм сұлу қыз</a:t>
                      </a:r>
                      <a:br>
                        <a:rPr sz="1500"/>
                      </a:br>
                      <a:r>
                        <a:rPr b="1" lang="kk-KZ" sz="15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Көп заман жүрді бірақ көз де салмай.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55800" marR="1332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21960" rIns="21960" tIns="21960" bIns="219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5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21960" marR="219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44" name="Прямоугольник 3"/>
          <p:cNvSpPr/>
          <p:nvPr/>
        </p:nvSpPr>
        <p:spPr>
          <a:xfrm>
            <a:off x="369720" y="3774960"/>
            <a:ext cx="4449960" cy="165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</a:t>
            </a:r>
            <a:r>
              <a:rPr b="0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-берілген үзінді қай кейіпкер туралы екендігін анықтайды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-кейіпкер бейнесін гуманистік тұрғыдан талдайды;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51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2" name=""/>
          <p:cNvGraphicFramePr/>
          <p:nvPr/>
        </p:nvGraphicFramePr>
        <p:xfrm>
          <a:off x="2703600" y="-12600"/>
          <a:ext cx="6597720" cy="6399000"/>
        </p:xfrm>
        <a:graphic>
          <a:graphicData uri="http://schemas.openxmlformats.org/drawingml/2006/table">
            <a:tbl>
              <a:tblPr/>
              <a:tblGrid>
                <a:gridCol w="3849480"/>
                <a:gridCol w="2748240"/>
              </a:tblGrid>
              <a:tr h="669960">
                <a:tc>
                  <a:txBody>
                    <a:bodyPr lIns="69120" rIns="164520" tIns="349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Шығармадан үзінді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9120" marR="16452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9120" rIns="164520" tIns="349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Кейіпкер бейнесіне тән адамгершілік қасиеттерді ата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9120" marR="16452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3444840">
                <a:tc>
                  <a:txBody>
                    <a:bodyPr lIns="69120" rIns="164520" tIns="3492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Баянның батырлығы алашқа аян.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Баянның аруақты құр атынан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Көп қалмақ болмаушы ма ед қорқақ қоян?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Наркескен, өрттей ескен, қайтпас болат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Баянсыз қанатымды қалай жаям?!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****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Жорыққа қу қалмаққа жүрдім неге?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Тобына көк бөрідей кірдім неге?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Тәтті бал, балауса тал жас сұлуды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Көр болғыр екі көзім, көрдің неге?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****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Жоқ, әлде, жоқ, жоқ… Әлде… өлтірдім бе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Інімді алты алаштың намысы үшін?!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9120" marR="16452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27000" rIns="27000" tIns="27000" bIns="2700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400" strike="noStrike" u="none">
                          <a:solidFill>
                            <a:srgbClr val="44546a"/>
                          </a:solidFill>
                          <a:uFillTx/>
                          <a:latin typeface="Times New Roman"/>
                          <a:ea typeface="Times New Roman"/>
                        </a:rPr>
                        <a:t>батырлығы Алашқа аян, Ханның оң қолы, ұлт қаһарманы, қайтпас-қайсар,  тарихи тұлға, намысшыл, істеген ісіне өкінеді, Отан үшін інісінің опасыздығын кешірмейді. Ақыл, қайрат, жүректі қатар ұстайды.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400" strike="noStrike" u="none">
                          <a:solidFill>
                            <a:srgbClr val="44546a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27000" marR="27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2284200">
                <a:tc>
                  <a:txBody>
                    <a:bodyPr lIns="69120" rIns="164520" tIns="349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Ноян да сол сұлуға — тәтті балдай,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Мөлдіреп қараушы еді көзі талмай.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Мас болып, дене түгіл, жаны елжіреп,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Жұтқандай сол сәулені демін алмай.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Алайда бұзық ойдан аулақ еді,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Сұлуға Тәңірі көріп табынғандай.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Жанса да жап-жас Ноян, сұм сұлу қыз</a:t>
                      </a:r>
                      <a:br>
                        <a:rPr sz="1400"/>
                      </a:br>
                      <a:r>
                        <a:rPr b="1" lang="kk-KZ" sz="1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Көп заман жүрді бірақ көз де салмай.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9120" marR="16452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27000" rIns="27000" tIns="27000" bIns="2700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400" strike="noStrike" u="none">
                          <a:solidFill>
                            <a:srgbClr val="44546a"/>
                          </a:solidFill>
                          <a:uFillTx/>
                          <a:latin typeface="Times New Roman"/>
                          <a:ea typeface="Times New Roman"/>
                        </a:rPr>
                        <a:t>Жаны таза, өзгеге зорлық жасамайды, бұзық ойы жоқ адал адам.</a:t>
                      </a:r>
                      <a:endParaRPr b="0" lang="ru-RU" sz="1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27000" marR="27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9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оугольник 1"/>
          <p:cNvSpPr/>
          <p:nvPr/>
        </p:nvSpPr>
        <p:spPr>
          <a:xfrm>
            <a:off x="852480" y="1144440"/>
            <a:ext cx="102250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Шығармадан негізгі кейіпкерлердің бейнесін танытатын жолдарды табыңыз. Кейіпкерлерге тән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қасиеттерді жазыңыз.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рямоугольник 3"/>
          <p:cNvSpPr/>
          <p:nvPr/>
        </p:nvSpPr>
        <p:spPr>
          <a:xfrm>
            <a:off x="1133640" y="4925880"/>
            <a:ext cx="6753240" cy="128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</a:t>
            </a:r>
            <a:r>
              <a:rPr b="0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-негізгі кейіпкерлерді біледі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-кейіпкер бейнесін танытатын жолдарды табады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-кейіпкер қасиеттерін жазады.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2" name=""/>
          <p:cNvGraphicFramePr/>
          <p:nvPr/>
        </p:nvGraphicFramePr>
        <p:xfrm>
          <a:off x="2222640" y="2122560"/>
          <a:ext cx="7051680" cy="2547720"/>
        </p:xfrm>
        <a:graphic>
          <a:graphicData uri="http://schemas.openxmlformats.org/drawingml/2006/table">
            <a:tbl>
              <a:tblPr/>
              <a:tblGrid>
                <a:gridCol w="2377800"/>
                <a:gridCol w="4673880"/>
              </a:tblGrid>
              <a:tr h="517320">
                <a:tc>
                  <a:txBody>
                    <a:bodyPr lIns="73080" rIns="73080" tIns="367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Кейіпкер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Кейіпкерге тән қасиеттер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51912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Баян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51768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Ноян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49716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Қалмақ қызы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49716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Абылай хан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69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0" name=""/>
          <p:cNvGraphicFramePr/>
          <p:nvPr/>
        </p:nvGraphicFramePr>
        <p:xfrm>
          <a:off x="1646280" y="1614600"/>
          <a:ext cx="8294760" cy="3674880"/>
        </p:xfrm>
        <a:graphic>
          <a:graphicData uri="http://schemas.openxmlformats.org/drawingml/2006/table">
            <a:tbl>
              <a:tblPr/>
              <a:tblGrid>
                <a:gridCol w="2798640"/>
                <a:gridCol w="5496120"/>
              </a:tblGrid>
              <a:tr h="488880">
                <a:tc>
                  <a:txBody>
                    <a:bodyPr lIns="73080" rIns="73080" tIns="367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Кейіпкер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Кейіпкерге тән қасиеттер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72396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Баян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ел еркесі, алаш батыры, қандыбалақ сарбаз, намысшыл ер, патриот тұлға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71280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Ноян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Білікті жігіт, сүйгеніне адал ер, аңғал, қайырымды, адал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71280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Қалмақ қызы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Сұлу, әдемі сөйлейді, ерке, лебізі жұмақ желіндей.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103644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Абылай хан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ақылды хан, айлалы батыр, қайратты қаһарман, даңқты қайраткер, дарынды дипломат, елін, жерін сүйген патриот.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7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3-т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8" name="Прямоугольник 1"/>
          <p:cNvSpPr/>
          <p:nvPr/>
        </p:nvSpPr>
        <p:spPr>
          <a:xfrm>
            <a:off x="852480" y="1144440"/>
            <a:ext cx="102250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«Батыр Баян» шығармасынан жаттаған соңғы шумағыңыздағы ойды ПОПС формуласы арқылы жеткіз.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2"/>
          <p:cNvSpPr/>
          <p:nvPr/>
        </p:nvSpPr>
        <p:spPr>
          <a:xfrm>
            <a:off x="6762600" y="1851120"/>
            <a:ext cx="4589640" cy="311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Сіз жаттаған шумақ: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ұмытса да ел, сел ұмытпас,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ұмытса да ел, жел ұмытпас.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Ел үшін жаннан кешіп, жауды қуған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ұмытса да ел, шөл ұмытпас.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Ел жауын зерттеп, өрт боп тынбай жортқан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ұмытса да ел, бел ұмытпас.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Ел үшін төккен ерлер қанын жұтқан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ұмытса да ел, жер ұмытпас.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Арқаның селі, желі, шөлі, белі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Ерлерді ұмытпаса, ел де ұмытпас!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0" name="Прямоугольник 5"/>
          <p:cNvSpPr/>
          <p:nvPr/>
        </p:nvSpPr>
        <p:spPr>
          <a:xfrm>
            <a:off x="666720" y="2549520"/>
            <a:ext cx="609588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ПОПС формуласы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1.Менің ойымша.......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2.Себебі, мен оны былай түсіндіремін......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3.Оны мен мына мысалдармен дәлелдей аламын.....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4. Осыған байланысты мен мынандай шешімге келдім.........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7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Прямоугольник 1"/>
          <p:cNvSpPr/>
          <p:nvPr/>
        </p:nvSpPr>
        <p:spPr>
          <a:xfrm>
            <a:off x="1554120" y="1955880"/>
            <a:ext cx="7589880" cy="283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Ықтимал жауап: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Менің ойымша үзіндіде ерлік жасаған батырлардың аттары ұмытылмайтындығы айтылған.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Себебі, ерлерді ел ұмытса да оны туған жері, желі, даласы ұмытпайды дейді, егер олар ұмытса онда елі ұмытпайды.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Оны мен сел ұмытпас,жел ұмытпас деген жолдармен дәлелдеймін.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4. Осыған байланысты мен нағыз батырлардың ерлігі ешқашан ұмытылмайды деген шешімге келдім.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edge</cp:lastModifiedBy>
  <cp:lastPrinted>2020-03-24T14:36:16Z</cp:lastPrinted>
  <dcterms:modified xsi:type="dcterms:W3CDTF">2021-01-13T13:56:43Z</dcterms:modified>
  <cp:revision>429</cp:revision>
  <dc:subject/>
  <dc:title>Презентация PowerPoint</dc:title>
</cp:coreProperties>
</file>