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1" r:id="rId6"/>
    <p:sldId id="260" r:id="rId7"/>
    <p:sldId id="262" r:id="rId8"/>
    <p:sldId id="263" r:id="rId9"/>
    <p:sldId id="264" r:id="rId10"/>
    <p:sldId id="268" r:id="rId11"/>
    <p:sldId id="269"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824" autoAdjust="0"/>
    <p:restoredTop sz="94660"/>
  </p:normalViewPr>
  <p:slideViewPr>
    <p:cSldViewPr>
      <p:cViewPr varScale="1">
        <p:scale>
          <a:sx n="69" d="100"/>
          <a:sy n="69" d="100"/>
        </p:scale>
        <p:origin x="1284"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ru-RU" smtClean="0"/>
              <a:t>Образец заголовка</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B4C71EC6-210F-42DE-9C53-41977AD35B3D}" type="datetimeFigureOut">
              <a:rPr lang="ru-RU" smtClean="0"/>
              <a:t>14.01.2021</a:t>
            </a:fld>
            <a:endParaRPr lang="ru-RU"/>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ru-RU"/>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B19B0651-EE4F-4900-A07F-96A6BFA9D0F0}" type="slidenum">
              <a:rPr lang="ru-RU" smtClean="0"/>
              <a:t>‹#›</a:t>
            </a:fld>
            <a:endParaRPr lang="ru-RU"/>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14.01.2021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ru-RU" smtClean="0"/>
              <a:t>Образец заголовка</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14.01.2021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14.01.2021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14.01.2021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t>14.01.2021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9" name="Content Placeholder 8"/>
          <p:cNvSpPr>
            <a:spLocks noGrp="1"/>
          </p:cNvSpPr>
          <p:nvPr>
            <p:ph sz="quarter" idx="13"/>
          </p:nvPr>
        </p:nvSpPr>
        <p:spPr>
          <a:xfrm>
            <a:off x="1042416" y="2313432"/>
            <a:ext cx="3419856" cy="349300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t>14.01.2021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B4C71EC6-210F-42DE-9C53-41977AD35B3D}" type="datetimeFigureOut">
              <a:rPr lang="ru-RU" smtClean="0"/>
              <a:t>14.01.2021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t>14.01.2021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t>14.01.2021</a:t>
            </a:fld>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ru-RU"/>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ru-RU" smtClean="0"/>
              <a:t>Образец заголовка</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ru-RU" smtClean="0"/>
              <a:t>Образец заголовка</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14.01.2021</a:t>
            </a:fld>
            <a:endParaRPr lang="ru-RU"/>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B4C71EC6-210F-42DE-9C53-41977AD35B3D}" type="datetimeFigureOut">
              <a:rPr lang="ru-RU" smtClean="0"/>
              <a:t>14.01.2021</a:t>
            </a:fld>
            <a:endParaRPr lang="ru-RU"/>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ru-RU"/>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5616" y="1916832"/>
            <a:ext cx="7024744" cy="936104"/>
          </a:xfrm>
        </p:spPr>
        <p:txBody>
          <a:bodyPr>
            <a:normAutofit fontScale="90000"/>
          </a:bodyPr>
          <a:lstStyle/>
          <a:p>
            <a:r>
              <a:rPr lang="kk-KZ" dirty="0" smtClean="0">
                <a:latin typeface="Times New Roman"/>
                <a:ea typeface="Calibri"/>
              </a:rPr>
              <a:t/>
            </a:r>
            <a:br>
              <a:rPr lang="kk-KZ" dirty="0" smtClean="0">
                <a:latin typeface="Times New Roman"/>
                <a:ea typeface="Calibri"/>
              </a:rPr>
            </a:br>
            <a:r>
              <a:rPr lang="kk-KZ" dirty="0">
                <a:latin typeface="Times New Roman"/>
                <a:ea typeface="Calibri"/>
              </a:rPr>
              <a:t/>
            </a:r>
            <a:br>
              <a:rPr lang="kk-KZ" dirty="0">
                <a:latin typeface="Times New Roman"/>
                <a:ea typeface="Calibri"/>
              </a:rPr>
            </a:br>
            <a:r>
              <a:rPr lang="kk-KZ" dirty="0" smtClean="0">
                <a:latin typeface="Times New Roman"/>
                <a:ea typeface="Calibri"/>
              </a:rPr>
              <a:t/>
            </a:r>
            <a:br>
              <a:rPr lang="kk-KZ" dirty="0" smtClean="0">
                <a:latin typeface="Times New Roman"/>
                <a:ea typeface="Calibri"/>
              </a:rPr>
            </a:br>
            <a:r>
              <a:rPr lang="kk-KZ" dirty="0" smtClean="0">
                <a:latin typeface="Times New Roman"/>
                <a:ea typeface="Calibri"/>
              </a:rPr>
              <a:t>Сабақтың тақырыбы:</a:t>
            </a:r>
            <a:br>
              <a:rPr lang="kk-KZ" dirty="0" smtClean="0">
                <a:latin typeface="Times New Roman"/>
                <a:ea typeface="Calibri"/>
              </a:rPr>
            </a:br>
            <a:r>
              <a:rPr lang="kk-KZ" dirty="0" smtClean="0">
                <a:latin typeface="Times New Roman"/>
                <a:ea typeface="Calibri"/>
              </a:rPr>
              <a:t>М</a:t>
            </a:r>
            <a:r>
              <a:rPr lang="kk-KZ" dirty="0">
                <a:latin typeface="Times New Roman"/>
                <a:ea typeface="Calibri"/>
              </a:rPr>
              <a:t>. Әуезов «Көксерек» әңгімесі. Көксерек пен Аққасқаның айқасы</a:t>
            </a:r>
            <a:endParaRPr lang="ru-RU" dirty="0"/>
          </a:p>
        </p:txBody>
      </p:sp>
      <p:sp>
        <p:nvSpPr>
          <p:cNvPr id="3" name="Объект 2"/>
          <p:cNvSpPr>
            <a:spLocks noGrp="1"/>
          </p:cNvSpPr>
          <p:nvPr>
            <p:ph idx="1"/>
          </p:nvPr>
        </p:nvSpPr>
        <p:spPr>
          <a:xfrm>
            <a:off x="1043492" y="2708920"/>
            <a:ext cx="6777317" cy="3123709"/>
          </a:xfrm>
        </p:spPr>
        <p:txBody>
          <a:bodyPr/>
          <a:lstStyle/>
          <a:p>
            <a:pPr marL="68580" indent="0">
              <a:buNone/>
            </a:pPr>
            <a:r>
              <a:rPr lang="kk-KZ" dirty="0" smtClean="0"/>
              <a:t>  </a:t>
            </a:r>
          </a:p>
          <a:p>
            <a:pPr marL="68580" indent="0">
              <a:buNone/>
            </a:pPr>
            <a:endParaRPr lang="kk-KZ" b="1" dirty="0">
              <a:latin typeface="Times New Roman" pitchFamily="18" charset="0"/>
              <a:cs typeface="Times New Roman" pitchFamily="18" charset="0"/>
            </a:endParaRPr>
          </a:p>
          <a:p>
            <a:pPr marL="68580" indent="0">
              <a:buNone/>
            </a:pPr>
            <a:r>
              <a:rPr lang="kk-KZ" b="1" dirty="0" smtClean="0">
                <a:latin typeface="Times New Roman" pitchFamily="18" charset="0"/>
                <a:cs typeface="Times New Roman" pitchFamily="18" charset="0"/>
              </a:rPr>
              <a:t>Мақсаты:    </a:t>
            </a:r>
            <a:r>
              <a:rPr lang="kk-KZ" dirty="0" smtClean="0">
                <a:latin typeface="Times New Roman"/>
                <a:ea typeface="Calibri"/>
              </a:rPr>
              <a:t>Әдеби </a:t>
            </a:r>
            <a:r>
              <a:rPr lang="kk-KZ" dirty="0">
                <a:latin typeface="Times New Roman"/>
                <a:ea typeface="Calibri"/>
              </a:rPr>
              <a:t>жанр түрлерінің даму барысына, жаңашылдығына заманауи баға беру Б/С </a:t>
            </a:r>
            <a:endParaRPr lang="ru-RU" dirty="0"/>
          </a:p>
        </p:txBody>
      </p:sp>
    </p:spTree>
    <p:extLst>
      <p:ext uri="{BB962C8B-B14F-4D97-AF65-F5344CB8AC3E}">
        <p14:creationId xmlns:p14="http://schemas.microsoft.com/office/powerpoint/2010/main" val="36602957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2000" b="1" smtClean="0">
                <a:solidFill>
                  <a:srgbClr val="94C600"/>
                </a:solidFill>
                <a:latin typeface="Times New Roman" pitchFamily="18" charset="0"/>
                <a:cs typeface="Times New Roman" pitchFamily="18" charset="0"/>
              </a:rPr>
              <a:t>Оқу тапсырмасы</a:t>
            </a:r>
            <a:br>
              <a:rPr lang="kk-KZ" sz="2000" b="1" smtClean="0">
                <a:solidFill>
                  <a:srgbClr val="94C600"/>
                </a:solidFill>
                <a:latin typeface="Times New Roman" pitchFamily="18" charset="0"/>
                <a:cs typeface="Times New Roman" pitchFamily="18" charset="0"/>
              </a:rPr>
            </a:br>
            <a:r>
              <a:rPr lang="kk-KZ" sz="2000" b="1" smtClean="0">
                <a:solidFill>
                  <a:srgbClr val="94C600"/>
                </a:solidFill>
                <a:latin typeface="Times New Roman" pitchFamily="18" charset="0"/>
                <a:cs typeface="Times New Roman" pitchFamily="18" charset="0"/>
              </a:rPr>
              <a:t>5-тапсырма </a:t>
            </a:r>
            <a:r>
              <a:rPr lang="kk-KZ" sz="2000" b="1" dirty="0">
                <a:solidFill>
                  <a:srgbClr val="94C600"/>
                </a:solidFill>
                <a:latin typeface="Times New Roman" pitchFamily="18" charset="0"/>
                <a:cs typeface="Times New Roman" pitchFamily="18" charset="0"/>
              </a:rPr>
              <a:t>Төмендегі</a:t>
            </a:r>
            <a:r>
              <a:rPr lang="kk-KZ" sz="2000" dirty="0">
                <a:solidFill>
                  <a:srgbClr val="94C600"/>
                </a:solidFill>
                <a:latin typeface="Times New Roman" pitchFamily="18" charset="0"/>
                <a:cs typeface="Times New Roman" pitchFamily="18" charset="0"/>
              </a:rPr>
              <a:t> </a:t>
            </a:r>
            <a:r>
              <a:rPr lang="kk-KZ" sz="2000" dirty="0">
                <a:solidFill>
                  <a:srgbClr val="94C600"/>
                </a:solidFill>
                <a:latin typeface="Times New Roman" pitchFamily="18" charset="0"/>
                <a:ea typeface="Times New Roman"/>
                <a:cs typeface="Times New Roman" pitchFamily="18" charset="0"/>
              </a:rPr>
              <a:t>жазушының пікіріне сүйене отырып, шығарманың </a:t>
            </a:r>
            <a:r>
              <a:rPr lang="kk-KZ" sz="2000" dirty="0">
                <a:solidFill>
                  <a:srgbClr val="94C600"/>
                </a:solidFill>
                <a:latin typeface="Times New Roman" pitchFamily="18" charset="0"/>
                <a:cs typeface="Times New Roman" pitchFamily="18" charset="0"/>
              </a:rPr>
              <a:t>жаңашылдығына заманауи баға беріңіз. </a:t>
            </a:r>
            <a:r>
              <a:rPr lang="kk-KZ" sz="2000" dirty="0">
                <a:solidFill>
                  <a:srgbClr val="94C600"/>
                </a:solidFill>
                <a:latin typeface="Times New Roman" pitchFamily="18" charset="0"/>
                <a:ea typeface="Times New Roman"/>
                <a:cs typeface="Times New Roman" pitchFamily="18" charset="0"/>
              </a:rPr>
              <a:t>Ойыңызды  «Төрт сөйлем» тәсілі арқылы қорытындылаңыз.</a:t>
            </a:r>
            <a:endParaRPr lang="ru-RU" dirty="0"/>
          </a:p>
        </p:txBody>
      </p:sp>
      <p:sp>
        <p:nvSpPr>
          <p:cNvPr id="3" name="Объект 2"/>
          <p:cNvSpPr>
            <a:spLocks noGrp="1"/>
          </p:cNvSpPr>
          <p:nvPr>
            <p:ph idx="1"/>
          </p:nvPr>
        </p:nvSpPr>
        <p:spPr/>
        <p:txBody>
          <a:bodyPr/>
          <a:lstStyle/>
          <a:p>
            <a:r>
              <a:rPr lang="kk-KZ" sz="1600" dirty="0">
                <a:solidFill>
                  <a:srgbClr val="222222"/>
                </a:solidFill>
                <a:latin typeface="SF Pro Display"/>
                <a:ea typeface="Calibri"/>
                <a:cs typeface="Times New Roman"/>
              </a:rPr>
              <a:t> </a:t>
            </a:r>
            <a:r>
              <a:rPr lang="kk-KZ" sz="1600" dirty="0">
                <a:solidFill>
                  <a:srgbClr val="222222"/>
                </a:solidFill>
                <a:latin typeface="Times New Roman" pitchFamily="18" charset="0"/>
                <a:ea typeface="Calibri"/>
                <a:cs typeface="Times New Roman" pitchFamily="18" charset="0"/>
              </a:rPr>
              <a:t>С.Мұқанов: «Әңгіме өте терең астармен жазылған. Қанша қозғағанмен ішінен айқын мағынасын ашу өте қиын. Біз бұл арада қасқыр пәленше, Мұқаш (Құрмаштың алғашқы нұсқадағы аты Н.Р.) түгенше деп орынсыз жорамалдау жасамаймыз. Біздің айтарымыз жалғыз-ақ, Мұхтар мұны жазғанда қасқырды, аң қып алып отырған жоқ, адам қып алып отыр. Өйткені Көксеректе мақсат бар. Сол мақсатқа ұмтылушылық, өз мақсатына ұмтылушылық, түптеушік бар… Көксерек, сөз жоқ, адамның біреуі. Біреуі болғанда Көксерек бүкіл бір ұлтты елестете ме, тапты елестете ме, яки, жеке адамды елестете ме, ол жағы бізге қараңғы…»</a:t>
            </a:r>
            <a:endParaRPr lang="ru-RU" dirty="0"/>
          </a:p>
        </p:txBody>
      </p:sp>
    </p:spTree>
    <p:extLst>
      <p:ext uri="{BB962C8B-B14F-4D97-AF65-F5344CB8AC3E}">
        <p14:creationId xmlns:p14="http://schemas.microsoft.com/office/powerpoint/2010/main" val="16181043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sz="2400" b="1" dirty="0">
                <a:solidFill>
                  <a:srgbClr val="94C600"/>
                </a:solidFill>
                <a:latin typeface="Times New Roman" pitchFamily="18" charset="0"/>
                <a:ea typeface="Times New Roman"/>
                <a:cs typeface="Times New Roman" pitchFamily="18" charset="0"/>
              </a:rPr>
              <a:t>Ойыңызды  «Төрт сөйлем» тәсілі арқылы қорытындылаңыз.</a:t>
            </a:r>
            <a:endParaRPr lang="ru-RU" dirty="0"/>
          </a:p>
        </p:txBody>
      </p:sp>
      <p:sp>
        <p:nvSpPr>
          <p:cNvPr id="3" name="Объект 2"/>
          <p:cNvSpPr>
            <a:spLocks noGrp="1"/>
          </p:cNvSpPr>
          <p:nvPr>
            <p:ph idx="1"/>
          </p:nvPr>
        </p:nvSpPr>
        <p:spPr/>
        <p:txBody>
          <a:bodyPr>
            <a:normAutofit fontScale="77500" lnSpcReduction="20000"/>
          </a:bodyPr>
          <a:lstStyle/>
          <a:p>
            <a:pPr lvl="0" algn="just">
              <a:lnSpc>
                <a:spcPct val="115000"/>
              </a:lnSpc>
              <a:spcBef>
                <a:spcPts val="300"/>
              </a:spcBef>
              <a:spcAft>
                <a:spcPts val="300"/>
              </a:spcAft>
              <a:buClr>
                <a:srgbClr val="94C600"/>
              </a:buClr>
            </a:pPr>
            <a:r>
              <a:rPr lang="kk-KZ" sz="1600" b="1" dirty="0">
                <a:solidFill>
                  <a:srgbClr val="3E3D2D"/>
                </a:solidFill>
                <a:latin typeface="Times New Roman" pitchFamily="18" charset="0"/>
                <a:ea typeface="Times New Roman"/>
                <a:cs typeface="Times New Roman" pitchFamily="18" charset="0"/>
              </a:rPr>
              <a:t>1.  Пікір. </a:t>
            </a:r>
            <a:r>
              <a:rPr lang="kk-KZ" sz="1600" dirty="0">
                <a:solidFill>
                  <a:srgbClr val="3E3D2D"/>
                </a:solidFill>
                <a:latin typeface="Times New Roman" pitchFamily="18" charset="0"/>
                <a:ea typeface="Times New Roman"/>
                <a:cs typeface="Times New Roman" pitchFamily="18" charset="0"/>
              </a:rPr>
              <a:t>жаңашылдығына өзіндік пікірін білдіреді. (біздің заманымыздағы маңыздылығы)</a:t>
            </a:r>
            <a:endParaRPr lang="ru-RU" sz="1600" dirty="0">
              <a:solidFill>
                <a:srgbClr val="3E3D2D"/>
              </a:solidFill>
              <a:latin typeface="Times New Roman" pitchFamily="18" charset="0"/>
              <a:ea typeface="Calibri"/>
              <a:cs typeface="Times New Roman" pitchFamily="18" charset="0"/>
            </a:endParaRPr>
          </a:p>
          <a:p>
            <a:pPr lvl="0">
              <a:lnSpc>
                <a:spcPct val="115000"/>
              </a:lnSpc>
              <a:spcBef>
                <a:spcPts val="300"/>
              </a:spcBef>
              <a:spcAft>
                <a:spcPts val="300"/>
              </a:spcAft>
              <a:buClr>
                <a:srgbClr val="94C600"/>
              </a:buClr>
            </a:pPr>
            <a:r>
              <a:rPr lang="kk-KZ" sz="1600" b="1" dirty="0">
                <a:solidFill>
                  <a:srgbClr val="3E3D2D"/>
                </a:solidFill>
                <a:latin typeface="Times New Roman" pitchFamily="18" charset="0"/>
                <a:ea typeface="Times New Roman"/>
                <a:cs typeface="Times New Roman" pitchFamily="18" charset="0"/>
              </a:rPr>
              <a:t>2.  Дәлел.  </a:t>
            </a:r>
            <a:r>
              <a:rPr lang="kk-KZ" sz="1600" dirty="0">
                <a:solidFill>
                  <a:srgbClr val="3E3D2D"/>
                </a:solidFill>
                <a:latin typeface="Times New Roman" pitchFamily="18" charset="0"/>
                <a:ea typeface="Times New Roman"/>
                <a:cs typeface="Times New Roman" pitchFamily="18" charset="0"/>
              </a:rPr>
              <a:t>Өз  пікірін 1-2 сөйлеммен дәлелдейді.</a:t>
            </a:r>
            <a:endParaRPr lang="ru-RU" sz="1600" dirty="0">
              <a:solidFill>
                <a:srgbClr val="3E3D2D"/>
              </a:solidFill>
              <a:latin typeface="Times New Roman" pitchFamily="18" charset="0"/>
              <a:ea typeface="Calibri"/>
              <a:cs typeface="Times New Roman" pitchFamily="18" charset="0"/>
            </a:endParaRPr>
          </a:p>
          <a:p>
            <a:pPr lvl="0">
              <a:lnSpc>
                <a:spcPct val="115000"/>
              </a:lnSpc>
              <a:spcBef>
                <a:spcPts val="300"/>
              </a:spcBef>
              <a:spcAft>
                <a:spcPts val="300"/>
              </a:spcAft>
              <a:buClr>
                <a:srgbClr val="94C600"/>
              </a:buClr>
            </a:pPr>
            <a:r>
              <a:rPr lang="kk-KZ" sz="1600" b="1" dirty="0">
                <a:solidFill>
                  <a:srgbClr val="3E3D2D"/>
                </a:solidFill>
                <a:latin typeface="Times New Roman" pitchFamily="18" charset="0"/>
                <a:ea typeface="Times New Roman"/>
                <a:cs typeface="Times New Roman" pitchFamily="18" charset="0"/>
              </a:rPr>
              <a:t>3.  Мысал.  </a:t>
            </a:r>
            <a:r>
              <a:rPr lang="kk-KZ" sz="1600" dirty="0">
                <a:solidFill>
                  <a:srgbClr val="3E3D2D"/>
                </a:solidFill>
                <a:latin typeface="Times New Roman" pitchFamily="18" charset="0"/>
                <a:ea typeface="Times New Roman"/>
                <a:cs typeface="Times New Roman" pitchFamily="18" charset="0"/>
              </a:rPr>
              <a:t>зерттеушілер пікірімен байланыстырып, өмірмен байланыстырып дәлелді мысалдар келтіреді.</a:t>
            </a:r>
            <a:endParaRPr lang="ru-RU" sz="1600" dirty="0">
              <a:solidFill>
                <a:srgbClr val="3E3D2D"/>
              </a:solidFill>
              <a:latin typeface="Times New Roman" pitchFamily="18" charset="0"/>
              <a:ea typeface="Calibri"/>
              <a:cs typeface="Times New Roman" pitchFamily="18" charset="0"/>
            </a:endParaRPr>
          </a:p>
          <a:p>
            <a:pPr lvl="0">
              <a:lnSpc>
                <a:spcPct val="115000"/>
              </a:lnSpc>
              <a:spcAft>
                <a:spcPts val="1000"/>
              </a:spcAft>
              <a:buClr>
                <a:srgbClr val="94C600"/>
              </a:buClr>
            </a:pPr>
            <a:r>
              <a:rPr lang="kk-KZ" sz="1600" b="1" dirty="0">
                <a:solidFill>
                  <a:srgbClr val="3E3D2D"/>
                </a:solidFill>
                <a:latin typeface="Times New Roman" pitchFamily="18" charset="0"/>
                <a:ea typeface="Times New Roman"/>
                <a:cs typeface="Times New Roman" pitchFamily="18" charset="0"/>
              </a:rPr>
              <a:t>4. Қорытынды. </a:t>
            </a:r>
            <a:r>
              <a:rPr lang="kk-KZ" sz="1600" dirty="0">
                <a:solidFill>
                  <a:srgbClr val="3E3D2D"/>
                </a:solidFill>
                <a:latin typeface="Times New Roman" pitchFamily="18" charset="0"/>
                <a:ea typeface="Times New Roman"/>
                <a:cs typeface="Times New Roman" pitchFamily="18" charset="0"/>
              </a:rPr>
              <a:t>Тақырып бойынша қорытынды тұжырымын айтады.  </a:t>
            </a:r>
            <a:endParaRPr lang="ru-RU" sz="1600" dirty="0">
              <a:solidFill>
                <a:srgbClr val="3E3D2D"/>
              </a:solidFill>
              <a:latin typeface="Times New Roman" pitchFamily="18" charset="0"/>
              <a:ea typeface="Calibri"/>
              <a:cs typeface="Times New Roman" pitchFamily="18" charset="0"/>
            </a:endParaRPr>
          </a:p>
          <a:p>
            <a:pPr marL="68580" lvl="0" indent="0">
              <a:lnSpc>
                <a:spcPct val="115000"/>
              </a:lnSpc>
              <a:spcAft>
                <a:spcPts val="1000"/>
              </a:spcAft>
              <a:buClr>
                <a:srgbClr val="94C600"/>
              </a:buClr>
              <a:buNone/>
            </a:pPr>
            <a:endParaRPr lang="ru-RU" sz="1600" dirty="0">
              <a:solidFill>
                <a:srgbClr val="3E3D2D"/>
              </a:solidFill>
              <a:latin typeface="Times New Roman" pitchFamily="18" charset="0"/>
              <a:ea typeface="Calibri"/>
              <a:cs typeface="Times New Roman" pitchFamily="18" charset="0"/>
            </a:endParaRPr>
          </a:p>
          <a:p>
            <a:pPr lvl="0">
              <a:lnSpc>
                <a:spcPct val="115000"/>
              </a:lnSpc>
              <a:spcAft>
                <a:spcPts val="1000"/>
              </a:spcAft>
              <a:buClr>
                <a:srgbClr val="94C600"/>
              </a:buClr>
            </a:pPr>
            <a:r>
              <a:rPr lang="kk-KZ" sz="1600" b="1" dirty="0">
                <a:solidFill>
                  <a:srgbClr val="3E3D2D"/>
                </a:solidFill>
                <a:latin typeface="Times New Roman" pitchFamily="18" charset="0"/>
                <a:ea typeface="Calibri"/>
                <a:cs typeface="Times New Roman" pitchFamily="18" charset="0"/>
              </a:rPr>
              <a:t>Дескриптор:</a:t>
            </a:r>
            <a:endParaRPr lang="ru-RU" sz="1600" dirty="0">
              <a:solidFill>
                <a:srgbClr val="3E3D2D"/>
              </a:solidFill>
              <a:latin typeface="Times New Roman" pitchFamily="18" charset="0"/>
              <a:ea typeface="Calibri"/>
              <a:cs typeface="Times New Roman" pitchFamily="18" charset="0"/>
            </a:endParaRPr>
          </a:p>
          <a:p>
            <a:pPr lvl="0">
              <a:lnSpc>
                <a:spcPct val="115000"/>
              </a:lnSpc>
              <a:spcAft>
                <a:spcPts val="1000"/>
              </a:spcAft>
              <a:buClr>
                <a:srgbClr val="94C600"/>
              </a:buClr>
            </a:pPr>
            <a:r>
              <a:rPr lang="kk-KZ" sz="1600" b="1" dirty="0">
                <a:solidFill>
                  <a:srgbClr val="3E3D2D"/>
                </a:solidFill>
                <a:latin typeface="Times New Roman" pitchFamily="18" charset="0"/>
                <a:ea typeface="Calibri"/>
                <a:cs typeface="Times New Roman" pitchFamily="18" charset="0"/>
              </a:rPr>
              <a:t>1.Пікірді оқиды;</a:t>
            </a:r>
            <a:endParaRPr lang="ru-RU" sz="1600" dirty="0">
              <a:solidFill>
                <a:srgbClr val="3E3D2D"/>
              </a:solidFill>
              <a:latin typeface="Times New Roman" pitchFamily="18" charset="0"/>
              <a:ea typeface="Calibri"/>
              <a:cs typeface="Times New Roman" pitchFamily="18" charset="0"/>
            </a:endParaRPr>
          </a:p>
          <a:p>
            <a:pPr lvl="0">
              <a:lnSpc>
                <a:spcPct val="115000"/>
              </a:lnSpc>
              <a:spcAft>
                <a:spcPts val="1000"/>
              </a:spcAft>
              <a:buClr>
                <a:srgbClr val="94C600"/>
              </a:buClr>
            </a:pPr>
            <a:r>
              <a:rPr lang="kk-KZ" sz="1600" b="1" dirty="0">
                <a:solidFill>
                  <a:srgbClr val="3E3D2D"/>
                </a:solidFill>
                <a:latin typeface="Times New Roman" pitchFamily="18" charset="0"/>
                <a:ea typeface="Calibri"/>
                <a:cs typeface="Times New Roman" pitchFamily="18" charset="0"/>
              </a:rPr>
              <a:t>2. Идеясын өмірмен байланыстырып түсіндіреді;</a:t>
            </a:r>
            <a:endParaRPr lang="ru-RU" sz="1600" dirty="0">
              <a:solidFill>
                <a:srgbClr val="3E3D2D"/>
              </a:solidFill>
              <a:latin typeface="Times New Roman" pitchFamily="18" charset="0"/>
              <a:ea typeface="Calibri"/>
              <a:cs typeface="Times New Roman" pitchFamily="18" charset="0"/>
            </a:endParaRPr>
          </a:p>
          <a:p>
            <a:pPr lvl="0">
              <a:lnSpc>
                <a:spcPct val="115000"/>
              </a:lnSpc>
              <a:spcAft>
                <a:spcPts val="1000"/>
              </a:spcAft>
              <a:buClr>
                <a:srgbClr val="94C600"/>
              </a:buClr>
            </a:pPr>
            <a:r>
              <a:rPr lang="kk-KZ" sz="1600" b="1" dirty="0">
                <a:solidFill>
                  <a:srgbClr val="3E3D2D"/>
                </a:solidFill>
                <a:latin typeface="Times New Roman" pitchFamily="18" charset="0"/>
                <a:ea typeface="Calibri"/>
                <a:cs typeface="Times New Roman" pitchFamily="18" charset="0"/>
              </a:rPr>
              <a:t>3.Жаңашылдығын бағалайды.</a:t>
            </a:r>
            <a:endParaRPr lang="ru-RU" sz="1600" dirty="0">
              <a:solidFill>
                <a:srgbClr val="3E3D2D"/>
              </a:solidFill>
              <a:latin typeface="Times New Roman" pitchFamily="18" charset="0"/>
              <a:ea typeface="Calibri"/>
              <a:cs typeface="Times New Roman" pitchFamily="18" charset="0"/>
            </a:endParaRPr>
          </a:p>
          <a:p>
            <a:endParaRPr lang="ru-RU" dirty="0"/>
          </a:p>
        </p:txBody>
      </p:sp>
    </p:spTree>
    <p:extLst>
      <p:ext uri="{BB962C8B-B14F-4D97-AF65-F5344CB8AC3E}">
        <p14:creationId xmlns:p14="http://schemas.microsoft.com/office/powerpoint/2010/main" val="38227780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b="1" dirty="0" smtClean="0">
                <a:latin typeface="Times New Roman" pitchFamily="18" charset="0"/>
                <a:cs typeface="Times New Roman" pitchFamily="18" charset="0"/>
              </a:rPr>
              <a:t>«Көксерек» фильмі</a:t>
            </a:r>
            <a:endParaRPr lang="ru-RU" b="1" dirty="0">
              <a:latin typeface="Times New Roman" pitchFamily="18" charset="0"/>
              <a:cs typeface="Times New Roman" pitchFamily="18" charset="0"/>
            </a:endParaRPr>
          </a:p>
        </p:txBody>
      </p:sp>
      <p:sp>
        <p:nvSpPr>
          <p:cNvPr id="3" name="Объект 2"/>
          <p:cNvSpPr>
            <a:spLocks noGrp="1"/>
          </p:cNvSpPr>
          <p:nvPr>
            <p:ph idx="1"/>
          </p:nvPr>
        </p:nvSpPr>
        <p:spPr/>
        <p:txBody>
          <a:bodyPr/>
          <a:lstStyle/>
          <a:p>
            <a:endParaRPr lang="ru-RU"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8071" y="2276872"/>
            <a:ext cx="3135412" cy="28552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37158" y="2267388"/>
            <a:ext cx="3790232" cy="28647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122495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kk-KZ" dirty="0" smtClean="0">
                <a:latin typeface="Times New Roman"/>
                <a:ea typeface="Calibri"/>
              </a:rPr>
              <a:t>Фильм </a:t>
            </a:r>
            <a:r>
              <a:rPr lang="kk-KZ" dirty="0">
                <a:latin typeface="Times New Roman"/>
                <a:ea typeface="Calibri"/>
              </a:rPr>
              <a:t>мен әңгіме арасында байланыс бар ма</a:t>
            </a:r>
            <a:r>
              <a:rPr lang="kk-KZ" dirty="0" smtClean="0">
                <a:latin typeface="Times New Roman"/>
                <a:ea typeface="Calibri"/>
              </a:rPr>
              <a:t>?</a:t>
            </a:r>
          </a:p>
          <a:p>
            <a:r>
              <a:rPr lang="kk-KZ" dirty="0" smtClean="0">
                <a:latin typeface="Times New Roman"/>
                <a:ea typeface="Calibri"/>
              </a:rPr>
              <a:t> </a:t>
            </a:r>
            <a:r>
              <a:rPr lang="kk-KZ" dirty="0">
                <a:latin typeface="Times New Roman"/>
                <a:ea typeface="Calibri"/>
              </a:rPr>
              <a:t>Фильмді көру барысында өздерің оқыған оқиғаларды кездестірдіңдер ме</a:t>
            </a:r>
            <a:r>
              <a:rPr lang="kk-KZ" dirty="0" smtClean="0">
                <a:latin typeface="Times New Roman"/>
                <a:ea typeface="Calibri"/>
              </a:rPr>
              <a:t>?</a:t>
            </a:r>
          </a:p>
          <a:p>
            <a:r>
              <a:rPr lang="kk-KZ" dirty="0" smtClean="0">
                <a:latin typeface="Times New Roman"/>
                <a:ea typeface="Calibri"/>
              </a:rPr>
              <a:t>Фильмдегі </a:t>
            </a:r>
            <a:r>
              <a:rPr lang="kk-KZ" dirty="0">
                <a:latin typeface="Times New Roman"/>
                <a:ea typeface="Calibri"/>
              </a:rPr>
              <a:t>қандай оқиғалар оқулықта кездеспеді?</a:t>
            </a:r>
            <a:endParaRPr lang="ru-RU" dirty="0"/>
          </a:p>
        </p:txBody>
      </p:sp>
    </p:spTree>
    <p:extLst>
      <p:ext uri="{BB962C8B-B14F-4D97-AF65-F5344CB8AC3E}">
        <p14:creationId xmlns:p14="http://schemas.microsoft.com/office/powerpoint/2010/main" val="12616512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1268760"/>
            <a:ext cx="7024744" cy="1143000"/>
          </a:xfrm>
        </p:spPr>
        <p:txBody>
          <a:bodyPr>
            <a:normAutofit fontScale="90000"/>
          </a:bodyPr>
          <a:lstStyle/>
          <a:p>
            <a:pPr>
              <a:lnSpc>
                <a:spcPct val="115000"/>
              </a:lnSpc>
              <a:spcAft>
                <a:spcPts val="1000"/>
              </a:spcAft>
            </a:pPr>
            <a:r>
              <a:rPr lang="kk-KZ" b="1" dirty="0" smtClean="0">
                <a:latin typeface="Times New Roman"/>
                <a:ea typeface="Calibri"/>
                <a:cs typeface="Times New Roman"/>
              </a:rPr>
              <a:t/>
            </a:r>
            <a:br>
              <a:rPr lang="kk-KZ" b="1" dirty="0" smtClean="0">
                <a:latin typeface="Times New Roman"/>
                <a:ea typeface="Calibri"/>
                <a:cs typeface="Times New Roman"/>
              </a:rPr>
            </a:br>
            <a:r>
              <a:rPr lang="kk-KZ" b="1" dirty="0">
                <a:latin typeface="Times New Roman"/>
                <a:ea typeface="Calibri"/>
                <a:cs typeface="Times New Roman"/>
              </a:rPr>
              <a:t/>
            </a:r>
            <a:br>
              <a:rPr lang="kk-KZ" b="1" dirty="0">
                <a:latin typeface="Times New Roman"/>
                <a:ea typeface="Calibri"/>
                <a:cs typeface="Times New Roman"/>
              </a:rPr>
            </a:br>
            <a:r>
              <a:rPr lang="kk-KZ" b="1" dirty="0" smtClean="0">
                <a:latin typeface="Times New Roman"/>
                <a:ea typeface="Calibri"/>
                <a:cs typeface="Times New Roman"/>
              </a:rPr>
              <a:t/>
            </a:r>
            <a:br>
              <a:rPr lang="kk-KZ" b="1" dirty="0" smtClean="0">
                <a:latin typeface="Times New Roman"/>
                <a:ea typeface="Calibri"/>
                <a:cs typeface="Times New Roman"/>
              </a:rPr>
            </a:br>
            <a:r>
              <a:rPr lang="kk-KZ" b="1" dirty="0">
                <a:latin typeface="Times New Roman"/>
                <a:ea typeface="Calibri"/>
                <a:cs typeface="Times New Roman"/>
              </a:rPr>
              <a:t/>
            </a:r>
            <a:br>
              <a:rPr lang="kk-KZ" b="1" dirty="0">
                <a:latin typeface="Times New Roman"/>
                <a:ea typeface="Calibri"/>
                <a:cs typeface="Times New Roman"/>
              </a:rPr>
            </a:br>
            <a:r>
              <a:rPr lang="kk-KZ" sz="2700" b="1" dirty="0" smtClean="0">
                <a:latin typeface="Times New Roman"/>
                <a:ea typeface="Calibri"/>
                <a:cs typeface="Times New Roman"/>
              </a:rPr>
              <a:t>1-тапсырма.Оқулықпен </a:t>
            </a:r>
            <a:r>
              <a:rPr lang="kk-KZ" sz="2700" b="1" dirty="0">
                <a:latin typeface="Times New Roman"/>
                <a:ea typeface="Calibri"/>
                <a:cs typeface="Times New Roman"/>
              </a:rPr>
              <a:t>жұмыс. </a:t>
            </a:r>
            <a:r>
              <a:rPr lang="kk-KZ" sz="2700" dirty="0">
                <a:latin typeface="Times New Roman"/>
                <a:ea typeface="Calibri"/>
                <a:cs typeface="Times New Roman"/>
              </a:rPr>
              <a:t>Бөлім бойынша сюжетті композициялық </a:t>
            </a:r>
            <a:r>
              <a:rPr lang="kk-KZ" sz="2700" dirty="0" smtClean="0">
                <a:latin typeface="Times New Roman"/>
                <a:ea typeface="Calibri"/>
                <a:cs typeface="Times New Roman"/>
              </a:rPr>
              <a:t>жоспар құрыңыз.</a:t>
            </a:r>
            <a:r>
              <a:rPr lang="ru-RU" sz="3100" dirty="0">
                <a:latin typeface="Calibri"/>
                <a:ea typeface="Calibri"/>
                <a:cs typeface="Times New Roman"/>
              </a:rPr>
              <a:t/>
            </a:r>
            <a:br>
              <a:rPr lang="ru-RU" sz="3100" dirty="0">
                <a:latin typeface="Calibri"/>
                <a:ea typeface="Calibri"/>
                <a:cs typeface="Times New Roman"/>
              </a:rPr>
            </a:br>
            <a:endParaRPr lang="ru-RU" sz="3600" dirty="0"/>
          </a:p>
        </p:txBody>
      </p:sp>
      <p:sp>
        <p:nvSpPr>
          <p:cNvPr id="3" name="Объект 2"/>
          <p:cNvSpPr>
            <a:spLocks noGrp="1"/>
          </p:cNvSpPr>
          <p:nvPr>
            <p:ph idx="1"/>
          </p:nvPr>
        </p:nvSpPr>
        <p:spPr/>
        <p:txBody>
          <a:bodyPr>
            <a:normAutofit lnSpcReduction="10000"/>
          </a:bodyPr>
          <a:lstStyle/>
          <a:p>
            <a:pPr>
              <a:lnSpc>
                <a:spcPct val="115000"/>
              </a:lnSpc>
              <a:spcAft>
                <a:spcPts val="1000"/>
              </a:spcAft>
            </a:pPr>
            <a:r>
              <a:rPr lang="kk-KZ" dirty="0">
                <a:latin typeface="Times New Roman"/>
                <a:ea typeface="Calibri"/>
                <a:cs typeface="Times New Roman"/>
              </a:rPr>
              <a:t>1.Оқиғаның </a:t>
            </a:r>
            <a:r>
              <a:rPr lang="kk-KZ" dirty="0" smtClean="0">
                <a:latin typeface="Times New Roman"/>
                <a:ea typeface="Calibri"/>
                <a:cs typeface="Times New Roman"/>
              </a:rPr>
              <a:t>басталуы: </a:t>
            </a:r>
          </a:p>
          <a:p>
            <a:pPr>
              <a:lnSpc>
                <a:spcPct val="115000"/>
              </a:lnSpc>
              <a:spcAft>
                <a:spcPts val="1000"/>
              </a:spcAft>
            </a:pPr>
            <a:r>
              <a:rPr lang="kk-KZ" dirty="0" smtClean="0">
                <a:latin typeface="Times New Roman"/>
                <a:ea typeface="Calibri"/>
                <a:cs typeface="Times New Roman"/>
              </a:rPr>
              <a:t>2.Оқиғаның дамуы: </a:t>
            </a:r>
          </a:p>
          <a:p>
            <a:pPr>
              <a:lnSpc>
                <a:spcPct val="115000"/>
              </a:lnSpc>
              <a:spcAft>
                <a:spcPts val="1000"/>
              </a:spcAft>
            </a:pPr>
            <a:r>
              <a:rPr lang="kk-KZ" dirty="0" smtClean="0">
                <a:latin typeface="Times New Roman"/>
                <a:ea typeface="Calibri"/>
                <a:cs typeface="Times New Roman"/>
              </a:rPr>
              <a:t>3.Байланысы:</a:t>
            </a:r>
          </a:p>
          <a:p>
            <a:pPr>
              <a:lnSpc>
                <a:spcPct val="115000"/>
              </a:lnSpc>
              <a:spcAft>
                <a:spcPts val="1000"/>
              </a:spcAft>
            </a:pPr>
            <a:r>
              <a:rPr lang="kk-KZ" dirty="0" smtClean="0">
                <a:latin typeface="Times New Roman"/>
                <a:ea typeface="Calibri"/>
                <a:cs typeface="Times New Roman"/>
              </a:rPr>
              <a:t>4.Шиеленісі:</a:t>
            </a:r>
          </a:p>
          <a:p>
            <a:pPr>
              <a:lnSpc>
                <a:spcPct val="115000"/>
              </a:lnSpc>
              <a:spcAft>
                <a:spcPts val="1000"/>
              </a:spcAft>
            </a:pPr>
            <a:r>
              <a:rPr lang="kk-KZ" dirty="0" smtClean="0">
                <a:latin typeface="Times New Roman"/>
                <a:ea typeface="Calibri"/>
                <a:cs typeface="Times New Roman"/>
              </a:rPr>
              <a:t>5.Шарықтау шегі</a:t>
            </a:r>
            <a:r>
              <a:rPr lang="kk-KZ" dirty="0">
                <a:latin typeface="Times New Roman"/>
                <a:ea typeface="Calibri"/>
                <a:cs typeface="Times New Roman"/>
              </a:rPr>
              <a:t>:</a:t>
            </a:r>
            <a:endParaRPr lang="kk-KZ" dirty="0" smtClean="0">
              <a:latin typeface="Times New Roman"/>
              <a:ea typeface="Calibri"/>
              <a:cs typeface="Times New Roman"/>
            </a:endParaRPr>
          </a:p>
          <a:p>
            <a:pPr>
              <a:lnSpc>
                <a:spcPct val="115000"/>
              </a:lnSpc>
              <a:spcAft>
                <a:spcPts val="1000"/>
              </a:spcAft>
            </a:pPr>
            <a:r>
              <a:rPr lang="kk-KZ" dirty="0" smtClean="0">
                <a:latin typeface="Times New Roman"/>
                <a:ea typeface="Calibri"/>
              </a:rPr>
              <a:t>6</a:t>
            </a:r>
            <a:r>
              <a:rPr lang="kk-KZ" dirty="0">
                <a:latin typeface="Times New Roman"/>
                <a:ea typeface="Calibri"/>
              </a:rPr>
              <a:t>. </a:t>
            </a:r>
            <a:r>
              <a:rPr lang="kk-KZ" dirty="0" smtClean="0">
                <a:latin typeface="Times New Roman"/>
                <a:ea typeface="Calibri"/>
              </a:rPr>
              <a:t>Шешімі: </a:t>
            </a:r>
            <a:endParaRPr lang="ru-RU" dirty="0"/>
          </a:p>
        </p:txBody>
      </p:sp>
    </p:spTree>
    <p:extLst>
      <p:ext uri="{BB962C8B-B14F-4D97-AF65-F5344CB8AC3E}">
        <p14:creationId xmlns:p14="http://schemas.microsoft.com/office/powerpoint/2010/main" val="19171865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nSpc>
                <a:spcPct val="115000"/>
              </a:lnSpc>
              <a:spcAft>
                <a:spcPts val="1000"/>
              </a:spcAft>
            </a:pPr>
            <a:r>
              <a:rPr lang="kk-KZ" b="1" dirty="0" smtClean="0">
                <a:latin typeface="Times New Roman"/>
                <a:ea typeface="Calibri"/>
                <a:cs typeface="Times New Roman"/>
              </a:rPr>
              <a:t/>
            </a:r>
            <a:br>
              <a:rPr lang="kk-KZ" b="1" dirty="0" smtClean="0">
                <a:latin typeface="Times New Roman"/>
                <a:ea typeface="Calibri"/>
                <a:cs typeface="Times New Roman"/>
              </a:rPr>
            </a:br>
            <a:r>
              <a:rPr lang="kk-KZ" b="1" dirty="0">
                <a:latin typeface="Times New Roman"/>
                <a:ea typeface="Calibri"/>
                <a:cs typeface="Times New Roman"/>
              </a:rPr>
              <a:t/>
            </a:r>
            <a:br>
              <a:rPr lang="kk-KZ" b="1" dirty="0">
                <a:latin typeface="Times New Roman"/>
                <a:ea typeface="Calibri"/>
                <a:cs typeface="Times New Roman"/>
              </a:rPr>
            </a:br>
            <a:r>
              <a:rPr lang="kk-KZ" b="1" dirty="0" smtClean="0">
                <a:latin typeface="Times New Roman"/>
                <a:ea typeface="Calibri"/>
                <a:cs typeface="Times New Roman"/>
              </a:rPr>
              <a:t/>
            </a:r>
            <a:br>
              <a:rPr lang="kk-KZ" b="1" dirty="0" smtClean="0">
                <a:latin typeface="Times New Roman"/>
                <a:ea typeface="Calibri"/>
                <a:cs typeface="Times New Roman"/>
              </a:rPr>
            </a:br>
            <a:r>
              <a:rPr lang="kk-KZ" b="1" dirty="0">
                <a:latin typeface="Times New Roman"/>
                <a:ea typeface="Calibri"/>
                <a:cs typeface="Times New Roman"/>
              </a:rPr>
              <a:t/>
            </a:r>
            <a:br>
              <a:rPr lang="kk-KZ" b="1" dirty="0">
                <a:latin typeface="Times New Roman"/>
                <a:ea typeface="Calibri"/>
                <a:cs typeface="Times New Roman"/>
              </a:rPr>
            </a:br>
            <a:r>
              <a:rPr lang="kk-KZ" sz="2700" b="1" dirty="0" smtClean="0">
                <a:latin typeface="Times New Roman"/>
                <a:ea typeface="Calibri"/>
                <a:cs typeface="Times New Roman"/>
              </a:rPr>
              <a:t>Оқулықпен </a:t>
            </a:r>
            <a:r>
              <a:rPr lang="kk-KZ" sz="2700" b="1" dirty="0">
                <a:latin typeface="Times New Roman"/>
                <a:ea typeface="Calibri"/>
                <a:cs typeface="Times New Roman"/>
              </a:rPr>
              <a:t>жұмыс. </a:t>
            </a:r>
            <a:r>
              <a:rPr lang="kk-KZ" sz="2700" dirty="0">
                <a:latin typeface="Times New Roman"/>
                <a:ea typeface="Calibri"/>
                <a:cs typeface="Times New Roman"/>
              </a:rPr>
              <a:t>Бөлім бойынша сюжетті композициялық жоспар:</a:t>
            </a:r>
            <a:r>
              <a:rPr lang="ru-RU" sz="3100" dirty="0">
                <a:latin typeface="Calibri"/>
                <a:ea typeface="Calibri"/>
                <a:cs typeface="Times New Roman"/>
              </a:rPr>
              <a:t/>
            </a:r>
            <a:br>
              <a:rPr lang="ru-RU" sz="3100" dirty="0">
                <a:latin typeface="Calibri"/>
                <a:ea typeface="Calibri"/>
                <a:cs typeface="Times New Roman"/>
              </a:rPr>
            </a:br>
            <a:endParaRPr lang="ru-RU" sz="3600" dirty="0"/>
          </a:p>
        </p:txBody>
      </p:sp>
      <p:sp>
        <p:nvSpPr>
          <p:cNvPr id="3" name="Объект 2"/>
          <p:cNvSpPr>
            <a:spLocks noGrp="1"/>
          </p:cNvSpPr>
          <p:nvPr>
            <p:ph idx="1"/>
          </p:nvPr>
        </p:nvSpPr>
        <p:spPr/>
        <p:txBody>
          <a:bodyPr>
            <a:normAutofit lnSpcReduction="10000"/>
          </a:bodyPr>
          <a:lstStyle/>
          <a:p>
            <a:pPr>
              <a:lnSpc>
                <a:spcPct val="115000"/>
              </a:lnSpc>
              <a:spcAft>
                <a:spcPts val="1000"/>
              </a:spcAft>
            </a:pPr>
            <a:r>
              <a:rPr lang="kk-KZ" dirty="0">
                <a:latin typeface="Times New Roman"/>
                <a:ea typeface="Calibri"/>
                <a:cs typeface="Times New Roman"/>
              </a:rPr>
              <a:t>1.Оқиғаның </a:t>
            </a:r>
            <a:r>
              <a:rPr lang="kk-KZ" dirty="0" smtClean="0">
                <a:latin typeface="Times New Roman"/>
                <a:ea typeface="Calibri"/>
                <a:cs typeface="Times New Roman"/>
              </a:rPr>
              <a:t>басталуы: </a:t>
            </a:r>
            <a:r>
              <a:rPr lang="kk-KZ" dirty="0">
                <a:latin typeface="Times New Roman"/>
                <a:ea typeface="Calibri"/>
                <a:cs typeface="Times New Roman"/>
              </a:rPr>
              <a:t>Аққасқа-  алғыр төбет.</a:t>
            </a:r>
            <a:endParaRPr lang="ru-RU" sz="2000" dirty="0">
              <a:latin typeface="Calibri"/>
              <a:ea typeface="Calibri"/>
              <a:cs typeface="Times New Roman"/>
            </a:endParaRPr>
          </a:p>
          <a:p>
            <a:pPr>
              <a:lnSpc>
                <a:spcPct val="115000"/>
              </a:lnSpc>
              <a:spcAft>
                <a:spcPts val="1000"/>
              </a:spcAft>
            </a:pPr>
            <a:r>
              <a:rPr lang="kk-KZ" dirty="0">
                <a:latin typeface="Times New Roman"/>
                <a:ea typeface="Calibri"/>
                <a:cs typeface="Times New Roman"/>
              </a:rPr>
              <a:t>2.Оқиғаның </a:t>
            </a:r>
            <a:r>
              <a:rPr lang="kk-KZ" dirty="0" smtClean="0">
                <a:latin typeface="Times New Roman"/>
                <a:ea typeface="Calibri"/>
                <a:cs typeface="Times New Roman"/>
              </a:rPr>
              <a:t>дамуы: </a:t>
            </a:r>
            <a:r>
              <a:rPr lang="kk-KZ" dirty="0">
                <a:latin typeface="Times New Roman"/>
                <a:ea typeface="Calibri"/>
                <a:cs typeface="Times New Roman"/>
              </a:rPr>
              <a:t>Көксеректі  іздеу.</a:t>
            </a:r>
            <a:endParaRPr lang="ru-RU" sz="2000" dirty="0">
              <a:latin typeface="Calibri"/>
              <a:ea typeface="Calibri"/>
              <a:cs typeface="Times New Roman"/>
            </a:endParaRPr>
          </a:p>
          <a:p>
            <a:pPr>
              <a:lnSpc>
                <a:spcPct val="115000"/>
              </a:lnSpc>
              <a:spcAft>
                <a:spcPts val="1000"/>
              </a:spcAft>
            </a:pPr>
            <a:r>
              <a:rPr lang="kk-KZ" dirty="0" smtClean="0">
                <a:latin typeface="Times New Roman"/>
                <a:ea typeface="Calibri"/>
                <a:cs typeface="Times New Roman"/>
              </a:rPr>
              <a:t>3.Байланысы:Көксерек- </a:t>
            </a:r>
            <a:r>
              <a:rPr lang="kk-KZ" dirty="0">
                <a:latin typeface="Times New Roman"/>
                <a:ea typeface="Calibri"/>
                <a:cs typeface="Times New Roman"/>
              </a:rPr>
              <a:t>көкжал  қасқыр.</a:t>
            </a:r>
            <a:endParaRPr lang="ru-RU" sz="2000" dirty="0">
              <a:latin typeface="Calibri"/>
              <a:ea typeface="Calibri"/>
              <a:cs typeface="Times New Roman"/>
            </a:endParaRPr>
          </a:p>
          <a:p>
            <a:pPr>
              <a:lnSpc>
                <a:spcPct val="115000"/>
              </a:lnSpc>
              <a:spcAft>
                <a:spcPts val="1000"/>
              </a:spcAft>
            </a:pPr>
            <a:r>
              <a:rPr lang="kk-KZ" dirty="0" smtClean="0">
                <a:latin typeface="Times New Roman"/>
                <a:ea typeface="Calibri"/>
                <a:cs typeface="Times New Roman"/>
              </a:rPr>
              <a:t>4.Шиеленісі:Көксерек </a:t>
            </a:r>
            <a:r>
              <a:rPr lang="kk-KZ" dirty="0">
                <a:latin typeface="Times New Roman"/>
                <a:ea typeface="Calibri"/>
                <a:cs typeface="Times New Roman"/>
              </a:rPr>
              <a:t>пен Аққасқаның айқасы.</a:t>
            </a:r>
            <a:endParaRPr lang="ru-RU" sz="2000" dirty="0">
              <a:latin typeface="Calibri"/>
              <a:ea typeface="Calibri"/>
              <a:cs typeface="Times New Roman"/>
            </a:endParaRPr>
          </a:p>
          <a:p>
            <a:pPr>
              <a:lnSpc>
                <a:spcPct val="115000"/>
              </a:lnSpc>
              <a:spcAft>
                <a:spcPts val="1000"/>
              </a:spcAft>
            </a:pPr>
            <a:r>
              <a:rPr lang="kk-KZ" dirty="0">
                <a:latin typeface="Times New Roman"/>
                <a:ea typeface="Calibri"/>
                <a:cs typeface="Times New Roman"/>
              </a:rPr>
              <a:t>5.Шарықтау шегі.  Қолға түскен көкжал.</a:t>
            </a:r>
            <a:endParaRPr lang="ru-RU" sz="2000" dirty="0">
              <a:latin typeface="Calibri"/>
              <a:ea typeface="Calibri"/>
              <a:cs typeface="Times New Roman"/>
            </a:endParaRPr>
          </a:p>
          <a:p>
            <a:r>
              <a:rPr lang="kk-KZ" dirty="0">
                <a:latin typeface="Times New Roman"/>
                <a:ea typeface="Calibri"/>
              </a:rPr>
              <a:t>6. Шешімі. Әженің зары.</a:t>
            </a:r>
            <a:endParaRPr lang="ru-RU" dirty="0"/>
          </a:p>
        </p:txBody>
      </p:sp>
    </p:spTree>
    <p:extLst>
      <p:ext uri="{BB962C8B-B14F-4D97-AF65-F5344CB8AC3E}">
        <p14:creationId xmlns:p14="http://schemas.microsoft.com/office/powerpoint/2010/main" val="15467355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000" dirty="0">
                <a:latin typeface="Times New Roman" pitchFamily="18" charset="0"/>
                <a:cs typeface="Times New Roman" pitchFamily="18" charset="0"/>
              </a:rPr>
              <a:t>2-тапсырма. </a:t>
            </a:r>
            <a:r>
              <a:rPr lang="ru-RU" sz="2000" dirty="0" err="1">
                <a:latin typeface="Times New Roman" pitchFamily="18" charset="0"/>
                <a:cs typeface="Times New Roman" pitchFamily="18" charset="0"/>
              </a:rPr>
              <a:t>Шығармадан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Көксерек</a:t>
            </a:r>
            <a:r>
              <a:rPr lang="ru-RU" sz="2000" dirty="0">
                <a:latin typeface="Times New Roman" pitchFamily="18" charset="0"/>
                <a:cs typeface="Times New Roman" pitchFamily="18" charset="0"/>
              </a:rPr>
              <a:t> пен </a:t>
            </a:r>
            <a:r>
              <a:rPr lang="ru-RU" sz="2000" dirty="0" err="1">
                <a:latin typeface="Times New Roman" pitchFamily="18" charset="0"/>
                <a:cs typeface="Times New Roman" pitchFamily="18" charset="0"/>
              </a:rPr>
              <a:t>Аққасқаның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айқасы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суреттелген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үзіндіден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екеуінің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қандай</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ұқсастықтары</a:t>
            </a:r>
            <a:r>
              <a:rPr lang="ru-RU" sz="2000" dirty="0">
                <a:latin typeface="Times New Roman" pitchFamily="18" charset="0"/>
                <a:cs typeface="Times New Roman" pitchFamily="18" charset="0"/>
              </a:rPr>
              <a:t> мен </a:t>
            </a:r>
            <a:r>
              <a:rPr lang="ru-RU" sz="2000" dirty="0" err="1">
                <a:latin typeface="Times New Roman" pitchFamily="18" charset="0"/>
                <a:cs typeface="Times New Roman" pitchFamily="18" charset="0"/>
              </a:rPr>
              <a:t>айырмашылықтарын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байқадыңдар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Кестеге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толтырыңыз</a:t>
            </a:r>
            <a:r>
              <a:rPr lang="ru-RU" sz="2000" dirty="0">
                <a:latin typeface="Times New Roman" pitchFamily="18" charset="0"/>
                <a:cs typeface="Times New Roman" pitchFamily="18" charset="0"/>
              </a:rPr>
              <a:t>.</a:t>
            </a:r>
          </a:p>
        </p:txBody>
      </p:sp>
      <p:graphicFrame>
        <p:nvGraphicFramePr>
          <p:cNvPr id="4" name="Объект 3"/>
          <p:cNvGraphicFramePr>
            <a:graphicFrameLocks noGrp="1"/>
          </p:cNvGraphicFramePr>
          <p:nvPr>
            <p:ph idx="1"/>
            <p:extLst>
              <p:ext uri="{D42A27DB-BD31-4B8C-83A1-F6EECF244321}">
                <p14:modId xmlns:p14="http://schemas.microsoft.com/office/powerpoint/2010/main" val="4112239166"/>
              </p:ext>
            </p:extLst>
          </p:nvPr>
        </p:nvGraphicFramePr>
        <p:xfrm>
          <a:off x="1187624" y="2492898"/>
          <a:ext cx="6912768" cy="3312365"/>
        </p:xfrm>
        <a:graphic>
          <a:graphicData uri="http://schemas.openxmlformats.org/drawingml/2006/table">
            <a:tbl>
              <a:tblPr firstRow="1" firstCol="1" bandRow="1"/>
              <a:tblGrid>
                <a:gridCol w="3455829">
                  <a:extLst>
                    <a:ext uri="{9D8B030D-6E8A-4147-A177-3AD203B41FA5}">
                      <a16:colId xmlns:a16="http://schemas.microsoft.com/office/drawing/2014/main" val="20000"/>
                    </a:ext>
                  </a:extLst>
                </a:gridCol>
                <a:gridCol w="3456939">
                  <a:extLst>
                    <a:ext uri="{9D8B030D-6E8A-4147-A177-3AD203B41FA5}">
                      <a16:colId xmlns:a16="http://schemas.microsoft.com/office/drawing/2014/main" val="20001"/>
                    </a:ext>
                  </a:extLst>
                </a:gridCol>
              </a:tblGrid>
              <a:tr h="662473">
                <a:tc>
                  <a:txBody>
                    <a:bodyPr/>
                    <a:lstStyle/>
                    <a:p>
                      <a:pPr algn="just">
                        <a:lnSpc>
                          <a:spcPct val="115000"/>
                        </a:lnSpc>
                        <a:spcAft>
                          <a:spcPts val="0"/>
                        </a:spcAft>
                      </a:pPr>
                      <a:r>
                        <a:rPr lang="kk-KZ" sz="1800" b="1" dirty="0">
                          <a:effectLst/>
                          <a:latin typeface="Times New Roman"/>
                          <a:ea typeface="Calibri"/>
                          <a:cs typeface="Times New Roman"/>
                        </a:rPr>
                        <a:t>                 Көксерек</a:t>
                      </a:r>
                      <a:endParaRPr lang="ru-RU" sz="2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b="1">
                          <a:effectLst/>
                          <a:latin typeface="Times New Roman"/>
                          <a:ea typeface="Calibri"/>
                          <a:cs typeface="Times New Roman"/>
                        </a:rPr>
                        <a:t>            Аққасқа</a:t>
                      </a:r>
                      <a:endParaRPr lang="ru-RU" sz="2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662473">
                <a:tc gridSpan="2">
                  <a:txBody>
                    <a:bodyPr/>
                    <a:lstStyle/>
                    <a:p>
                      <a:pPr algn="just">
                        <a:lnSpc>
                          <a:spcPct val="115000"/>
                        </a:lnSpc>
                        <a:spcAft>
                          <a:spcPts val="0"/>
                        </a:spcAft>
                      </a:pPr>
                      <a:r>
                        <a:rPr lang="kk-KZ" sz="1800" b="1" dirty="0">
                          <a:effectLst/>
                          <a:latin typeface="Times New Roman"/>
                          <a:ea typeface="Calibri"/>
                          <a:cs typeface="Times New Roman"/>
                        </a:rPr>
                        <a:t>                                                Ұқсастығы</a:t>
                      </a:r>
                      <a:endParaRPr lang="ru-RU" sz="2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extLst>
                  <a:ext uri="{0D108BD9-81ED-4DB2-BD59-A6C34878D82A}">
                    <a16:rowId xmlns:a16="http://schemas.microsoft.com/office/drawing/2014/main" val="10001"/>
                  </a:ext>
                </a:extLst>
              </a:tr>
              <a:tr h="662473">
                <a:tc>
                  <a:txBody>
                    <a:bodyPr/>
                    <a:lstStyle/>
                    <a:p>
                      <a:pPr algn="just">
                        <a:lnSpc>
                          <a:spcPct val="115000"/>
                        </a:lnSpc>
                        <a:spcAft>
                          <a:spcPts val="0"/>
                        </a:spcAft>
                      </a:pPr>
                      <a:endParaRPr lang="ru-RU" sz="2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ru-RU" sz="2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662473">
                <a:tc gridSpan="2">
                  <a:txBody>
                    <a:bodyPr/>
                    <a:lstStyle/>
                    <a:p>
                      <a:pPr algn="just">
                        <a:lnSpc>
                          <a:spcPct val="115000"/>
                        </a:lnSpc>
                        <a:spcAft>
                          <a:spcPts val="0"/>
                        </a:spcAft>
                      </a:pPr>
                      <a:r>
                        <a:rPr lang="kk-KZ" sz="1800" b="1" dirty="0">
                          <a:effectLst/>
                          <a:latin typeface="Times New Roman"/>
                          <a:ea typeface="Calibri"/>
                          <a:cs typeface="Times New Roman"/>
                        </a:rPr>
                        <a:t>                                           Айырмашылығы</a:t>
                      </a:r>
                      <a:endParaRPr lang="ru-RU" sz="2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extLst>
                  <a:ext uri="{0D108BD9-81ED-4DB2-BD59-A6C34878D82A}">
                    <a16:rowId xmlns:a16="http://schemas.microsoft.com/office/drawing/2014/main" val="10003"/>
                  </a:ext>
                </a:extLst>
              </a:tr>
              <a:tr h="662473">
                <a:tc>
                  <a:txBody>
                    <a:bodyPr/>
                    <a:lstStyle/>
                    <a:p>
                      <a:pPr algn="ctr">
                        <a:lnSpc>
                          <a:spcPct val="115000"/>
                        </a:lnSpc>
                        <a:spcAft>
                          <a:spcPts val="0"/>
                        </a:spcAft>
                      </a:pPr>
                      <a:endParaRPr lang="ru-RU" sz="2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ru-RU" sz="2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5223954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400" dirty="0" err="1" smtClean="0">
                <a:latin typeface="Times New Roman" pitchFamily="18" charset="0"/>
                <a:cs typeface="Times New Roman" pitchFamily="18" charset="0"/>
              </a:rPr>
              <a:t>Жауабыңызды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тексеріңіз</a:t>
            </a:r>
            <a:r>
              <a:rPr lang="ru-RU" sz="2400" dirty="0" smtClean="0">
                <a:latin typeface="Times New Roman" pitchFamily="18" charset="0"/>
                <a:cs typeface="Times New Roman" pitchFamily="18" charset="0"/>
              </a:rPr>
              <a:t>.</a:t>
            </a:r>
            <a:endParaRPr lang="ru-RU" sz="2400" dirty="0">
              <a:latin typeface="Times New Roman" pitchFamily="18" charset="0"/>
              <a:cs typeface="Times New Roman" pitchFamily="18"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3657639315"/>
              </p:ext>
            </p:extLst>
          </p:nvPr>
        </p:nvGraphicFramePr>
        <p:xfrm>
          <a:off x="1187624" y="2492898"/>
          <a:ext cx="6912768" cy="3312365"/>
        </p:xfrm>
        <a:graphic>
          <a:graphicData uri="http://schemas.openxmlformats.org/drawingml/2006/table">
            <a:tbl>
              <a:tblPr firstRow="1" firstCol="1" bandRow="1"/>
              <a:tblGrid>
                <a:gridCol w="3455829">
                  <a:extLst>
                    <a:ext uri="{9D8B030D-6E8A-4147-A177-3AD203B41FA5}">
                      <a16:colId xmlns:a16="http://schemas.microsoft.com/office/drawing/2014/main" val="20000"/>
                    </a:ext>
                  </a:extLst>
                </a:gridCol>
                <a:gridCol w="3456939">
                  <a:extLst>
                    <a:ext uri="{9D8B030D-6E8A-4147-A177-3AD203B41FA5}">
                      <a16:colId xmlns:a16="http://schemas.microsoft.com/office/drawing/2014/main" val="20001"/>
                    </a:ext>
                  </a:extLst>
                </a:gridCol>
              </a:tblGrid>
              <a:tr h="662473">
                <a:tc>
                  <a:txBody>
                    <a:bodyPr/>
                    <a:lstStyle/>
                    <a:p>
                      <a:pPr algn="just">
                        <a:lnSpc>
                          <a:spcPct val="115000"/>
                        </a:lnSpc>
                        <a:spcAft>
                          <a:spcPts val="0"/>
                        </a:spcAft>
                      </a:pPr>
                      <a:r>
                        <a:rPr lang="kk-KZ" sz="1800" b="1" dirty="0">
                          <a:effectLst/>
                          <a:latin typeface="Times New Roman"/>
                          <a:ea typeface="Calibri"/>
                          <a:cs typeface="Times New Roman"/>
                        </a:rPr>
                        <a:t>                 Көксерек</a:t>
                      </a:r>
                      <a:endParaRPr lang="ru-RU" sz="2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b="1">
                          <a:effectLst/>
                          <a:latin typeface="Times New Roman"/>
                          <a:ea typeface="Calibri"/>
                          <a:cs typeface="Times New Roman"/>
                        </a:rPr>
                        <a:t>            Аққасқа</a:t>
                      </a:r>
                      <a:endParaRPr lang="ru-RU" sz="2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662473">
                <a:tc gridSpan="2">
                  <a:txBody>
                    <a:bodyPr/>
                    <a:lstStyle/>
                    <a:p>
                      <a:pPr algn="just">
                        <a:lnSpc>
                          <a:spcPct val="115000"/>
                        </a:lnSpc>
                        <a:spcAft>
                          <a:spcPts val="0"/>
                        </a:spcAft>
                      </a:pPr>
                      <a:r>
                        <a:rPr lang="kk-KZ" sz="1800" b="1" dirty="0">
                          <a:effectLst/>
                          <a:latin typeface="Times New Roman"/>
                          <a:ea typeface="Calibri"/>
                          <a:cs typeface="Times New Roman"/>
                        </a:rPr>
                        <a:t>                                                Ұқсастығы</a:t>
                      </a:r>
                      <a:endParaRPr lang="ru-RU" sz="2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extLst>
                  <a:ext uri="{0D108BD9-81ED-4DB2-BD59-A6C34878D82A}">
                    <a16:rowId xmlns:a16="http://schemas.microsoft.com/office/drawing/2014/main" val="10001"/>
                  </a:ext>
                </a:extLst>
              </a:tr>
              <a:tr h="662473">
                <a:tc>
                  <a:txBody>
                    <a:bodyPr/>
                    <a:lstStyle/>
                    <a:p>
                      <a:pPr algn="just">
                        <a:lnSpc>
                          <a:spcPct val="115000"/>
                        </a:lnSpc>
                        <a:spcAft>
                          <a:spcPts val="0"/>
                        </a:spcAft>
                      </a:pPr>
                      <a:r>
                        <a:rPr lang="kk-KZ" sz="1800" b="1">
                          <a:effectLst/>
                          <a:latin typeface="Times New Roman"/>
                          <a:ea typeface="Calibri"/>
                          <a:cs typeface="Times New Roman"/>
                        </a:rPr>
                        <a:t>Мықты, көкжал, қорықпайды</a:t>
                      </a:r>
                      <a:endParaRPr lang="ru-RU" sz="2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b="1" dirty="0">
                          <a:effectLst/>
                          <a:latin typeface="Times New Roman"/>
                          <a:ea typeface="Calibri"/>
                          <a:cs typeface="Times New Roman"/>
                        </a:rPr>
                        <a:t>Мықты, азулы, қорықпайды</a:t>
                      </a:r>
                      <a:endParaRPr lang="ru-RU" sz="2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662473">
                <a:tc gridSpan="2">
                  <a:txBody>
                    <a:bodyPr/>
                    <a:lstStyle/>
                    <a:p>
                      <a:pPr algn="just">
                        <a:lnSpc>
                          <a:spcPct val="115000"/>
                        </a:lnSpc>
                        <a:spcAft>
                          <a:spcPts val="0"/>
                        </a:spcAft>
                      </a:pPr>
                      <a:r>
                        <a:rPr lang="kk-KZ" sz="1800" b="1" dirty="0">
                          <a:effectLst/>
                          <a:latin typeface="Times New Roman"/>
                          <a:ea typeface="Calibri"/>
                          <a:cs typeface="Times New Roman"/>
                        </a:rPr>
                        <a:t>                                           Айырмашылығы</a:t>
                      </a:r>
                      <a:endParaRPr lang="ru-RU" sz="2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extLst>
                  <a:ext uri="{0D108BD9-81ED-4DB2-BD59-A6C34878D82A}">
                    <a16:rowId xmlns:a16="http://schemas.microsoft.com/office/drawing/2014/main" val="10003"/>
                  </a:ext>
                </a:extLst>
              </a:tr>
              <a:tr h="662473">
                <a:tc>
                  <a:txBody>
                    <a:bodyPr/>
                    <a:lstStyle/>
                    <a:p>
                      <a:pPr algn="ctr">
                        <a:lnSpc>
                          <a:spcPct val="115000"/>
                        </a:lnSpc>
                        <a:spcAft>
                          <a:spcPts val="0"/>
                        </a:spcAft>
                      </a:pPr>
                      <a:r>
                        <a:rPr lang="kk-KZ" sz="1800" b="1" dirty="0">
                          <a:effectLst/>
                          <a:latin typeface="Times New Roman"/>
                          <a:ea typeface="Calibri"/>
                          <a:cs typeface="Times New Roman"/>
                        </a:rPr>
                        <a:t>Жабайы</a:t>
                      </a:r>
                      <a:endParaRPr lang="ru-RU" sz="2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b="1" dirty="0">
                          <a:effectLst/>
                          <a:latin typeface="Times New Roman"/>
                          <a:ea typeface="Calibri"/>
                          <a:cs typeface="Times New Roman"/>
                        </a:rPr>
                        <a:t>Қолға үйретілген ит</a:t>
                      </a:r>
                      <a:endParaRPr lang="ru-RU" sz="2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9140105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3100" b="1" dirty="0">
                <a:latin typeface="Times New Roman"/>
                <a:ea typeface="Calibri"/>
                <a:cs typeface="Times New Roman"/>
              </a:rPr>
              <a:t>3-тапсырма. Сұрақтарға жауап беріңіз.</a:t>
            </a:r>
            <a:r>
              <a:rPr lang="ru-RU" dirty="0">
                <a:latin typeface="Calibri"/>
                <a:ea typeface="Calibri"/>
                <a:cs typeface="Times New Roman"/>
              </a:rPr>
              <a:t/>
            </a:r>
            <a:br>
              <a:rPr lang="ru-RU" dirty="0">
                <a:latin typeface="Calibri"/>
                <a:ea typeface="Calibri"/>
                <a:cs typeface="Times New Roman"/>
              </a:rPr>
            </a:br>
            <a:endParaRPr lang="ru-RU" dirty="0"/>
          </a:p>
        </p:txBody>
      </p:sp>
      <p:sp>
        <p:nvSpPr>
          <p:cNvPr id="3" name="Объект 2"/>
          <p:cNvSpPr>
            <a:spLocks noGrp="1"/>
          </p:cNvSpPr>
          <p:nvPr>
            <p:ph idx="1"/>
          </p:nvPr>
        </p:nvSpPr>
        <p:spPr/>
        <p:txBody>
          <a:bodyPr>
            <a:normAutofit/>
          </a:bodyPr>
          <a:lstStyle/>
          <a:p>
            <a:pPr algn="just">
              <a:lnSpc>
                <a:spcPct val="115000"/>
              </a:lnSpc>
              <a:spcAft>
                <a:spcPts val="1000"/>
              </a:spcAft>
            </a:pPr>
            <a:r>
              <a:rPr lang="kk-KZ" b="1" dirty="0" smtClean="0">
                <a:latin typeface="Times New Roman"/>
                <a:ea typeface="Calibri"/>
                <a:cs typeface="Times New Roman"/>
              </a:rPr>
              <a:t>1.Әңгімеде </a:t>
            </a:r>
            <a:r>
              <a:rPr lang="kk-KZ" b="1" dirty="0">
                <a:latin typeface="Times New Roman"/>
                <a:ea typeface="Calibri"/>
                <a:cs typeface="Times New Roman"/>
              </a:rPr>
              <a:t>Көксерекке автордың көзқарасы қалай берілген?</a:t>
            </a:r>
            <a:endParaRPr lang="ru-RU" sz="3200" dirty="0">
              <a:latin typeface="Calibri"/>
              <a:ea typeface="Calibri"/>
              <a:cs typeface="Times New Roman"/>
            </a:endParaRPr>
          </a:p>
          <a:p>
            <a:pPr algn="just">
              <a:lnSpc>
                <a:spcPct val="115000"/>
              </a:lnSpc>
              <a:spcAft>
                <a:spcPts val="1000"/>
              </a:spcAft>
            </a:pPr>
            <a:r>
              <a:rPr lang="kk-KZ" b="1" dirty="0">
                <a:latin typeface="Times New Roman"/>
                <a:ea typeface="Calibri"/>
                <a:cs typeface="Times New Roman"/>
              </a:rPr>
              <a:t>2. Көксеректің ашқарақ, тойымсыз екені қандай сөздерден көрінеді?</a:t>
            </a:r>
            <a:endParaRPr lang="ru-RU" sz="3200" dirty="0">
              <a:latin typeface="Calibri"/>
              <a:ea typeface="Calibri"/>
              <a:cs typeface="Times New Roman"/>
            </a:endParaRPr>
          </a:p>
          <a:p>
            <a:pPr algn="just">
              <a:lnSpc>
                <a:spcPct val="115000"/>
              </a:lnSpc>
              <a:spcAft>
                <a:spcPts val="1000"/>
              </a:spcAft>
            </a:pPr>
            <a:r>
              <a:rPr lang="kk-KZ" b="1" dirty="0">
                <a:latin typeface="Times New Roman"/>
                <a:ea typeface="Calibri"/>
                <a:cs typeface="Times New Roman"/>
              </a:rPr>
              <a:t>3. Ит пен қасқырдың айқасы немен аяқталады?</a:t>
            </a:r>
            <a:endParaRPr lang="ru-RU" sz="3200" dirty="0">
              <a:latin typeface="Calibri"/>
              <a:ea typeface="Calibri"/>
              <a:cs typeface="Times New Roman"/>
            </a:endParaRPr>
          </a:p>
          <a:p>
            <a:endParaRPr lang="ru-RU" dirty="0"/>
          </a:p>
        </p:txBody>
      </p:sp>
    </p:spTree>
    <p:extLst>
      <p:ext uri="{BB962C8B-B14F-4D97-AF65-F5344CB8AC3E}">
        <p14:creationId xmlns:p14="http://schemas.microsoft.com/office/powerpoint/2010/main" val="25524665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700" dirty="0">
                <a:latin typeface="Times New Roman" pitchFamily="18" charset="0"/>
                <a:cs typeface="Times New Roman" pitchFamily="18" charset="0"/>
              </a:rPr>
              <a:t>4-тапсырма. </a:t>
            </a:r>
            <a:r>
              <a:rPr lang="ru-RU" sz="2700" dirty="0" err="1">
                <a:latin typeface="Times New Roman" pitchFamily="18" charset="0"/>
                <a:cs typeface="Times New Roman" pitchFamily="18" charset="0"/>
              </a:rPr>
              <a:t>Қасқыр</a:t>
            </a:r>
            <a:r>
              <a:rPr lang="ru-RU" sz="2700" dirty="0">
                <a:latin typeface="Times New Roman" pitchFamily="18" charset="0"/>
                <a:cs typeface="Times New Roman" pitchFamily="18" charset="0"/>
              </a:rPr>
              <a:t> </a:t>
            </a:r>
            <a:r>
              <a:rPr lang="ru-RU" sz="2700" dirty="0" err="1">
                <a:latin typeface="Times New Roman" pitchFamily="18" charset="0"/>
                <a:cs typeface="Times New Roman" pitchFamily="18" charset="0"/>
              </a:rPr>
              <a:t>туралы</a:t>
            </a:r>
            <a:r>
              <a:rPr lang="ru-RU" sz="2700" dirty="0">
                <a:latin typeface="Times New Roman" pitchFamily="18" charset="0"/>
                <a:cs typeface="Times New Roman" pitchFamily="18" charset="0"/>
              </a:rPr>
              <a:t> </a:t>
            </a:r>
            <a:r>
              <a:rPr lang="ru-RU" sz="2700" dirty="0" err="1">
                <a:latin typeface="Times New Roman" pitchFamily="18" charset="0"/>
                <a:cs typeface="Times New Roman" pitchFamily="18" charset="0"/>
              </a:rPr>
              <a:t>қандай</a:t>
            </a:r>
            <a:r>
              <a:rPr lang="ru-RU" sz="2700" dirty="0">
                <a:latin typeface="Times New Roman" pitchFamily="18" charset="0"/>
                <a:cs typeface="Times New Roman" pitchFamily="18" charset="0"/>
              </a:rPr>
              <a:t> </a:t>
            </a:r>
            <a:r>
              <a:rPr lang="ru-RU" sz="2700" dirty="0" err="1">
                <a:latin typeface="Times New Roman" pitchFamily="18" charset="0"/>
                <a:cs typeface="Times New Roman" pitchFamily="18" charset="0"/>
              </a:rPr>
              <a:t>шығармаларды</a:t>
            </a:r>
            <a:r>
              <a:rPr lang="ru-RU" sz="2700" dirty="0">
                <a:latin typeface="Times New Roman" pitchFamily="18" charset="0"/>
                <a:cs typeface="Times New Roman" pitchFamily="18" charset="0"/>
              </a:rPr>
              <a:t> </a:t>
            </a:r>
            <a:r>
              <a:rPr lang="ru-RU" sz="2700" dirty="0" err="1">
                <a:latin typeface="Times New Roman" pitchFamily="18" charset="0"/>
                <a:cs typeface="Times New Roman" pitchFamily="18" charset="0"/>
              </a:rPr>
              <a:t>білесің</a:t>
            </a:r>
            <a:r>
              <a:rPr lang="ru-RU" sz="2700" dirty="0">
                <a:latin typeface="Times New Roman" pitchFamily="18" charset="0"/>
                <a:cs typeface="Times New Roman" pitchFamily="18" charset="0"/>
              </a:rPr>
              <a:t>?</a:t>
            </a:r>
            <a:br>
              <a:rPr lang="ru-RU" sz="2700" dirty="0">
                <a:latin typeface="Times New Roman" pitchFamily="18" charset="0"/>
                <a:cs typeface="Times New Roman" pitchFamily="18" charset="0"/>
              </a:rPr>
            </a:br>
            <a:endParaRPr lang="ru-RU" dirty="0">
              <a:latin typeface="Times New Roman" pitchFamily="18" charset="0"/>
              <a:cs typeface="Times New Roman" pitchFamily="18" charset="0"/>
            </a:endParaRPr>
          </a:p>
        </p:txBody>
      </p:sp>
      <p:sp>
        <p:nvSpPr>
          <p:cNvPr id="3" name="Объект 2"/>
          <p:cNvSpPr>
            <a:spLocks noGrp="1"/>
          </p:cNvSpPr>
          <p:nvPr>
            <p:ph idx="1"/>
          </p:nvPr>
        </p:nvSpPr>
        <p:spPr/>
        <p:txBody>
          <a:bodyPr>
            <a:normAutofit/>
          </a:bodyPr>
          <a:lstStyle/>
          <a:p>
            <a:r>
              <a:rPr lang="ru-RU" b="1" dirty="0" err="1" smtClean="0">
                <a:latin typeface="Times New Roman" pitchFamily="18" charset="0"/>
                <a:cs typeface="Times New Roman" pitchFamily="18" charset="0"/>
              </a:rPr>
              <a:t>Шығарма</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атауы</a:t>
            </a:r>
            <a:r>
              <a:rPr lang="ru-RU" b="1" dirty="0" smtClean="0">
                <a:latin typeface="Times New Roman" pitchFamily="18" charset="0"/>
                <a:cs typeface="Times New Roman" pitchFamily="18" charset="0"/>
              </a:rPr>
              <a:t>                    Авторы</a:t>
            </a:r>
            <a:endParaRPr lang="ru-RU" b="1" dirty="0">
              <a:latin typeface="Times New Roman" pitchFamily="18" charset="0"/>
              <a:cs typeface="Times New Roman" pitchFamily="18" charset="0"/>
            </a:endParaRPr>
          </a:p>
          <a:p>
            <a:r>
              <a:rPr lang="ru-RU" b="1" dirty="0">
                <a:latin typeface="Times New Roman" pitchFamily="18" charset="0"/>
                <a:cs typeface="Times New Roman" pitchFamily="18" charset="0"/>
              </a:rPr>
              <a:t>1.«Көксерек</a:t>
            </a:r>
            <a:r>
              <a:rPr lang="ru-RU" b="1" dirty="0" smtClean="0">
                <a:latin typeface="Times New Roman" pitchFamily="18" charset="0"/>
                <a:cs typeface="Times New Roman" pitchFamily="18" charset="0"/>
              </a:rPr>
              <a:t>»</a:t>
            </a:r>
            <a:r>
              <a:rPr lang="ru-RU" b="1" dirty="0">
                <a:latin typeface="Times New Roman" pitchFamily="18" charset="0"/>
                <a:cs typeface="Times New Roman" pitchFamily="18" charset="0"/>
              </a:rPr>
              <a:t> </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М.Әуезов</a:t>
            </a:r>
            <a:endParaRPr lang="ru-RU" b="1" dirty="0">
              <a:latin typeface="Times New Roman" pitchFamily="18" charset="0"/>
              <a:cs typeface="Times New Roman" pitchFamily="18" charset="0"/>
            </a:endParaRPr>
          </a:p>
          <a:p>
            <a:endParaRPr lang="ru-RU" b="1" dirty="0">
              <a:latin typeface="Times New Roman" pitchFamily="18" charset="0"/>
              <a:cs typeface="Times New Roman" pitchFamily="18" charset="0"/>
            </a:endParaRPr>
          </a:p>
          <a:p>
            <a:r>
              <a:rPr lang="ru-RU" b="1" dirty="0">
                <a:latin typeface="Times New Roman" pitchFamily="18" charset="0"/>
                <a:cs typeface="Times New Roman" pitchFamily="18" charset="0"/>
              </a:rPr>
              <a:t>2. «</a:t>
            </a:r>
            <a:r>
              <a:rPr lang="ru-RU" b="1" dirty="0" err="1">
                <a:latin typeface="Times New Roman" pitchFamily="18" charset="0"/>
                <a:cs typeface="Times New Roman" pitchFamily="18" charset="0"/>
              </a:rPr>
              <a:t>Жанпида</a:t>
            </a:r>
            <a:r>
              <a:rPr lang="ru-RU" b="1" dirty="0" smtClean="0">
                <a:latin typeface="Times New Roman" pitchFamily="18" charset="0"/>
                <a:cs typeface="Times New Roman" pitchFamily="18" charset="0"/>
              </a:rPr>
              <a:t>»</a:t>
            </a:r>
            <a:r>
              <a:rPr lang="ru-RU" b="1" dirty="0">
                <a:latin typeface="Times New Roman" pitchFamily="18" charset="0"/>
                <a:cs typeface="Times New Roman" pitchFamily="18" charset="0"/>
              </a:rPr>
              <a:t> </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Ш.Айтматов</a:t>
            </a:r>
            <a:endParaRPr lang="ru-RU" b="1" dirty="0">
              <a:latin typeface="Times New Roman" pitchFamily="18" charset="0"/>
              <a:cs typeface="Times New Roman" pitchFamily="18" charset="0"/>
            </a:endParaRPr>
          </a:p>
          <a:p>
            <a:endParaRPr lang="ru-RU" b="1" dirty="0">
              <a:latin typeface="Times New Roman" pitchFamily="18" charset="0"/>
              <a:cs typeface="Times New Roman" pitchFamily="18" charset="0"/>
            </a:endParaRPr>
          </a:p>
          <a:p>
            <a:r>
              <a:rPr lang="ru-RU" b="1" dirty="0">
                <a:latin typeface="Times New Roman" pitchFamily="18" charset="0"/>
                <a:cs typeface="Times New Roman" pitchFamily="18" charset="0"/>
              </a:rPr>
              <a:t>3. «</a:t>
            </a:r>
            <a:r>
              <a:rPr lang="ru-RU" b="1" dirty="0" err="1">
                <a:latin typeface="Times New Roman" pitchFamily="18" charset="0"/>
                <a:cs typeface="Times New Roman" pitchFamily="18" charset="0"/>
              </a:rPr>
              <a:t>Ақ</a:t>
            </a:r>
            <a:r>
              <a:rPr lang="ru-RU" b="1" dirty="0">
                <a:latin typeface="Times New Roman" pitchFamily="18" charset="0"/>
                <a:cs typeface="Times New Roman" pitchFamily="18" charset="0"/>
              </a:rPr>
              <a:t> азу»	</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Д.Лондон</a:t>
            </a:r>
            <a:endParaRPr lang="ru-RU" b="1" dirty="0">
              <a:latin typeface="Times New Roman" pitchFamily="18" charset="0"/>
              <a:cs typeface="Times New Roman" pitchFamily="18" charset="0"/>
            </a:endParaRPr>
          </a:p>
          <a:p>
            <a:endParaRPr lang="ru-RU" dirty="0"/>
          </a:p>
          <a:p>
            <a:endParaRPr lang="ru-RU" dirty="0"/>
          </a:p>
          <a:p>
            <a:endParaRPr lang="ru-RU" dirty="0"/>
          </a:p>
          <a:p>
            <a:endParaRPr lang="ru-RU" dirty="0"/>
          </a:p>
        </p:txBody>
      </p:sp>
    </p:spTree>
    <p:extLst>
      <p:ext uri="{BB962C8B-B14F-4D97-AF65-F5344CB8AC3E}">
        <p14:creationId xmlns:p14="http://schemas.microsoft.com/office/powerpoint/2010/main" val="381922519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стин">
  <a:themeElements>
    <a:clrScheme name="Остин">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Остин">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Остин">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45</TotalTime>
  <Words>285</Words>
  <Application>Microsoft Office PowerPoint</Application>
  <PresentationFormat>Экран (4:3)</PresentationFormat>
  <Paragraphs>61</Paragraphs>
  <Slides>11</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11</vt:i4>
      </vt:variant>
    </vt:vector>
  </HeadingPairs>
  <TitlesOfParts>
    <vt:vector size="17" baseType="lpstr">
      <vt:lpstr>Calibri</vt:lpstr>
      <vt:lpstr>Century Gothic</vt:lpstr>
      <vt:lpstr>SF Pro Display</vt:lpstr>
      <vt:lpstr>Times New Roman</vt:lpstr>
      <vt:lpstr>Wingdings 2</vt:lpstr>
      <vt:lpstr>Остин</vt:lpstr>
      <vt:lpstr>   Сабақтың тақырыбы: М. Әуезов «Көксерек» әңгімесі. Көксерек пен Аққасқаның айқасы</vt:lpstr>
      <vt:lpstr>«Көксерек» фильмі</vt:lpstr>
      <vt:lpstr>Презентация PowerPoint</vt:lpstr>
      <vt:lpstr>    1-тапсырма.Оқулықпен жұмыс. Бөлім бойынша сюжетті композициялық жоспар құрыңыз. </vt:lpstr>
      <vt:lpstr>    Оқулықпен жұмыс. Бөлім бойынша сюжетті композициялық жоспар: </vt:lpstr>
      <vt:lpstr>2-тапсырма. Шығармадан Көксерек пен Аққасқаның айқасы суреттелген үзіндіден екеуінің қандай ұқсастықтары мен айырмашылықтарын байқадыңдар? Кестеге толтырыңыз.</vt:lpstr>
      <vt:lpstr>Жауабыңызды тексеріңіз.</vt:lpstr>
      <vt:lpstr>3-тапсырма. Сұрақтарға жауап беріңіз. </vt:lpstr>
      <vt:lpstr>4-тапсырма. Қасқыр туралы қандай шығармаларды білесің? </vt:lpstr>
      <vt:lpstr>Оқу тапсырмасы 5-тапсырма Төмендегі жазушының пікіріне сүйене отырып, шығарманың жаңашылдығына заманауи баға беріңіз. Ойыңызды  «Төрт сөйлем» тәсілі арқылы қорытындылаңыз.</vt:lpstr>
      <vt:lpstr>Ойыңызды  «Төрт сөйлем» тәсілі арқылы қорытындылаңыз.</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Сабақтың тақырыбы: М. Әуезов «Көксерек» әңгімесі. Көксерек пен Аққасқаның айқасы</dc:title>
  <dc:creator>ц2</dc:creator>
  <cp:lastModifiedBy>Пользователь Windows</cp:lastModifiedBy>
  <cp:revision>10</cp:revision>
  <dcterms:created xsi:type="dcterms:W3CDTF">2021-01-05T16:58:25Z</dcterms:created>
  <dcterms:modified xsi:type="dcterms:W3CDTF">2021-01-14T13:29:56Z</dcterms:modified>
</cp:coreProperties>
</file>