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media/image1.jpeg" ContentType="image/jpeg"/>
  <Override PartName="/ppt/media/image5.png" ContentType="image/png"/>
  <Override PartName="/ppt/media/image2.jpeg" ContentType="image/jpeg"/>
  <Override PartName="/ppt/media/image4.png" ContentType="image/png"/>
  <Override PartName="/ppt/media/image6.jpeg" ContentType="image/jpeg"/>
  <Override PartName="/ppt/media/image7.png" ContentType="image/png"/>
  <Override PartName="/ppt/media/image3.png" ContentType="image/png"/>
  <Override PartName="/ppt/media/image8.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0.xml.rels" ContentType="application/vnd.openxmlformats-package.relationships+xml"/>
  <Override PartName="/ppt/notesSlides/_rels/notesSlide1.xml.rels" ContentType="application/vnd.openxmlformats-package.relationships+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3" r:id="rId5"/>
    <p:sldMasterId id="2147483654"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ffffff"/>
              </a:solidFill>
              <a:uFillTx/>
              <a:latin typeface="Calibri"/>
            </a:endParaRPr>
          </a:p>
        </p:txBody>
      </p:sp>
      <p:sp>
        <p:nvSpPr>
          <p:cNvPr id="43" name="AutoShape 1"/>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4" name="AutoShape 2"/>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5" name="AutoShape 3"/>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6" name="Text Box 4"/>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7" name="Text Box 5"/>
          <p:cNvSpPr/>
          <p:nvPr/>
        </p:nvSpPr>
        <p:spPr>
          <a:xfrm>
            <a:off x="3884760" y="0"/>
            <a:ext cx="2968560" cy="45396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8" name="PlaceHolder 1"/>
          <p:cNvSpPr>
            <a:spLocks noGrp="1"/>
          </p:cNvSpPr>
          <p:nvPr>
            <p:ph type="sldImg"/>
          </p:nvPr>
        </p:nvSpPr>
        <p:spPr>
          <a:xfrm>
            <a:off x="380880" y="685800"/>
            <a:ext cx="6091200" cy="3424320"/>
          </a:xfrm>
          <a:prstGeom prst="rect">
            <a:avLst/>
          </a:prstGeom>
          <a:noFill/>
          <a:ln cap="sq" w="12600">
            <a:solidFill>
              <a:srgbClr val="000000"/>
            </a:solidFill>
            <a:miter/>
          </a:ln>
        </p:spPr>
        <p:txBody>
          <a:bodyPr lIns="90000" rIns="90000" tIns="46800" bIns="46800" anchor="t">
            <a:noAutofit/>
          </a:bodyPr>
          <a:p>
            <a:r>
              <a:rPr b="0" lang="ru-RU" sz="3600" strike="noStrike" u="none">
                <a:solidFill>
                  <a:srgbClr val="000000"/>
                </a:solidFill>
                <a:uFillTx/>
                <a:latin typeface="Arial"/>
              </a:rPr>
              <a:t>Click to move the slide</a:t>
            </a:r>
            <a:endParaRPr b="0" lang="ru-RU" sz="3600" strike="noStrike" u="none">
              <a:solidFill>
                <a:srgbClr val="000000"/>
              </a:solidFill>
              <a:uFillTx/>
              <a:latin typeface="Arial"/>
            </a:endParaRPr>
          </a:p>
        </p:txBody>
      </p:sp>
      <p:sp>
        <p:nvSpPr>
          <p:cNvPr id="49" name="PlaceHolder 2"/>
          <p:cNvSpPr>
            <a:spLocks noGrp="1"/>
          </p:cNvSpPr>
          <p:nvPr>
            <p:ph type="body"/>
          </p:nvPr>
        </p:nvSpPr>
        <p:spPr>
          <a:xfrm>
            <a:off x="685440" y="4343040"/>
            <a:ext cx="5481720" cy="4110120"/>
          </a:xfrm>
          <a:prstGeom prst="rect">
            <a:avLst/>
          </a:prstGeom>
          <a:noFill/>
          <a:ln w="0">
            <a:noFill/>
          </a:ln>
        </p:spPr>
        <p:txBody>
          <a:bodyPr lIns="90000" rIns="90000" tIns="46800" bIns="46800" anchor="t">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1200" strike="noStrike" u="none">
                <a:solidFill>
                  <a:srgbClr val="000000"/>
                </a:solidFill>
                <a:uFillTx/>
                <a:latin typeface="Times New Roman"/>
              </a:rPr>
              <a:t>Click to edit the notes format</a:t>
            </a:r>
            <a:endParaRPr b="0" lang="ru-RU" sz="1200" strike="noStrike" u="none">
              <a:solidFill>
                <a:srgbClr val="000000"/>
              </a:solidFill>
              <a:uFillTx/>
              <a:latin typeface="Times New Roman"/>
            </a:endParaRPr>
          </a:p>
        </p:txBody>
      </p:sp>
      <p:sp>
        <p:nvSpPr>
          <p:cNvPr id="50" name="Text Box 8"/>
          <p:cNvSpPr/>
          <p:nvPr/>
        </p:nvSpPr>
        <p:spPr>
          <a:xfrm>
            <a:off x="0" y="8685360"/>
            <a:ext cx="2971800" cy="457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51" name="PlaceHolder 3"/>
          <p:cNvSpPr>
            <a:spLocks noGrp="1"/>
          </p:cNvSpPr>
          <p:nvPr>
            <p:ph type="sldNum" idx="19"/>
          </p:nvPr>
        </p:nvSpPr>
        <p:spPr>
          <a:xfrm>
            <a:off x="3884400" y="8685360"/>
            <a:ext cx="2966760" cy="452160"/>
          </a:xfrm>
          <a:prstGeom prst="rect">
            <a:avLst/>
          </a:prstGeom>
          <a:noFill/>
          <a:ln w="0">
            <a:noFill/>
          </a:ln>
        </p:spPr>
        <p:txBody>
          <a:bodyPr lIns="90000" rIns="90000" tIns="46800" bIns="46800" anchor="b">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2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54A0F499-349C-4FCB-A1B5-AEE2205E2353}" type="slidenum">
              <a:rPr b="0"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2AE79AFC-B682-4F4D-B65C-BE3B13BC7928}" type="slidenum">
              <a:rPr b="0"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04"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781A094D-D619-4CDA-9C77-3412AA252886}" type="slidenum">
              <a:rPr b="0" lang="ru-RU"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05" name="PlaceHolder 1"/>
          <p:cNvSpPr>
            <a:spLocks noGrp="1"/>
          </p:cNvSpPr>
          <p:nvPr>
            <p:ph type="sldImg"/>
          </p:nvPr>
        </p:nvSpPr>
        <p:spPr>
          <a:xfrm>
            <a:off x="380880" y="685800"/>
            <a:ext cx="6096240" cy="3429000"/>
          </a:xfrm>
          <a:prstGeom prst="rect">
            <a:avLst/>
          </a:prstGeom>
          <a:ln w="0">
            <a:noFill/>
          </a:ln>
        </p:spPr>
      </p:sp>
      <p:sp>
        <p:nvSpPr>
          <p:cNvPr id="106"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body"/>
          </p:nvPr>
        </p:nvSpPr>
        <p:spPr>
          <a:xfrm>
            <a:off x="685800" y="4400280"/>
            <a:ext cx="5486400" cy="3600360"/>
          </a:xfrm>
          <a:prstGeom prst="rect">
            <a:avLst/>
          </a:prstGeom>
          <a:noFill/>
          <a:ln w="0">
            <a:noFill/>
          </a:ln>
        </p:spPr>
        <p:txBody>
          <a:bodyPr lIns="91440" rIns="91440" tIns="45720" bIns="4572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en-US" sz="1200" strike="noStrike" u="none">
                <a:solidFill>
                  <a:srgbClr val="000000"/>
                </a:solidFill>
                <a:uFillTx/>
                <a:latin typeface="Times New Roman"/>
              </a:rPr>
              <a:t>ҚОРЫТЫНДЫ брге жазу</a:t>
            </a:r>
            <a:endParaRPr b="0" lang="ru-RU" sz="1200" strike="noStrike" u="none">
              <a:solidFill>
                <a:srgbClr val="000000"/>
              </a:solidFill>
              <a:uFillTx/>
              <a:latin typeface="Times New Roman"/>
            </a:endParaRPr>
          </a:p>
        </p:txBody>
      </p:sp>
      <p:sp>
        <p:nvSpPr>
          <p:cNvPr id="116" name="PlaceHolder 2"/>
          <p:cNvSpPr>
            <a:spLocks noGrp="1"/>
          </p:cNvSpPr>
          <p:nvPr>
            <p:ph type="sldImg"/>
          </p:nvPr>
        </p:nvSpPr>
        <p:spPr>
          <a:xfrm>
            <a:off x="685800" y="1143000"/>
            <a:ext cx="5486400" cy="3086280"/>
          </a:xfrm>
          <a:prstGeom prst="rect">
            <a:avLst/>
          </a:prstGeom>
          <a:ln w="0">
            <a:noFill/>
          </a:ln>
        </p:spPr>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3F374F7-5A0B-489F-AEB5-A63788281AC1}" type="slidenum">
              <a:rPr b="0"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08"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734B63D-1B42-4F0A-9F3E-B93A50BE1BA2}" type="slidenum">
              <a:rPr b="0" lang="ru-RU"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09" name="PlaceHolder 1"/>
          <p:cNvSpPr>
            <a:spLocks noGrp="1"/>
          </p:cNvSpPr>
          <p:nvPr>
            <p:ph type="sldImg"/>
          </p:nvPr>
        </p:nvSpPr>
        <p:spPr>
          <a:xfrm>
            <a:off x="380880" y="685800"/>
            <a:ext cx="6096240" cy="3429000"/>
          </a:xfrm>
          <a:prstGeom prst="rect">
            <a:avLst/>
          </a:prstGeom>
          <a:ln w="0">
            <a:noFill/>
          </a:ln>
        </p:spPr>
      </p:sp>
      <p:sp>
        <p:nvSpPr>
          <p:cNvPr id="110"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F60E6DF-6FF2-44D3-8819-838D20D660DB}" type="slidenum">
              <a:rPr b="0"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12"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33EE3ACD-CCFF-48B6-B414-2EB01E4CE7D7}" type="slidenum">
              <a:rPr b="0" lang="ru-RU" sz="1200" strike="noStrike" u="none">
                <a:solidFill>
                  <a:srgbClr val="000000"/>
                </a:solidFill>
                <a:uFillTx/>
                <a:latin typeface="Calibri"/>
                <a:ea typeface="Microsoft YaHei"/>
              </a:rPr>
              <a:t>&lt;number&gt;</a:t>
            </a:fld>
            <a:endParaRPr b="0" lang="ru-RU" sz="1200" strike="noStrike" u="none">
              <a:solidFill>
                <a:srgbClr val="ffffff"/>
              </a:solidFill>
              <a:uFillTx/>
              <a:latin typeface="Calibri"/>
            </a:endParaRPr>
          </a:p>
        </p:txBody>
      </p:sp>
      <p:sp>
        <p:nvSpPr>
          <p:cNvPr id="113" name="PlaceHolder 1"/>
          <p:cNvSpPr>
            <a:spLocks noGrp="1"/>
          </p:cNvSpPr>
          <p:nvPr>
            <p:ph type="sldImg"/>
          </p:nvPr>
        </p:nvSpPr>
        <p:spPr>
          <a:xfrm>
            <a:off x="380880" y="685800"/>
            <a:ext cx="6096240" cy="3429000"/>
          </a:xfrm>
          <a:prstGeom prst="rect">
            <a:avLst/>
          </a:prstGeom>
          <a:ln w="0">
            <a:noFill/>
          </a:ln>
        </p:spPr>
      </p:sp>
      <p:sp>
        <p:nvSpPr>
          <p:cNvPr id="114"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1EAF0B1-CD5B-45DB-ADEC-93165379D5AF}"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AF01A492-87CE-489C-97F2-526B32C0B724}"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jpeg"/>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Relationship Id="rId3" Type="http://schemas.openxmlformats.org/officeDocument/2006/relationships/image" Target="../media/image3.png"/>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jpeg"/>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jpeg"/><Relationship Id="rId3" Type="http://schemas.openxmlformats.org/officeDocument/2006/relationships/image" Target="../media/image3.pn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 descr=""/>
          <p:cNvPicPr/>
          <p:nvPr/>
        </p:nvPicPr>
        <p:blipFill>
          <a:blip r:embed="rId2"/>
          <a:stretch/>
        </p:blipFill>
        <p:spPr>
          <a:xfrm>
            <a:off x="0" y="0"/>
            <a:ext cx="12211200" cy="6858000"/>
          </a:xfrm>
          <a:prstGeom prst="rect">
            <a:avLst/>
          </a:prstGeom>
          <a:ln w="0">
            <a:noFill/>
          </a:ln>
        </p:spPr>
      </p:pic>
      <p:sp>
        <p:nvSpPr>
          <p:cNvPr id="1"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 name="PlaceHolder 3"/>
          <p:cNvSpPr>
            <a:spLocks noGrp="1"/>
          </p:cNvSpPr>
          <p:nvPr>
            <p:ph type="dt" idx="1"/>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 name="PlaceHolder 4"/>
          <p:cNvSpPr>
            <a:spLocks noGrp="1"/>
          </p:cNvSpPr>
          <p:nvPr>
            <p:ph type="ftr" idx="2"/>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5" name="PlaceHolder 5"/>
          <p:cNvSpPr>
            <a:spLocks noGrp="1"/>
          </p:cNvSpPr>
          <p:nvPr>
            <p:ph type="sldNum" idx="3"/>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D9244B29-C93C-434F-B597-3D48170D12DA}"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 name="Picture 9" descr=""/>
          <p:cNvPicPr/>
          <p:nvPr/>
        </p:nvPicPr>
        <p:blipFill>
          <a:blip r:embed="rId2"/>
          <a:stretch/>
        </p:blipFill>
        <p:spPr>
          <a:xfrm>
            <a:off x="0" y="0"/>
            <a:ext cx="12211200" cy="6858000"/>
          </a:xfrm>
          <a:prstGeom prst="rect">
            <a:avLst/>
          </a:prstGeom>
          <a:ln w="0">
            <a:noFill/>
          </a:ln>
        </p:spPr>
      </p:pic>
      <p:sp>
        <p:nvSpPr>
          <p:cNvPr id="7"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8"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9" name="PlaceHolder 3"/>
          <p:cNvSpPr>
            <a:spLocks noGrp="1"/>
          </p:cNvSpPr>
          <p:nvPr>
            <p:ph type="dt" idx="4"/>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0" name="PlaceHolder 4"/>
          <p:cNvSpPr>
            <a:spLocks noGrp="1"/>
          </p:cNvSpPr>
          <p:nvPr>
            <p:ph type="ftr" idx="5"/>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1" name="PlaceHolder 5"/>
          <p:cNvSpPr>
            <a:spLocks noGrp="1"/>
          </p:cNvSpPr>
          <p:nvPr>
            <p:ph type="sldNum" idx="6"/>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700A9A1C-8F5A-48A9-A5CA-E6C985473185}"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 name="Picture 2" descr=""/>
          <p:cNvPicPr/>
          <p:nvPr/>
        </p:nvPicPr>
        <p:blipFill>
          <a:blip r:embed="rId2"/>
          <a:stretch/>
        </p:blipFill>
        <p:spPr>
          <a:xfrm>
            <a:off x="0" y="0"/>
            <a:ext cx="12211200" cy="6858000"/>
          </a:xfrm>
          <a:prstGeom prst="rect">
            <a:avLst/>
          </a:prstGeom>
          <a:ln w="0">
            <a:noFill/>
          </a:ln>
        </p:spPr>
      </p:pic>
      <p:sp>
        <p:nvSpPr>
          <p:cNvPr id="13"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14"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15" name="PlaceHolder 3"/>
          <p:cNvSpPr>
            <a:spLocks noGrp="1"/>
          </p:cNvSpPr>
          <p:nvPr>
            <p:ph type="dt" idx="7"/>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6" name="PlaceHolder 4"/>
          <p:cNvSpPr>
            <a:spLocks noGrp="1"/>
          </p:cNvSpPr>
          <p:nvPr>
            <p:ph type="ftr" idx="8"/>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7" name="PlaceHolder 5"/>
          <p:cNvSpPr>
            <a:spLocks noGrp="1"/>
          </p:cNvSpPr>
          <p:nvPr>
            <p:ph type="sldNum" idx="9"/>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3C5B1609-A9C9-4118-A81C-EE79E7B61E2B}"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 name="Picture 9" descr=""/>
          <p:cNvPicPr/>
          <p:nvPr/>
        </p:nvPicPr>
        <p:blipFill>
          <a:blip r:embed="rId2"/>
          <a:stretch/>
        </p:blipFill>
        <p:spPr>
          <a:xfrm>
            <a:off x="0" y="0"/>
            <a:ext cx="12211200" cy="6858000"/>
          </a:xfrm>
          <a:prstGeom prst="rect">
            <a:avLst/>
          </a:prstGeom>
          <a:ln w="0">
            <a:noFill/>
          </a:ln>
        </p:spPr>
      </p:pic>
      <p:sp>
        <p:nvSpPr>
          <p:cNvPr id="19" name="Rectangle: Rounded Corners 7"/>
          <p:cNvSpPr/>
          <p:nvPr/>
        </p:nvSpPr>
        <p:spPr>
          <a:xfrm>
            <a:off x="11244240" y="301680"/>
            <a:ext cx="59544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20" name="Rectangle: Rounded Corners 9"/>
          <p:cNvSpPr/>
          <p:nvPr/>
        </p:nvSpPr>
        <p:spPr>
          <a:xfrm>
            <a:off x="353880" y="301680"/>
            <a:ext cx="117792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pic>
        <p:nvPicPr>
          <p:cNvPr id="21" name="Picture 2" descr="D:\KHABAR\ОНЛАЙН школа\LOGOMON\tvKAZ.png"/>
          <p:cNvPicPr/>
          <p:nvPr/>
        </p:nvPicPr>
        <p:blipFill>
          <a:blip r:embed="rId3"/>
          <a:stretch/>
        </p:blipFill>
        <p:spPr>
          <a:xfrm>
            <a:off x="455760" y="376200"/>
            <a:ext cx="974520" cy="177840"/>
          </a:xfrm>
          <a:prstGeom prst="rect">
            <a:avLst/>
          </a:prstGeom>
          <a:ln w="0">
            <a:noFill/>
          </a:ln>
        </p:spPr>
      </p:pic>
      <p:sp>
        <p:nvSpPr>
          <p:cNvPr id="22"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3"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24" name="PlaceHolder 3"/>
          <p:cNvSpPr>
            <a:spLocks noGrp="1"/>
          </p:cNvSpPr>
          <p:nvPr>
            <p:ph type="sldNum" idx="10"/>
          </p:nvPr>
        </p:nvSpPr>
        <p:spPr>
          <a:xfrm>
            <a:off x="11314080" y="282600"/>
            <a:ext cx="457200" cy="365040"/>
          </a:xfrm>
          <a:prstGeom prst="rect">
            <a:avLst/>
          </a:prstGeom>
          <a:noFill/>
          <a:ln w="0">
            <a:noFill/>
          </a:ln>
        </p:spPr>
        <p:txBody>
          <a:bodyPr lIns="90000" rIns="90000" tIns="46800" bIns="46800" anchor="t">
            <a:noAutofit/>
          </a:bodyPr>
          <a:lstStyle>
            <a:lvl1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1" sz="1200" strike="noStrike" u="none">
                <a:solidFill>
                  <a:srgbClr val="969696"/>
                </a:solidFill>
                <a:uFillTx/>
                <a:latin typeface="Arial"/>
              </a:defRPr>
            </a:lvl1pPr>
          </a:lstStyle>
          <a:p>
            <a: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F9B24D8D-D306-4E79-9344-516D7CE12EB6}" type="slidenum">
              <a:rPr b="1" sz="1200" strike="noStrike" u="none">
                <a:solidFill>
                  <a:srgbClr val="969696"/>
                </a:solidFill>
                <a:uFillTx/>
                <a:latin typeface="Arial"/>
              </a:rPr>
              <a:t>&lt;number&gt;</a:t>
            </a:fld>
            <a:endParaRPr b="0" lang="ru-RU" sz="1200" strike="noStrike" u="none">
              <a:solidFill>
                <a:srgbClr val="000000"/>
              </a:solidFill>
              <a:uFillTx/>
              <a:latin typeface="Calibri"/>
            </a:endParaRPr>
          </a:p>
        </p:txBody>
      </p:sp>
      <p:sp>
        <p:nvSpPr>
          <p:cNvPr id="25" name="PlaceHolder 4"/>
          <p:cNvSpPr>
            <a:spLocks noGrp="1"/>
          </p:cNvSpPr>
          <p:nvPr>
            <p:ph type="dt" idx="11"/>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26" name="PlaceHolder 5"/>
          <p:cNvSpPr>
            <a:spLocks noGrp="1"/>
          </p:cNvSpPr>
          <p:nvPr>
            <p:ph type="ftr" idx="12"/>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7" name="Picture 2" descr=""/>
          <p:cNvPicPr/>
          <p:nvPr/>
        </p:nvPicPr>
        <p:blipFill>
          <a:blip r:embed="rId2"/>
          <a:stretch/>
        </p:blipFill>
        <p:spPr>
          <a:xfrm>
            <a:off x="0" y="0"/>
            <a:ext cx="12211200" cy="6858000"/>
          </a:xfrm>
          <a:prstGeom prst="rect">
            <a:avLst/>
          </a:prstGeom>
          <a:ln w="0">
            <a:noFill/>
          </a:ln>
        </p:spPr>
      </p:pic>
      <p:sp>
        <p:nvSpPr>
          <p:cNvPr id="28"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9"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0" name="PlaceHolder 3"/>
          <p:cNvSpPr>
            <a:spLocks noGrp="1"/>
          </p:cNvSpPr>
          <p:nvPr>
            <p:ph type="dt" idx="13"/>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1" name="PlaceHolder 4"/>
          <p:cNvSpPr>
            <a:spLocks noGrp="1"/>
          </p:cNvSpPr>
          <p:nvPr>
            <p:ph type="ftr" idx="14"/>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2" name="PlaceHolder 5"/>
          <p:cNvSpPr>
            <a:spLocks noGrp="1"/>
          </p:cNvSpPr>
          <p:nvPr>
            <p:ph type="sldNum" idx="15"/>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0B86C44-D16B-4BD8-83EA-DACDFF3FBAB5}"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3" name="Picture 9" descr=""/>
          <p:cNvPicPr/>
          <p:nvPr/>
        </p:nvPicPr>
        <p:blipFill>
          <a:blip r:embed="rId2"/>
          <a:stretch/>
        </p:blipFill>
        <p:spPr>
          <a:xfrm>
            <a:off x="0" y="0"/>
            <a:ext cx="12211200" cy="6858000"/>
          </a:xfrm>
          <a:prstGeom prst="rect">
            <a:avLst/>
          </a:prstGeom>
          <a:ln w="0">
            <a:noFill/>
          </a:ln>
        </p:spPr>
      </p:pic>
      <p:sp>
        <p:nvSpPr>
          <p:cNvPr id="34" name="Rectangle: Rounded Corners 7"/>
          <p:cNvSpPr/>
          <p:nvPr/>
        </p:nvSpPr>
        <p:spPr>
          <a:xfrm>
            <a:off x="11244240" y="301680"/>
            <a:ext cx="59544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5" name="Rectangle: Rounded Corners 9"/>
          <p:cNvSpPr/>
          <p:nvPr/>
        </p:nvSpPr>
        <p:spPr>
          <a:xfrm>
            <a:off x="353880" y="301680"/>
            <a:ext cx="117792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pic>
        <p:nvPicPr>
          <p:cNvPr id="36" name="Picture 2" descr="D:\KHABAR\ОНЛАЙН школа\LOGOMON\tvKAZ.png"/>
          <p:cNvPicPr/>
          <p:nvPr/>
        </p:nvPicPr>
        <p:blipFill>
          <a:blip r:embed="rId3"/>
          <a:stretch/>
        </p:blipFill>
        <p:spPr>
          <a:xfrm>
            <a:off x="455760" y="376200"/>
            <a:ext cx="974520" cy="177840"/>
          </a:xfrm>
          <a:prstGeom prst="rect">
            <a:avLst/>
          </a:prstGeom>
          <a:ln w="0">
            <a:noFill/>
          </a:ln>
        </p:spPr>
      </p:pic>
      <p:sp>
        <p:nvSpPr>
          <p:cNvPr id="37"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38"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9" name="PlaceHolder 3"/>
          <p:cNvSpPr>
            <a:spLocks noGrp="1"/>
          </p:cNvSpPr>
          <p:nvPr>
            <p:ph type="sldNum" idx="16"/>
          </p:nvPr>
        </p:nvSpPr>
        <p:spPr>
          <a:xfrm>
            <a:off x="11314080" y="282600"/>
            <a:ext cx="457200" cy="365040"/>
          </a:xfrm>
          <a:prstGeom prst="rect">
            <a:avLst/>
          </a:prstGeom>
          <a:noFill/>
          <a:ln w="0">
            <a:noFill/>
          </a:ln>
        </p:spPr>
        <p:txBody>
          <a:bodyPr lIns="90000" rIns="90000" tIns="46800" bIns="46800" anchor="t">
            <a:noAutofit/>
          </a:bodyPr>
          <a:lstStyle>
            <a:lvl1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1" sz="1200" strike="noStrike" u="none">
                <a:solidFill>
                  <a:srgbClr val="969696"/>
                </a:solidFill>
                <a:uFillTx/>
                <a:latin typeface="Arial"/>
              </a:defRPr>
            </a:lvl1pPr>
          </a:lstStyle>
          <a:p>
            <a: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665DC69D-FDFD-466C-8BD4-7FC289BEFC15}" type="slidenum">
              <a:rPr b="1" sz="1200" strike="noStrike" u="none">
                <a:solidFill>
                  <a:srgbClr val="969696"/>
                </a:solidFill>
                <a:uFillTx/>
                <a:latin typeface="Arial"/>
              </a:rPr>
              <a:t>&lt;number&gt;</a:t>
            </a:fld>
            <a:endParaRPr b="0" lang="ru-RU" sz="1200" strike="noStrike" u="none">
              <a:solidFill>
                <a:srgbClr val="000000"/>
              </a:solidFill>
              <a:uFillTx/>
              <a:latin typeface="Calibri"/>
            </a:endParaRPr>
          </a:p>
        </p:txBody>
      </p:sp>
      <p:sp>
        <p:nvSpPr>
          <p:cNvPr id="40" name="PlaceHolder 4"/>
          <p:cNvSpPr>
            <a:spLocks noGrp="1"/>
          </p:cNvSpPr>
          <p:nvPr>
            <p:ph type="dt" idx="17"/>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1" name="PlaceHolder 5"/>
          <p:cNvSpPr>
            <a:spLocks noGrp="1"/>
          </p:cNvSpPr>
          <p:nvPr>
            <p:ph type="ftr" idx="18"/>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Picture 1" descr=""/>
          <p:cNvPicPr/>
          <p:nvPr/>
        </p:nvPicPr>
        <p:blipFill>
          <a:blip r:embed="rId1"/>
          <a:stretch/>
        </p:blipFill>
        <p:spPr>
          <a:xfrm>
            <a:off x="652320" y="7978680"/>
            <a:ext cx="200160" cy="203400"/>
          </a:xfrm>
          <a:prstGeom prst="rect">
            <a:avLst/>
          </a:prstGeom>
          <a:ln w="0">
            <a:noFill/>
          </a:ln>
        </p:spPr>
      </p:pic>
      <p:sp>
        <p:nvSpPr>
          <p:cNvPr id="53"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5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5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56" name="AutoShape 5"/>
          <p:cNvCxnSpPr/>
          <p:nvPr/>
        </p:nvCxnSpPr>
        <p:spPr>
          <a:xfrm>
            <a:off x="212400" y="6621120"/>
            <a:ext cx="11729160" cy="27720"/>
          </a:xfrm>
          <a:prstGeom prst="straightConnector1">
            <a:avLst/>
          </a:prstGeom>
          <a:ln cap="sq" w="57240">
            <a:solidFill>
              <a:srgbClr val="33cccc"/>
            </a:solidFill>
            <a:miter/>
          </a:ln>
        </p:spPr>
      </p:cxnSp>
      <p:cxnSp>
        <p:nvCxnSpPr>
          <p:cNvPr id="57" name="AutoShape 6"/>
          <p:cNvCxnSpPr/>
          <p:nvPr/>
        </p:nvCxnSpPr>
        <p:spPr>
          <a:xfrm>
            <a:off x="757080" y="3716280"/>
            <a:ext cx="10694160" cy="38880"/>
          </a:xfrm>
          <a:prstGeom prst="straightConnector1">
            <a:avLst/>
          </a:prstGeom>
          <a:ln cap="sq" w="57240">
            <a:solidFill>
              <a:srgbClr val="4472c4"/>
            </a:solidFill>
            <a:miter/>
          </a:ln>
        </p:spPr>
      </p:cxnSp>
      <p:sp>
        <p:nvSpPr>
          <p:cNvPr id="58" name="Text Box 7"/>
          <p:cNvSpPr/>
          <p:nvPr/>
        </p:nvSpPr>
        <p:spPr>
          <a:xfrm>
            <a:off x="1228680" y="4011480"/>
            <a:ext cx="975528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000000"/>
                </a:solidFill>
                <a:uFillTx/>
                <a:latin typeface="Times New Roman"/>
              </a:rPr>
              <a:t>Сабақтың тақырыбы: </a:t>
            </a:r>
            <a:r>
              <a:rPr b="1" lang="kk-KZ" sz="3200" strike="noStrike" u="none">
                <a:solidFill>
                  <a:srgbClr val="000000"/>
                </a:solidFill>
                <a:uFillTx/>
                <a:latin typeface="Times New Roman"/>
              </a:rPr>
              <a:t> </a:t>
            </a:r>
            <a:r>
              <a:rPr b="0" lang="kk-KZ" sz="3200" strike="noStrike" u="none">
                <a:solidFill>
                  <a:srgbClr val="000000"/>
                </a:solidFill>
                <a:uFillTx/>
                <a:latin typeface="Times New Roman"/>
              </a:rPr>
              <a:t> “Көксерек”. “</a:t>
            </a:r>
            <a:r>
              <a:rPr b="0" lang="ru-RU" sz="3200" strike="noStrike" u="none">
                <a:solidFill>
                  <a:srgbClr val="000000"/>
                </a:solidFill>
                <a:uFillTx/>
                <a:latin typeface="Times New Roman"/>
              </a:rPr>
              <a:t>Жал</a:t>
            </a:r>
            <a:r>
              <a:rPr b="0" lang="kk-KZ" sz="3200" strike="noStrike" u="none">
                <a:solidFill>
                  <a:srgbClr val="000000"/>
                </a:solidFill>
                <a:uFillTx/>
                <a:latin typeface="Times New Roman"/>
              </a:rPr>
              <a:t>ғыз жортуыл”</a:t>
            </a:r>
            <a:endParaRPr b="0" lang="ru-RU" sz="3200" strike="noStrike" u="none">
              <a:solidFill>
                <a:srgbClr val="ffffff"/>
              </a:solidFill>
              <a:uFillTx/>
              <a:latin typeface="Calibri"/>
            </a:endParaRPr>
          </a:p>
        </p:txBody>
      </p:sp>
      <p:sp>
        <p:nvSpPr>
          <p:cNvPr id="59" name="Text Box 8"/>
          <p:cNvSpPr/>
          <p:nvPr/>
        </p:nvSpPr>
        <p:spPr>
          <a:xfrm>
            <a:off x="9984600" y="181080"/>
            <a:ext cx="21416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1400" strike="noStrike" u="none">
                <a:solidFill>
                  <a:srgbClr val="ffffff"/>
                </a:solidFill>
                <a:uFillTx/>
                <a:latin typeface="Tahoma"/>
              </a:rPr>
              <a:t>ҚАЗАҚ әдебиеті  (Т1)</a:t>
            </a:r>
            <a:endParaRPr b="0" lang="ru-RU" sz="1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1400" strike="noStrike" u="none">
                <a:solidFill>
                  <a:srgbClr val="ffffff"/>
                </a:solidFill>
                <a:uFillTx/>
                <a:latin typeface="Tahoma"/>
              </a:rPr>
              <a:t>7-СЫНЫП</a:t>
            </a:r>
            <a:endParaRPr b="0" lang="ru-RU" sz="1400" strike="noStrike" u="none">
              <a:solidFill>
                <a:srgbClr val="ffffff"/>
              </a:solidFill>
              <a:uFillTx/>
              <a:latin typeface="Calibri"/>
            </a:endParaRPr>
          </a:p>
        </p:txBody>
      </p:sp>
      <p:sp>
        <p:nvSpPr>
          <p:cNvPr id="60" name="Text Box 9"/>
          <p:cNvSpPr/>
          <p:nvPr/>
        </p:nvSpPr>
        <p:spPr>
          <a:xfrm>
            <a:off x="652320" y="320760"/>
            <a:ext cx="9439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600" strike="noStrike" u="none">
                <a:solidFill>
                  <a:srgbClr val="000000"/>
                </a:solidFill>
                <a:uFillTx/>
                <a:latin typeface="Times New Roman"/>
              </a:rPr>
              <a:t>Бөлім</a:t>
            </a:r>
            <a:r>
              <a:rPr b="1" lang="kk-KZ" sz="3200" strike="noStrike" u="none">
                <a:solidFill>
                  <a:srgbClr val="000000"/>
                </a:solidFill>
                <a:uFillTx/>
                <a:latin typeface="Times New Roman"/>
              </a:rPr>
              <a:t> тақырыбы:     Балалар мен үлкендер</a:t>
            </a:r>
            <a:endParaRPr b="0" lang="ru-RU" sz="3200" strike="noStrike" u="none">
              <a:solidFill>
                <a:srgbClr val="ffffff"/>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Google Shape;265;p13"/>
          <p:cNvSpPr/>
          <p:nvPr/>
        </p:nvSpPr>
        <p:spPr>
          <a:xfrm>
            <a:off x="695160" y="189000"/>
            <a:ext cx="10506240" cy="1555200"/>
          </a:xfrm>
          <a:prstGeom prst="rect">
            <a:avLst/>
          </a:prstGeom>
          <a:noFill/>
          <a:ln w="0">
            <a:noFill/>
          </a:ln>
        </p:spPr>
        <p:style>
          <a:lnRef idx="0"/>
          <a:fillRef idx="0"/>
          <a:effectRef idx="0"/>
          <a:fontRef idx="minor"/>
        </p:style>
        <p:txBody>
          <a:bodyPr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i="1" sz="3200" strike="noStrike" u="none">
                <a:solidFill>
                  <a:srgbClr val="0066cc"/>
                </a:solidFill>
                <a:uFillTx/>
                <a:latin typeface="Times New Roman"/>
                <a:ea typeface="Times New Roman"/>
              </a:rPr>
              <a:t> </a:t>
            </a:r>
            <a:r>
              <a:rPr b="1" i="1" sz="3200" strike="noStrike" u="none">
                <a:solidFill>
                  <a:srgbClr val="0066cc"/>
                </a:solidFill>
                <a:uFillTx/>
                <a:latin typeface="Times New Roman"/>
                <a:ea typeface="Times New Roman"/>
              </a:rPr>
              <a:t>2-тапсырма</a:t>
            </a:r>
            <a:r>
              <a:rPr b="0" i="1" sz="3200" strike="noStrike" u="none">
                <a:solidFill>
                  <a:srgbClr val="0066cc"/>
                </a:solidFill>
                <a:uFillTx/>
                <a:latin typeface="Times New Roman"/>
                <a:ea typeface="Times New Roman"/>
              </a:rPr>
              <a:t>.</a:t>
            </a:r>
            <a:r>
              <a:rPr b="0" i="1" sz="3200" strike="noStrike" u="none">
                <a:solidFill>
                  <a:srgbClr val="ffffff"/>
                </a:solidFill>
                <a:uFillTx/>
                <a:latin typeface="Times New Roman"/>
                <a:ea typeface="Times New Roman"/>
              </a:rPr>
              <a:t> </a:t>
            </a:r>
            <a:r>
              <a:rPr b="0" i="1" sz="3200" strike="noStrike" u="none">
                <a:solidFill>
                  <a:srgbClr val="0066cc"/>
                </a:solidFill>
                <a:uFillTx/>
                <a:latin typeface="Times New Roman"/>
                <a:ea typeface="Times New Roman"/>
              </a:rPr>
              <a:t>Берілген үзінділердің негізінде</a:t>
            </a:r>
            <a:r>
              <a:rPr b="0" i="1" sz="3200" strike="noStrike" u="none">
                <a:solidFill>
                  <a:srgbClr val="ffffff"/>
                </a:solidFill>
                <a:uFillTx/>
                <a:latin typeface="Times New Roman"/>
                <a:ea typeface="Times New Roman"/>
              </a:rPr>
              <a:t> </a:t>
            </a:r>
            <a:r>
              <a:rPr b="0" i="1" sz="3200" strike="noStrike" u="none">
                <a:solidFill>
                  <a:srgbClr val="0066cc"/>
                </a:solidFill>
                <a:uFillTx/>
                <a:latin typeface="Times New Roman"/>
                <a:ea typeface="Times New Roman"/>
              </a:rPr>
              <a:t>“Көксерек” шығармасындағы көтерілген мәселені жазыңыз, дәлел, себептерін анықтаңыз, шешімін жазыңыз. </a:t>
            </a:r>
            <a:endParaRPr b="0" lang="ru-RU" sz="3200" strike="noStrike" u="none">
              <a:solidFill>
                <a:srgbClr val="ffffff"/>
              </a:solidFill>
              <a:uFillTx/>
              <a:latin typeface="Calibri"/>
            </a:endParaRPr>
          </a:p>
        </p:txBody>
      </p:sp>
      <p:pic>
        <p:nvPicPr>
          <p:cNvPr id="94" name="Google Shape;269;p13" descr=""/>
          <p:cNvPicPr/>
          <p:nvPr/>
        </p:nvPicPr>
        <p:blipFill>
          <a:blip r:embed="rId1"/>
          <a:stretch/>
        </p:blipFill>
        <p:spPr>
          <a:xfrm>
            <a:off x="860400" y="2133720"/>
            <a:ext cx="10174320" cy="383220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Google Shape;275;p14"/>
          <p:cNvSpPr/>
          <p:nvPr/>
        </p:nvSpPr>
        <p:spPr>
          <a:xfrm>
            <a:off x="771480" y="934920"/>
            <a:ext cx="9358200" cy="5457600"/>
          </a:xfrm>
          <a:prstGeom prst="rect">
            <a:avLst/>
          </a:prstGeom>
          <a:noFill/>
          <a:ln w="0">
            <a:noFill/>
          </a:ln>
        </p:spPr>
        <p:style>
          <a:lnRef idx="0"/>
          <a:fillRef idx="0"/>
          <a:effectRef idx="0"/>
          <a:fontRef idx="minor"/>
        </p:style>
        <p:txBody>
          <a:bodyPr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sz="3200" strike="noStrike" u="none">
                <a:solidFill>
                  <a:srgbClr val="0066cc"/>
                </a:solidFill>
                <a:uFillTx/>
                <a:latin typeface="Times New Roman"/>
                <a:ea typeface="Source Sans Pro"/>
              </a:rPr>
              <a:t>1.Негізгі мәселе</a:t>
            </a:r>
            <a:r>
              <a:rPr b="1" i="1" sz="3200" strike="noStrike" u="none">
                <a:solidFill>
                  <a:srgbClr val="0066cc"/>
                </a:solidFill>
                <a:uFillTx/>
                <a:latin typeface="Source Sans Pro"/>
                <a:ea typeface="Source Sans Pro"/>
              </a:rPr>
              <a:t>.</a:t>
            </a:r>
            <a:r>
              <a:rPr b="1" sz="3200" strike="noStrike" u="none">
                <a:solidFill>
                  <a:srgbClr val="0066cc"/>
                </a:solidFill>
                <a:uFillTx/>
                <a:latin typeface="Source Sans Pro"/>
                <a:ea typeface="Source Sans Pro"/>
              </a:rPr>
              <a:t>  </a:t>
            </a:r>
            <a:r>
              <a:rPr b="1" i="1" sz="3200" strike="noStrike" u="none">
                <a:solidFill>
                  <a:srgbClr val="000000"/>
                </a:solidFill>
                <a:uFillTx/>
                <a:latin typeface="Times New Roman"/>
                <a:ea typeface="Source Sans Pro"/>
              </a:rPr>
              <a:t>Табиғат пен адам арасындағы байланыс, түсіністіктің болмауы  </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sz="3200" strike="noStrike" u="none">
                <a:solidFill>
                  <a:srgbClr val="0066cc"/>
                </a:solidFill>
                <a:uFillTx/>
                <a:latin typeface="Times New Roman"/>
                <a:ea typeface="Source Sans Pro"/>
              </a:rPr>
              <a:t>2.</a:t>
            </a:r>
            <a:r>
              <a:rPr b="1" i="1" sz="3200" strike="noStrike" u="none">
                <a:solidFill>
                  <a:srgbClr val="0066cc"/>
                </a:solidFill>
                <a:uFillTx/>
                <a:latin typeface="Times New Roman"/>
                <a:ea typeface="Source Sans Pro"/>
              </a:rPr>
              <a:t> Себептері. </a:t>
            </a:r>
            <a:r>
              <a:rPr b="1" i="1" sz="3200" strike="noStrike" u="none">
                <a:solidFill>
                  <a:srgbClr val="000000"/>
                </a:solidFill>
                <a:uFillTx/>
                <a:latin typeface="Times New Roman"/>
                <a:ea typeface="Source Sans Pro"/>
              </a:rPr>
              <a:t>Адамдар қасқырлардың тіршілігіне орынсыз араласуы, оларға қиянат жасауы</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sz="3200" strike="noStrike" u="none">
                <a:solidFill>
                  <a:srgbClr val="0066cc"/>
                </a:solidFill>
                <a:uFillTx/>
                <a:latin typeface="Times New Roman"/>
                <a:ea typeface="Source Sans Pro"/>
              </a:rPr>
              <a:t>3. Дәлелдер.  </a:t>
            </a:r>
            <a:r>
              <a:rPr b="1" i="1" sz="3200" strike="noStrike" u="none">
                <a:solidFill>
                  <a:srgbClr val="000000"/>
                </a:solidFill>
                <a:uFillTx/>
                <a:latin typeface="Times New Roman"/>
                <a:ea typeface="Source Sans Pro"/>
              </a:rPr>
              <a:t>Адамдардың қасқырлардың інін ойрандауы, Көксеректі ауылда тіршілік етуге мәжбүрлеуі</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sz="3200" strike="noStrike" u="none">
                <a:solidFill>
                  <a:srgbClr val="0066cc"/>
                </a:solidFill>
                <a:uFillTx/>
                <a:latin typeface="Times New Roman"/>
                <a:ea typeface="Source Sans Pro"/>
              </a:rPr>
              <a:t>4. Қорытынды. </a:t>
            </a:r>
            <a:r>
              <a:rPr b="1" i="1" sz="3200" strike="noStrike" u="none">
                <a:solidFill>
                  <a:srgbClr val="000000"/>
                </a:solidFill>
                <a:uFillTx/>
                <a:latin typeface="Times New Roman"/>
                <a:ea typeface="Source Sans Pro"/>
              </a:rPr>
              <a:t>Құрмаштың өліміне тек Көксерек емес, адамдар да  себепші болды. Айнала қоршаған табиғаттың өз заңы, өз ерекшелігі бар екенін есте ұстау керек.  </a:t>
            </a:r>
            <a:endParaRPr b="0" lang="ru-RU" sz="3200" strike="noStrike" u="none">
              <a:solidFill>
                <a:srgbClr val="ffffff"/>
              </a:solidFill>
              <a:uFillTx/>
              <a:latin typeface="Calibri"/>
            </a:endParaRPr>
          </a:p>
        </p:txBody>
      </p:sp>
      <p:sp>
        <p:nvSpPr>
          <p:cNvPr id="96" name="Google Shape;276;p14"/>
          <p:cNvSpPr/>
          <p:nvPr/>
        </p:nvSpPr>
        <p:spPr>
          <a:xfrm>
            <a:off x="1096920" y="422280"/>
            <a:ext cx="11136240" cy="579600"/>
          </a:xfrm>
          <a:prstGeom prst="rect">
            <a:avLst/>
          </a:prstGeom>
          <a:noFill/>
          <a:ln w="0">
            <a:noFill/>
          </a:ln>
        </p:spPr>
        <p:style>
          <a:lnRef idx="0"/>
          <a:fillRef idx="0"/>
          <a:effectRef idx="0"/>
          <a:fontRef idx="minor"/>
        </p:style>
        <p:txBody>
          <a:bodyPr anchor="ctr">
            <a:spAutoFit/>
          </a:bodyPr>
          <a:p>
            <a:pPr algn="just">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lang="en-US" sz="3200" strike="noStrike" u="none">
                <a:solidFill>
                  <a:srgbClr val="0066cc"/>
                </a:solidFill>
                <a:uFillTx/>
                <a:latin typeface="Tahoma"/>
                <a:ea typeface="Tahoma"/>
              </a:rPr>
              <a:t>Жауап үлгісі: </a:t>
            </a:r>
            <a:endParaRPr b="0" lang="ru-RU" sz="3200" strike="noStrike" u="none">
              <a:solidFill>
                <a:srgbClr val="ffffff"/>
              </a:solidFill>
              <a:uFillTx/>
              <a:latin typeface="Calibri"/>
            </a:endParaRPr>
          </a:p>
        </p:txBody>
      </p:sp>
      <p:pic>
        <p:nvPicPr>
          <p:cNvPr id="97" name="Google Shape;277;p14" descr=""/>
          <p:cNvPicPr/>
          <p:nvPr/>
        </p:nvPicPr>
        <p:blipFill>
          <a:blip r:embed="rId1"/>
          <a:stretch/>
        </p:blipFill>
        <p:spPr>
          <a:xfrm>
            <a:off x="10129680" y="-27000"/>
            <a:ext cx="2697480" cy="2070000"/>
          </a:xfrm>
          <a:prstGeom prst="rect">
            <a:avLst/>
          </a:prstGeom>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407880" y="333000"/>
            <a:ext cx="11188800" cy="4222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br>
              <a:rPr sz="3200"/>
            </a:br>
            <a:br>
              <a:rPr sz="3200"/>
            </a:br>
            <a:r>
              <a:rPr b="1" i="1" lang="kk-KZ" sz="3200" strike="noStrike" u="none">
                <a:solidFill>
                  <a:srgbClr val="0066cc"/>
                </a:solidFill>
                <a:uFillTx/>
                <a:latin typeface="Times New Roman"/>
              </a:rPr>
              <a:t>3</a:t>
            </a:r>
            <a:r>
              <a:rPr b="1" i="1" lang="en-US" sz="3200" strike="noStrike" u="none">
                <a:solidFill>
                  <a:srgbClr val="0066cc"/>
                </a:solidFill>
                <a:uFillTx/>
                <a:latin typeface="Times New Roman"/>
              </a:rPr>
              <a:t>-тапсырма</a:t>
            </a:r>
            <a:r>
              <a:rPr b="0" i="1" lang="en-US" sz="3200" strike="noStrike" u="none">
                <a:solidFill>
                  <a:srgbClr val="0066cc"/>
                </a:solidFill>
                <a:uFillTx/>
                <a:latin typeface="Times New Roman"/>
              </a:rPr>
              <a:t>.</a:t>
            </a:r>
            <a:r>
              <a:rPr b="0" lang="en-US" sz="3200" strike="noStrike" u="none">
                <a:solidFill>
                  <a:srgbClr val="0066cc"/>
                </a:solidFill>
                <a:uFillTx/>
                <a:latin typeface="Times New Roman"/>
              </a:rPr>
              <a:t>  </a:t>
            </a:r>
            <a:r>
              <a:rPr b="0" i="1" lang="kk-KZ" sz="3200" strike="noStrike" u="none">
                <a:solidFill>
                  <a:srgbClr val="0066cc"/>
                </a:solidFill>
                <a:uFillTx/>
                <a:latin typeface="Times New Roman"/>
              </a:rPr>
              <a:t> </a:t>
            </a:r>
            <a:r>
              <a:rPr b="1" lang="kk-KZ" sz="3200" strike="noStrike" u="none">
                <a:solidFill>
                  <a:srgbClr val="0066cc"/>
                </a:solidFill>
                <a:uFillTx/>
                <a:latin typeface="Times New Roman"/>
              </a:rPr>
              <a:t>Шығармадағы Көксеректің ауыл тұтқынына айналған сәтін өз бетіңізше қайта жазып көріңіз (оқиға желісін қолдана отырып, өзгертуіңізге, өзіндік түсінігіңізбен түйін жасауыңызға болады)</a:t>
            </a:r>
            <a:r>
              <a:rPr b="1" i="1" lang="kk-KZ" sz="3200" strike="noStrike" u="none">
                <a:solidFill>
                  <a:srgbClr val="0066cc"/>
                </a:solidFill>
                <a:uFillTx/>
                <a:latin typeface="Times New Roman"/>
              </a:rPr>
              <a:t>.</a:t>
            </a:r>
            <a:endParaRPr b="0" lang="ru-RU" sz="3200" strike="noStrike" u="none">
              <a:solidFill>
                <a:srgbClr val="000000"/>
              </a:solidFill>
              <a:uFillTx/>
              <a:latin typeface="Arial"/>
            </a:endParaRPr>
          </a:p>
        </p:txBody>
      </p:sp>
      <p:graphicFrame>
        <p:nvGraphicFramePr>
          <p:cNvPr id="99" name=""/>
          <p:cNvGraphicFramePr/>
          <p:nvPr/>
        </p:nvGraphicFramePr>
        <p:xfrm>
          <a:off x="1319040" y="2311560"/>
          <a:ext cx="7207560" cy="3781440"/>
        </p:xfrm>
        <a:graphic>
          <a:graphicData uri="http://schemas.openxmlformats.org/drawingml/2006/table">
            <a:tbl>
              <a:tblPr/>
              <a:tblGrid>
                <a:gridCol w="6201000"/>
                <a:gridCol w="1006560"/>
              </a:tblGrid>
              <a:tr h="37814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uFillTx/>
                          <a:latin typeface="Times New Roman"/>
                          <a:ea typeface="Calibri"/>
                        </a:rPr>
                        <a:t>Дескриптор: </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uFillTx/>
                          <a:latin typeface="Times New Roman"/>
                          <a:ea typeface="Calibri"/>
                        </a:rPr>
                        <a:t>  </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uFillTx/>
                          <a:latin typeface="Times New Roman"/>
                          <a:ea typeface="Calibri"/>
                        </a:rPr>
                        <a:t>-Көксеректің ауыл тұтқынына айналған сәтін қайта жазады;</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uFillTx/>
                          <a:latin typeface="Times New Roman"/>
                          <a:ea typeface="Calibri"/>
                        </a:rPr>
                        <a:t>-оқиға желісін қолданады;</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uFillTx/>
                          <a:latin typeface="Times New Roman"/>
                          <a:ea typeface="Calibri"/>
                        </a:rPr>
                        <a:t>- өз көзқарасын білдіреді.</a:t>
                      </a:r>
                      <a:endParaRPr b="0" lang="ru-RU" sz="24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 </a:t>
                      </a: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
          <p:cNvSpPr txBox="1"/>
          <p:nvPr/>
        </p:nvSpPr>
        <p:spPr>
          <a:xfrm>
            <a:off x="263520" y="189000"/>
            <a:ext cx="10974240" cy="5168880"/>
          </a:xfrm>
          <a:prstGeom prst="rect">
            <a:avLst/>
          </a:prstGeom>
          <a:noFill/>
          <a:ln w="0">
            <a:noFill/>
          </a:ln>
        </p:spPr>
        <p:txBody>
          <a:bodyPr anchor="t">
            <a:normAutofit/>
          </a:bodyPr>
          <a:p>
            <a:pPr marL="343080" indent="-343080">
              <a:lnSpc>
                <a:spcPct val="100000"/>
              </a:lnSpc>
              <a:spcBef>
                <a:spcPts val="799"/>
              </a:spcBef>
              <a:buClr>
                <a:srgbClr val="0066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sz="3200" strike="noStrike" u="none">
                <a:solidFill>
                  <a:srgbClr val="0066cc"/>
                </a:solidFill>
                <a:uFillTx/>
                <a:latin typeface="Times New Roman"/>
                <a:ea typeface="Times New Roman"/>
              </a:rPr>
              <a:t>Оқу тапсырмасы. </a:t>
            </a:r>
            <a:r>
              <a:rPr b="0" i="1" sz="3200" strike="noStrike" u="none">
                <a:solidFill>
                  <a:srgbClr val="0066cc"/>
                </a:solidFill>
                <a:uFillTx/>
                <a:latin typeface="Times New Roman"/>
                <a:ea typeface="Times New Roman"/>
              </a:rPr>
              <a:t>«Қасқырды қанша асырасаң да, орманға қарап ұлиды» деген даналық ойда қандай мағына бар? Ойыңызды </a:t>
            </a:r>
            <a:r>
              <a:rPr b="0" i="1" lang="kk-KZ" sz="3200" strike="noStrike" u="none">
                <a:solidFill>
                  <a:srgbClr val="0066cc"/>
                </a:solidFill>
                <a:uFillTx/>
                <a:latin typeface="Times New Roman"/>
                <a:ea typeface="Times New Roman"/>
              </a:rPr>
              <a:t>«Төрт сөйлем» тәсілі арқылы қорытындылап айтыңыз. </a:t>
            </a:r>
            <a:br>
              <a:rPr sz="3200"/>
            </a:br>
            <a:r>
              <a:rPr b="1" lang="kk-KZ" sz="3200" strike="noStrike" u="none">
                <a:solidFill>
                  <a:srgbClr val="000000"/>
                </a:solidFill>
                <a:uFillTx/>
                <a:latin typeface="Arial"/>
              </a:rPr>
              <a:t>1.  Пікір. </a:t>
            </a:r>
            <a:r>
              <a:rPr b="0" lang="kk-KZ" sz="3200" strike="noStrike" u="none">
                <a:solidFill>
                  <a:srgbClr val="000000"/>
                </a:solidFill>
                <a:uFillTx/>
                <a:latin typeface="Arial"/>
              </a:rPr>
              <a:t> Даналық ойға өзіндік пікірін білдіреді. </a:t>
            </a:r>
            <a:br>
              <a:rPr sz="3200"/>
            </a:br>
            <a:r>
              <a:rPr b="1" lang="kk-KZ" sz="3200" strike="noStrike" u="none">
                <a:solidFill>
                  <a:srgbClr val="000000"/>
                </a:solidFill>
                <a:uFillTx/>
                <a:latin typeface="Arial"/>
              </a:rPr>
              <a:t>2.  Дәлел.  </a:t>
            </a:r>
            <a:r>
              <a:rPr b="0" lang="kk-KZ" sz="3200" strike="noStrike" u="none">
                <a:solidFill>
                  <a:srgbClr val="000000"/>
                </a:solidFill>
                <a:uFillTx/>
                <a:latin typeface="Arial"/>
              </a:rPr>
              <a:t>Өз  пікірін 1-2 сөйлеммен дәлелдейді.</a:t>
            </a:r>
            <a:br>
              <a:rPr sz="3200"/>
            </a:br>
            <a:r>
              <a:rPr b="1" lang="kk-KZ" sz="3200" strike="noStrike" u="none">
                <a:solidFill>
                  <a:srgbClr val="000000"/>
                </a:solidFill>
                <a:uFillTx/>
                <a:latin typeface="Arial"/>
              </a:rPr>
              <a:t>3.  Мысал.  </a:t>
            </a:r>
            <a:r>
              <a:rPr b="0" lang="kk-KZ" sz="3200" strike="noStrike" u="none">
                <a:solidFill>
                  <a:srgbClr val="000000"/>
                </a:solidFill>
                <a:uFillTx/>
                <a:latin typeface="Arial"/>
              </a:rPr>
              <a:t>Зерттеушілер пікірімен байланыстырып, өмірмен байланыстырып дәлелді мысалдар келтіреді.</a:t>
            </a:r>
            <a:br>
              <a:rPr sz="3200"/>
            </a:br>
            <a:r>
              <a:rPr b="1" lang="kk-KZ" sz="3200" strike="noStrike" u="none">
                <a:solidFill>
                  <a:srgbClr val="000000"/>
                </a:solidFill>
                <a:uFillTx/>
                <a:latin typeface="Arial"/>
              </a:rPr>
              <a:t>4. Қорытынды. </a:t>
            </a:r>
            <a:r>
              <a:rPr b="0" lang="kk-KZ" sz="3200" strike="noStrike" u="none">
                <a:solidFill>
                  <a:srgbClr val="000000"/>
                </a:solidFill>
                <a:uFillTx/>
                <a:latin typeface="Arial"/>
              </a:rPr>
              <a:t>Тақырып бойынша қорытынды тұжырымын айтады.</a:t>
            </a:r>
            <a:endParaRPr b="0" lang="ru-RU"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1" name="Заголовок 1" descr=""/>
          <p:cNvPicPr/>
          <p:nvPr/>
        </p:nvPicPr>
        <p:blipFill>
          <a:blip r:embed="rId1"/>
          <a:stretch/>
        </p:blipFill>
        <p:spPr>
          <a:xfrm>
            <a:off x="609480" y="60480"/>
            <a:ext cx="10972800" cy="1012680"/>
          </a:xfrm>
          <a:prstGeom prst="rect">
            <a:avLst/>
          </a:prstGeom>
          <a:ln w="0">
            <a:noFill/>
          </a:ln>
        </p:spPr>
      </p:pic>
      <p:sp>
        <p:nvSpPr>
          <p:cNvPr id="102" name=""/>
          <p:cNvSpPr txBox="1"/>
          <p:nvPr/>
        </p:nvSpPr>
        <p:spPr>
          <a:xfrm>
            <a:off x="609120" y="1174320"/>
            <a:ext cx="10974600" cy="4953240"/>
          </a:xfrm>
          <a:prstGeom prst="rect">
            <a:avLst/>
          </a:prstGeom>
          <a:noFill/>
          <a:ln w="0">
            <a:noFill/>
          </a:ln>
        </p:spPr>
        <p:txBody>
          <a:bodyPr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ru-RU" sz="3200" strike="noStrike" u="none">
                <a:solidFill>
                  <a:srgbClr val="000000"/>
                </a:solidFill>
                <a:uFillTx/>
                <a:latin typeface="Arial"/>
              </a:rPr>
              <a:t>       </a:t>
            </a:r>
            <a:r>
              <a:rPr b="0" i="1" lang="ru-RU" sz="3200" strike="noStrike" u="none">
                <a:solidFill>
                  <a:srgbClr val="000000"/>
                </a:solidFill>
                <a:uFillTx/>
                <a:latin typeface="Arial"/>
              </a:rPr>
              <a:t>Аңдар да –табиғат жаратылысы. Олар өмір сүру үшін, ұрпақ сақтап қалу үшін тырысады. Қасқырлар жыртқыш  болса да,  тіршілік иесі. Адамдар осыны түсіну керек еді. Ал қасқыр апанын бұзу,</a:t>
            </a:r>
            <a:r>
              <a:rPr b="0" i="1" lang="kk-KZ" sz="3200" strike="noStrike" u="none">
                <a:solidFill>
                  <a:srgbClr val="000000"/>
                </a:solidFill>
                <a:uFillTx/>
                <a:latin typeface="Arial"/>
              </a:rPr>
              <a:t> </a:t>
            </a:r>
            <a:r>
              <a:rPr b="0" i="1" lang="ru-RU" sz="3200" strike="noStrike" u="none">
                <a:solidFill>
                  <a:srgbClr val="000000"/>
                </a:solidFill>
                <a:uFillTx/>
                <a:latin typeface="Arial"/>
              </a:rPr>
              <a:t>бөлтіріктерін өлтіру - адамның табиғатқа жасаған қиянаты.</a:t>
            </a:r>
            <a:endParaRPr b="0" lang="ru-RU"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Picture 1" descr=""/>
          <p:cNvPicPr/>
          <p:nvPr/>
        </p:nvPicPr>
        <p:blipFill>
          <a:blip r:embed="rId1"/>
          <a:stretch/>
        </p:blipFill>
        <p:spPr>
          <a:xfrm>
            <a:off x="652320" y="7978680"/>
            <a:ext cx="200160" cy="203400"/>
          </a:xfrm>
          <a:prstGeom prst="rect">
            <a:avLst/>
          </a:prstGeom>
          <a:ln w="0">
            <a:noFill/>
          </a:ln>
        </p:spPr>
      </p:pic>
      <p:sp>
        <p:nvSpPr>
          <p:cNvPr id="62"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63"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64"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65" name="AutoShape 5"/>
          <p:cNvCxnSpPr/>
          <p:nvPr/>
        </p:nvCxnSpPr>
        <p:spPr>
          <a:xfrm>
            <a:off x="212400" y="6621120"/>
            <a:ext cx="11729160" cy="27720"/>
          </a:xfrm>
          <a:prstGeom prst="straightConnector1">
            <a:avLst/>
          </a:prstGeom>
          <a:ln cap="sq" w="57240">
            <a:solidFill>
              <a:srgbClr val="33cccc"/>
            </a:solidFill>
            <a:miter/>
          </a:ln>
        </p:spPr>
      </p:cxnSp>
      <p:cxnSp>
        <p:nvCxnSpPr>
          <p:cNvPr id="66" name="AutoShape 6"/>
          <p:cNvCxnSpPr/>
          <p:nvPr/>
        </p:nvCxnSpPr>
        <p:spPr>
          <a:xfrm>
            <a:off x="407880" y="2133720"/>
            <a:ext cx="10801800" cy="72000"/>
          </a:xfrm>
          <a:prstGeom prst="straightConnector1">
            <a:avLst/>
          </a:prstGeom>
          <a:ln cap="sq" w="38160">
            <a:solidFill>
              <a:srgbClr val="4472c4"/>
            </a:solidFill>
            <a:miter/>
          </a:ln>
        </p:spPr>
      </p:cxnSp>
      <p:sp>
        <p:nvSpPr>
          <p:cNvPr id="67" name="Text Box 7"/>
          <p:cNvSpPr/>
          <p:nvPr/>
        </p:nvSpPr>
        <p:spPr>
          <a:xfrm>
            <a:off x="1165320" y="378000"/>
            <a:ext cx="8966160" cy="1557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ffffff"/>
                </a:solidFill>
                <a:uFillTx/>
                <a:latin typeface="Times New Roman"/>
              </a:rPr>
              <a:t>Оқу мақсаты:</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r>
              <a:rPr b="0" lang="kk-KZ" sz="3200" strike="noStrike" u="none">
                <a:solidFill>
                  <a:srgbClr val="000000"/>
                </a:solidFill>
                <a:uFillTx/>
                <a:latin typeface="Times New Roman"/>
              </a:rPr>
              <a:t>Шығармадағы оқиға желісін өзіндік көзқарас тұрғысынан дамытып жазу (А/И4) </a:t>
            </a:r>
            <a:endParaRPr b="0" lang="ru-RU" sz="3200" strike="noStrike" u="none">
              <a:solidFill>
                <a:srgbClr val="ffffff"/>
              </a:solidFill>
              <a:uFillTx/>
              <a:latin typeface="Calibri"/>
            </a:endParaRPr>
          </a:p>
        </p:txBody>
      </p:sp>
      <p:sp>
        <p:nvSpPr>
          <p:cNvPr id="68" name="Text Box 8"/>
          <p:cNvSpPr/>
          <p:nvPr/>
        </p:nvSpPr>
        <p:spPr>
          <a:xfrm>
            <a:off x="719280" y="2352600"/>
            <a:ext cx="41209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200" strike="noStrike" u="none">
                <a:solidFill>
                  <a:srgbClr val="000000"/>
                </a:solidFill>
                <a:uFillTx/>
                <a:latin typeface="Times New Roman"/>
              </a:rPr>
              <a:t>Оқу  мақсаты:</a:t>
            </a:r>
            <a:endParaRPr b="0" lang="ru-RU" sz="3200" strike="noStrike" u="none">
              <a:solidFill>
                <a:srgbClr val="ffffff"/>
              </a:solidFill>
              <a:uFillTx/>
              <a:latin typeface="Calibri"/>
            </a:endParaRPr>
          </a:p>
        </p:txBody>
      </p:sp>
      <p:graphicFrame>
        <p:nvGraphicFramePr>
          <p:cNvPr id="69" name=""/>
          <p:cNvGraphicFramePr/>
          <p:nvPr/>
        </p:nvGraphicFramePr>
        <p:xfrm>
          <a:off x="6097680" y="1601640"/>
          <a:ext cx="162000" cy="4526280"/>
        </p:xfrm>
        <a:graphic>
          <a:graphicData uri="http://schemas.openxmlformats.org/drawingml/2006/table">
            <a:tbl>
              <a:tblPr/>
              <a:tblGrid>
                <a:gridCol w="172800"/>
              </a:tblGrid>
              <a:tr h="45262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 strike="noStrike" u="none">
                          <a:solidFill>
                            <a:srgbClr val="000000"/>
                          </a:solidFill>
                          <a:uFillTx/>
                          <a:latin typeface="Times New Roman"/>
                          <a:ea typeface="SimSun"/>
                        </a:rPr>
                        <a:t>Әдеби шығарма сюжетінің құрамдас бөлшектерін талдау;Шығармадағы эпизодтар мен бейнелерді салыстыру</a:t>
                      </a:r>
                      <a:endParaRPr b="0" lang="ru-RU" sz="3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graphicFrame>
        <p:nvGraphicFramePr>
          <p:cNvPr id="70" name=""/>
          <p:cNvGraphicFramePr/>
          <p:nvPr/>
        </p:nvGraphicFramePr>
        <p:xfrm>
          <a:off x="263520" y="2997360"/>
          <a:ext cx="9196560" cy="1950840"/>
        </p:xfrm>
        <a:graphic>
          <a:graphicData uri="http://schemas.openxmlformats.org/drawingml/2006/table">
            <a:tbl>
              <a:tblPr/>
              <a:tblGrid>
                <a:gridCol w="9196560"/>
              </a:tblGrid>
              <a:tr h="19515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 “</a:t>
                      </a:r>
                      <a:r>
                        <a:rPr b="0" lang="en-US" sz="3200" strike="noStrike" u="none">
                          <a:solidFill>
                            <a:srgbClr val="000000"/>
                          </a:solidFill>
                          <a:uFillTx/>
                          <a:latin typeface="Times New Roman"/>
                          <a:ea typeface="SimSun"/>
                        </a:rPr>
                        <a:t>Көксерек” шығармасындағы көтерілген мәселені ашып,  оқиға желісін өзіндік көзқарас тұрғысынан дамытып жазу,  көтерілген мәселелерді аш</a:t>
                      </a:r>
                      <a:r>
                        <a:rPr b="0" lang="kk-KZ" sz="3200" strike="noStrike" u="none">
                          <a:solidFill>
                            <a:srgbClr val="000000"/>
                          </a:solidFill>
                          <a:uFillTx/>
                          <a:latin typeface="Times New Roman"/>
                          <a:ea typeface="SimSun"/>
                        </a:rPr>
                        <a:t>ып</a:t>
                      </a:r>
                      <a:r>
                        <a:rPr b="0" lang="en-US" sz="3200" strike="noStrike" u="none">
                          <a:solidFill>
                            <a:srgbClr val="000000"/>
                          </a:solidFill>
                          <a:uFillTx/>
                          <a:latin typeface="Times New Roman"/>
                          <a:ea typeface="SimSun"/>
                        </a:rPr>
                        <a:t>, түсінік беріп, себептерін анықта</a:t>
                      </a:r>
                      <a:r>
                        <a:rPr b="0" lang="kk-KZ" sz="3200" strike="noStrike" u="none">
                          <a:solidFill>
                            <a:srgbClr val="000000"/>
                          </a:solidFill>
                          <a:uFillTx/>
                          <a:latin typeface="Times New Roman"/>
                          <a:ea typeface="SimSun"/>
                        </a:rPr>
                        <a:t>у</a:t>
                      </a:r>
                      <a:r>
                        <a:rPr b="0" lang="en-US" sz="3200" strike="noStrike" u="none">
                          <a:solidFill>
                            <a:srgbClr val="000000"/>
                          </a:solidFill>
                          <a:uFillTx/>
                          <a:latin typeface="Times New Roman"/>
                          <a:ea typeface="SimSun"/>
                        </a:rPr>
                        <a:t>, шешімін шығар</a:t>
                      </a:r>
                      <a:r>
                        <a:rPr b="0" lang="kk-KZ" sz="3200" strike="noStrike" u="none">
                          <a:solidFill>
                            <a:srgbClr val="000000"/>
                          </a:solidFill>
                          <a:uFillTx/>
                          <a:latin typeface="Times New Roman"/>
                          <a:ea typeface="SimSun"/>
                        </a:rPr>
                        <a:t>у</a:t>
                      </a:r>
                      <a:endParaRPr b="0" lang="ru-RU" sz="32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1" name="Picture 1" descr=""/>
          <p:cNvPicPr/>
          <p:nvPr/>
        </p:nvPicPr>
        <p:blipFill>
          <a:blip r:embed="rId1"/>
          <a:stretch/>
        </p:blipFill>
        <p:spPr>
          <a:xfrm>
            <a:off x="652320" y="7978680"/>
            <a:ext cx="200160" cy="203400"/>
          </a:xfrm>
          <a:prstGeom prst="rect">
            <a:avLst/>
          </a:prstGeom>
          <a:ln w="0">
            <a:noFill/>
          </a:ln>
        </p:spPr>
      </p:pic>
      <p:sp>
        <p:nvSpPr>
          <p:cNvPr id="72"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73"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74"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75" name="AutoShape 5"/>
          <p:cNvCxnSpPr/>
          <p:nvPr/>
        </p:nvCxnSpPr>
        <p:spPr>
          <a:xfrm>
            <a:off x="212400" y="6621120"/>
            <a:ext cx="11729160" cy="27720"/>
          </a:xfrm>
          <a:prstGeom prst="straightConnector1">
            <a:avLst/>
          </a:prstGeom>
          <a:ln cap="sq" w="57240">
            <a:solidFill>
              <a:srgbClr val="33cccc"/>
            </a:solidFill>
            <a:miter/>
          </a:ln>
        </p:spPr>
      </p:cxnSp>
      <p:cxnSp>
        <p:nvCxnSpPr>
          <p:cNvPr id="76" name="AutoShape 6"/>
          <p:cNvCxnSpPr/>
          <p:nvPr/>
        </p:nvCxnSpPr>
        <p:spPr>
          <a:xfrm>
            <a:off x="757080" y="6364080"/>
            <a:ext cx="10694160" cy="37080"/>
          </a:xfrm>
          <a:prstGeom prst="straightConnector1">
            <a:avLst/>
          </a:prstGeom>
          <a:ln cap="sq" w="38160">
            <a:solidFill>
              <a:srgbClr val="4472c4"/>
            </a:solidFill>
            <a:miter/>
          </a:ln>
        </p:spPr>
      </p:cxnSp>
      <p:sp>
        <p:nvSpPr>
          <p:cNvPr id="77" name="Text Box 7"/>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78" name="Text Box 8"/>
          <p:cNvSpPr/>
          <p:nvPr/>
        </p:nvSpPr>
        <p:spPr>
          <a:xfrm>
            <a:off x="1133640" y="258840"/>
            <a:ext cx="80103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ffffff"/>
                </a:solidFill>
                <a:uFillTx/>
                <a:latin typeface="Times New Roman"/>
              </a:rPr>
              <a:t>Бағалау </a:t>
            </a:r>
            <a:r>
              <a:rPr b="1" lang="kk-KZ" sz="3200" strike="noStrike" u="none">
                <a:solidFill>
                  <a:srgbClr val="ffffff"/>
                </a:solidFill>
                <a:uFillTx/>
                <a:latin typeface="Times New Roman"/>
              </a:rPr>
              <a:t>критерийлері:</a:t>
            </a:r>
            <a:endParaRPr b="0" lang="ru-RU" sz="3200" strike="noStrike" u="none">
              <a:solidFill>
                <a:srgbClr val="ffffff"/>
              </a:solidFill>
              <a:uFillTx/>
              <a:latin typeface="Calibri"/>
            </a:endParaRPr>
          </a:p>
        </p:txBody>
      </p:sp>
      <p:sp>
        <p:nvSpPr>
          <p:cNvPr id="79" name="Rectangle 9"/>
          <p:cNvSpPr/>
          <p:nvPr/>
        </p:nvSpPr>
        <p:spPr>
          <a:xfrm>
            <a:off x="1357200" y="1662120"/>
            <a:ext cx="93711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80" name="Текстовое поле 99"/>
          <p:cNvSpPr/>
          <p:nvPr/>
        </p:nvSpPr>
        <p:spPr>
          <a:xfrm>
            <a:off x="1598760" y="1390680"/>
            <a:ext cx="8327880" cy="3020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000000"/>
                </a:solidFill>
                <a:uFillTx/>
                <a:latin typeface="Times New Roman"/>
              </a:rPr>
              <a:t>-  </a:t>
            </a:r>
            <a:r>
              <a:rPr b="0" lang="en-US" sz="3200" strike="noStrike" u="none">
                <a:solidFill>
                  <a:srgbClr val="000000"/>
                </a:solidFill>
                <a:uFillTx/>
                <a:latin typeface="Times New Roman"/>
              </a:rPr>
              <a:t>“Көксерек” шығармасындағы </a:t>
            </a:r>
            <a:r>
              <a:rPr b="0" lang="kk-KZ" sz="3200" strike="noStrike" u="none">
                <a:solidFill>
                  <a:srgbClr val="000000"/>
                </a:solidFill>
                <a:uFillTx/>
                <a:latin typeface="Times New Roman"/>
              </a:rPr>
              <a:t>  көтерілген мәселені талдайсыздар;</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000000"/>
                </a:solidFill>
                <a:uFillTx/>
                <a:latin typeface="Times New Roman"/>
              </a:rPr>
              <a:t>- себебін анықтайсыздар;</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000000"/>
                </a:solidFill>
                <a:uFillTx/>
                <a:latin typeface="Times New Roman"/>
              </a:rPr>
              <a:t>- оқиға желісін өзіндік көзқарас тұрғысынан дамытып жазасыздар;</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000000"/>
                </a:solidFill>
                <a:uFillTx/>
                <a:latin typeface="Times New Roman"/>
              </a:rPr>
              <a:t>- шешім жазасыздар</a:t>
            </a:r>
            <a:endParaRPr b="0" lang="ru-RU" sz="3200" strike="noStrike" u="none">
              <a:solidFill>
                <a:srgbClr val="ffffff"/>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Текстовое поле 99"/>
          <p:cNvSpPr/>
          <p:nvPr/>
        </p:nvSpPr>
        <p:spPr>
          <a:xfrm>
            <a:off x="839880" y="1701720"/>
            <a:ext cx="7235640" cy="2045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3200" strike="noStrike" u="none">
                <a:solidFill>
                  <a:srgbClr val="000000"/>
                </a:solidFill>
                <a:uFillTx/>
                <a:latin typeface="Times New Roman"/>
              </a:rPr>
              <a:t>Сұрақ-жауап</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i="1" lang="en-US" sz="3200" strike="noStrike" u="none">
                <a:solidFill>
                  <a:srgbClr val="000000"/>
                </a:solidFill>
                <a:uFillTx/>
                <a:latin typeface="Times New Roman"/>
                <a:ea typeface="Calibri"/>
              </a:rPr>
              <a:t> </a:t>
            </a:r>
            <a:r>
              <a:rPr b="0" lang="en-US" sz="3200" strike="noStrike" u="none">
                <a:solidFill>
                  <a:srgbClr val="000000"/>
                </a:solidFill>
                <a:uFillTx/>
                <a:latin typeface="Times New Roman"/>
                <a:ea typeface="Calibri"/>
              </a:rPr>
              <a:t>Ә</a:t>
            </a:r>
            <a:r>
              <a:rPr b="0" lang="kk-KZ" sz="3200" strike="noStrike" u="none">
                <a:solidFill>
                  <a:srgbClr val="000000"/>
                </a:solidFill>
                <a:uFillTx/>
                <a:latin typeface="Times New Roman"/>
                <a:ea typeface="Calibri"/>
              </a:rPr>
              <a:t>ң</a:t>
            </a:r>
            <a:r>
              <a:rPr b="0" lang="en-US" sz="3200" strike="noStrike" u="none">
                <a:solidFill>
                  <a:srgbClr val="000000"/>
                </a:solidFill>
                <a:uFillTx/>
                <a:latin typeface="Times New Roman"/>
                <a:ea typeface="Calibri"/>
              </a:rPr>
              <a:t>гіме бөлімдерін атаңыздар.  </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3200" strike="noStrike" u="none">
              <a:solidFill>
                <a:srgbClr val="ffffff"/>
              </a:solidFill>
              <a:uFillTx/>
              <a:latin typeface="Calibri"/>
            </a:endParaRPr>
          </a:p>
        </p:txBody>
      </p:sp>
      <p:sp>
        <p:nvSpPr>
          <p:cNvPr id="82" name="Текстовое поле 1"/>
          <p:cNvSpPr/>
          <p:nvPr/>
        </p:nvSpPr>
        <p:spPr>
          <a:xfrm>
            <a:off x="3005280" y="522360"/>
            <a:ext cx="507996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sz="3600" strike="noStrike" u="none">
                <a:solidFill>
                  <a:srgbClr val="0066cc"/>
                </a:solidFill>
                <a:uFillTx/>
                <a:latin typeface="Times New Roman"/>
                <a:ea typeface="等线"/>
              </a:rPr>
              <a:t>Өткен сабақтың тақырыбына шолу</a:t>
            </a:r>
            <a:endParaRPr b="0" lang="ru-RU" sz="36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395280" y="60120"/>
            <a:ext cx="11188800" cy="4222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3200" strike="noStrike" u="none">
                <a:solidFill>
                  <a:srgbClr val="0066cc"/>
                </a:solidFill>
                <a:uFillTx/>
                <a:latin typeface="Times New Roman"/>
              </a:rPr>
              <a:t> </a:t>
            </a:r>
            <a:br>
              <a:rPr sz="3200"/>
            </a:br>
            <a:br>
              <a:rPr sz="3200"/>
            </a:br>
            <a:r>
              <a:rPr b="1" sz="3200" strike="noStrike" u="none">
                <a:solidFill>
                  <a:srgbClr val="ff0000"/>
                </a:solidFill>
                <a:uFillTx/>
                <a:latin typeface="Times New Roman"/>
              </a:rPr>
              <a:t>Ой шақыру. </a:t>
            </a:r>
            <a:r>
              <a:rPr b="1" i="1" sz="3200" strike="noStrike" u="none">
                <a:solidFill>
                  <a:srgbClr val="0066cc"/>
                </a:solidFill>
                <a:uFillTx/>
                <a:latin typeface="Times New Roman"/>
              </a:rPr>
              <a:t>Төменде берілген мақалдарды сәйкестендіріңіз.</a:t>
            </a:r>
            <a:endParaRPr b="0" lang="ru-RU" sz="3200" strike="noStrike" u="none">
              <a:solidFill>
                <a:srgbClr val="000000"/>
              </a:solidFill>
              <a:uFillTx/>
              <a:latin typeface="Arial"/>
            </a:endParaRPr>
          </a:p>
        </p:txBody>
      </p:sp>
      <p:graphicFrame>
        <p:nvGraphicFramePr>
          <p:cNvPr id="84" name=""/>
          <p:cNvGraphicFramePr/>
          <p:nvPr/>
        </p:nvGraphicFramePr>
        <p:xfrm>
          <a:off x="120600" y="1413000"/>
          <a:ext cx="12053880" cy="4894200"/>
        </p:xfrm>
        <a:graphic>
          <a:graphicData uri="http://schemas.openxmlformats.org/drawingml/2006/table">
            <a:tbl>
              <a:tblPr/>
              <a:tblGrid>
                <a:gridCol w="7745400"/>
                <a:gridCol w="4308480"/>
              </a:tblGrid>
              <a:tr h="48942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Times New Roman"/>
                        </a:rPr>
                        <a:t> </a:t>
                      </a:r>
                      <a:r>
                        <a:rPr b="0" lang="en-US" sz="3200" strike="noStrike" u="none">
                          <a:solidFill>
                            <a:srgbClr val="000000"/>
                          </a:solidFill>
                          <a:uFillTx/>
                          <a:latin typeface="Times New Roman"/>
                          <a:ea typeface="Times New Roman"/>
                        </a:rPr>
                        <a:t>1.</a:t>
                      </a:r>
                      <a:r>
                        <a:rPr b="0" lang="en-US" sz="3200" strike="noStrike" u="none">
                          <a:solidFill>
                            <a:srgbClr val="000000"/>
                          </a:solidFill>
                          <a:uFillTx/>
                          <a:latin typeface="Times New Roman"/>
                          <a:ea typeface="Calibri"/>
                        </a:rPr>
                        <a:t>Иттің иесі болса, </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2.Ауыл иті ала болса да</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3. Қасқырды қанша асырасаң да,  </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4. Қасқырды сұрлығы үшін емес, </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66cc"/>
                          </a:solidFill>
                          <a:uFillTx/>
                          <a:latin typeface="Times New Roman"/>
                          <a:ea typeface="Calibri"/>
                        </a:rPr>
                        <a:t>Берілген мақалдарға ортақ мәселе қандай?</a:t>
                      </a:r>
                      <a:r>
                        <a:rPr b="0" i="1" lang="en-US" sz="3200" strike="noStrike" u="none">
                          <a:solidFill>
                            <a:srgbClr val="000000"/>
                          </a:solidFill>
                          <a:uFillTx/>
                          <a:latin typeface="Times New Roman"/>
                          <a:ea typeface="Calibri"/>
                        </a:rPr>
                        <a:t>   </a:t>
                      </a:r>
                      <a:r>
                        <a:rPr b="0" lang="en-US" sz="3200" strike="noStrike" u="none">
                          <a:solidFill>
                            <a:srgbClr val="000000"/>
                          </a:solidFill>
                          <a:uFillTx/>
                          <a:latin typeface="Times New Roman"/>
                          <a:ea typeface="Calibri"/>
                        </a:rPr>
                        <a:t>            </a:t>
                      </a: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ұрлығы үшін ұрамыз.</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бөрі келгенде бірігеді.</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бөрінің тәңірісі бар.      </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орманға қарап ұлиды.</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609120" y="190080"/>
            <a:ext cx="10974600" cy="5828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3600" strike="noStrike" u="none">
                <a:solidFill>
                  <a:srgbClr val="ff0000"/>
                </a:solidFill>
                <a:uFillTx/>
                <a:latin typeface="Arial"/>
              </a:rPr>
              <a:t>Жауабыңызды тексеріңіз</a:t>
            </a:r>
            <a:endParaRPr b="0" lang="ru-RU" sz="3600" strike="noStrike" u="none">
              <a:solidFill>
                <a:srgbClr val="000000"/>
              </a:solidFill>
              <a:uFillTx/>
              <a:latin typeface="Arial"/>
            </a:endParaRPr>
          </a:p>
        </p:txBody>
      </p:sp>
      <p:pic>
        <p:nvPicPr>
          <p:cNvPr id="86" name="Замещающее содержимое 2" descr=""/>
          <p:cNvPicPr/>
          <p:nvPr/>
        </p:nvPicPr>
        <p:blipFill>
          <a:blip r:embed="rId1"/>
          <a:stretch/>
        </p:blipFill>
        <p:spPr>
          <a:xfrm>
            <a:off x="590400" y="895320"/>
            <a:ext cx="10991880" cy="523080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407880" y="333000"/>
            <a:ext cx="11188800" cy="4222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i="1" sz="3200" strike="noStrike" u="none">
                <a:solidFill>
                  <a:srgbClr val="0066cc"/>
                </a:solidFill>
                <a:uFillTx/>
                <a:latin typeface="Times New Roman"/>
                <a:ea typeface="Times New Roman"/>
              </a:rPr>
              <a:t>1-тапсырма</a:t>
            </a:r>
            <a:r>
              <a:rPr b="0" i="1" sz="3200" strike="noStrike" u="none">
                <a:solidFill>
                  <a:srgbClr val="0066cc"/>
                </a:solidFill>
                <a:uFillTx/>
                <a:latin typeface="Times New Roman"/>
                <a:ea typeface="Times New Roman"/>
              </a:rPr>
              <a:t>.</a:t>
            </a:r>
            <a:r>
              <a:rPr b="0" sz="3200" strike="noStrike" u="none">
                <a:solidFill>
                  <a:srgbClr val="0066cc"/>
                </a:solidFill>
                <a:uFillTx/>
                <a:latin typeface="Times New Roman"/>
                <a:ea typeface="Times New Roman"/>
              </a:rPr>
              <a:t>  </a:t>
            </a:r>
            <a:r>
              <a:rPr b="0" i="1" sz="3200" strike="noStrike" u="none">
                <a:solidFill>
                  <a:srgbClr val="0066cc"/>
                </a:solidFill>
                <a:uFillTx/>
                <a:latin typeface="Times New Roman"/>
                <a:ea typeface="Times New Roman"/>
              </a:rPr>
              <a:t>Берілген үзінділерді әңгіме желісіне сәйкес оқиға ретімен белгілеңіздер.</a:t>
            </a:r>
            <a:endParaRPr b="0" lang="ru-RU" sz="3200" strike="noStrike" u="none">
              <a:solidFill>
                <a:srgbClr val="000000"/>
              </a:solidFill>
              <a:uFillTx/>
              <a:latin typeface="Arial"/>
            </a:endParaRPr>
          </a:p>
        </p:txBody>
      </p:sp>
      <p:graphicFrame>
        <p:nvGraphicFramePr>
          <p:cNvPr id="88" name=""/>
          <p:cNvGraphicFramePr/>
          <p:nvPr/>
        </p:nvGraphicFramePr>
        <p:xfrm>
          <a:off x="120600" y="1413000"/>
          <a:ext cx="12053880" cy="4894200"/>
        </p:xfrm>
        <a:graphic>
          <a:graphicData uri="http://schemas.openxmlformats.org/drawingml/2006/table">
            <a:tbl>
              <a:tblPr/>
              <a:tblGrid>
                <a:gridCol w="10371240"/>
                <a:gridCol w="1682640"/>
              </a:tblGrid>
              <a:tr h="48942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uFillTx/>
                          <a:latin typeface="Times New Roman"/>
                          <a:ea typeface="Calibri"/>
                        </a:rPr>
                        <a:t>1.Жып-жылы мықты тұсаулар мойнынан, жотадан ұстап бар күшікті сыртқа алып шықты. Жеті күшіктің бесеуін көздеріне қарап отырып өлтірді де, екі кішкенесін тірі қалдырды. Кетерде бұның біреуінің тірсегін қиып қалдырды да, екінші біреуін - ең кенжесін алып жүріп кетті. Қалған жалғыз күшікті тістелеп алып, екі қасқыр жоқ болды. Ін қаңырап қалды.</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uFillTx/>
                          <a:latin typeface="Times New Roman"/>
                          <a:ea typeface="Calibri"/>
                        </a:rPr>
                        <a:t>2.Бір күні түсте Құрмаш Көксеректі тысқа алып шығып, ас құйып жалатып тұрғанда, анадан шылапшынның салдырын естіген қара ала төбет үйдің көлеңкесінен шығып алып, адымды қойып еді. Екпіндеген бетімен, жолында жасқап тұрған Құрмашқа қарамастан, келе — Көксеректі бүйір жағынан келіп арс етіп қауып түсті.</a:t>
                      </a: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uFillTx/>
                          <a:latin typeface="Times New Roman"/>
                          <a:ea typeface="Calibri"/>
                        </a:rPr>
                        <a:t> </a:t>
                      </a:r>
                      <a:endParaRPr b="0" lang="ru-RU" sz="24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 </a:t>
                      </a: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407880" y="333000"/>
            <a:ext cx="11188800" cy="4222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i="1" sz="3200" strike="noStrike" u="none">
                <a:solidFill>
                  <a:srgbClr val="0066cc"/>
                </a:solidFill>
                <a:uFillTx/>
                <a:latin typeface="Times New Roman"/>
                <a:ea typeface="Times New Roman"/>
              </a:rPr>
              <a:t> </a:t>
            </a:r>
            <a:r>
              <a:rPr b="0" i="1" sz="3200" strike="noStrike" u="none">
                <a:solidFill>
                  <a:srgbClr val="0066cc"/>
                </a:solidFill>
                <a:uFillTx/>
                <a:latin typeface="Times New Roman"/>
                <a:ea typeface="Times New Roman"/>
              </a:rPr>
              <a:t> </a:t>
            </a:r>
            <a:endParaRPr b="0" lang="ru-RU" sz="3200" strike="noStrike" u="none">
              <a:solidFill>
                <a:srgbClr val="000000"/>
              </a:solidFill>
              <a:uFillTx/>
              <a:latin typeface="Arial"/>
            </a:endParaRPr>
          </a:p>
        </p:txBody>
      </p:sp>
      <p:graphicFrame>
        <p:nvGraphicFramePr>
          <p:cNvPr id="90" name=""/>
          <p:cNvGraphicFramePr/>
          <p:nvPr/>
        </p:nvGraphicFramePr>
        <p:xfrm>
          <a:off x="382680" y="339840"/>
          <a:ext cx="11401200" cy="6195960"/>
        </p:xfrm>
        <a:graphic>
          <a:graphicData uri="http://schemas.openxmlformats.org/drawingml/2006/table">
            <a:tbl>
              <a:tblPr/>
              <a:tblGrid>
                <a:gridCol w="8743680"/>
                <a:gridCol w="208080"/>
                <a:gridCol w="208080"/>
                <a:gridCol w="1120680"/>
                <a:gridCol w="1120680"/>
              </a:tblGrid>
              <a:tr h="619596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Calibri"/>
                        </a:rPr>
                        <a:t> </a:t>
                      </a:r>
                      <a:r>
                        <a:rPr b="0" lang="en-US" sz="2800" strike="noStrike" u="none">
                          <a:solidFill>
                            <a:srgbClr val="000000"/>
                          </a:solidFill>
                          <a:uFillTx/>
                          <a:latin typeface="Times New Roman"/>
                          <a:ea typeface="Calibri"/>
                        </a:rPr>
                        <a:t>3.Кейде сондай жерде ұсталып, таяқ та жейді. Талай рет оқыста төбесіне таңқ етіп тиген оқтау бойын тызылдатып, шыпыртып тиген қамшыны да татты. Бұның жауабы — езуін ғана ыржитады.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Calibri"/>
                        </a:rPr>
                        <a:t>4.Бір күні екеуі бір қозыны жеп келе жатыр еді. Індерінің үстінен көп үлкен жаулар кетіп барады екен. Қамыс арасына б</a:t>
                      </a:r>
                      <a:r>
                        <a:rPr b="0" lang="kk-KZ" sz="2800" strike="noStrike" u="none">
                          <a:solidFill>
                            <a:srgbClr val="000000"/>
                          </a:solidFill>
                          <a:uFillTx/>
                          <a:latin typeface="Times New Roman"/>
                          <a:ea typeface="Calibri"/>
                        </a:rPr>
                        <a:t>ұ</a:t>
                      </a:r>
                      <a:r>
                        <a:rPr b="0" lang="en-US" sz="2800" strike="noStrike" u="none">
                          <a:solidFill>
                            <a:srgbClr val="000000"/>
                          </a:solidFill>
                          <a:uFillTx/>
                          <a:latin typeface="Times New Roman"/>
                          <a:ea typeface="Calibri"/>
                        </a:rPr>
                        <a:t>қты. Жау озған соң інге келді. Бір-ақ қана күшік қалған, б</a:t>
                      </a:r>
                      <a:r>
                        <a:rPr b="0" lang="kk-KZ" sz="2800" strike="noStrike" u="none">
                          <a:solidFill>
                            <a:srgbClr val="000000"/>
                          </a:solidFill>
                          <a:uFillTx/>
                          <a:latin typeface="Times New Roman"/>
                          <a:ea typeface="Calibri"/>
                        </a:rPr>
                        <a:t>ұ</a:t>
                      </a:r>
                      <a:r>
                        <a:rPr b="0" lang="en-US" sz="2800" strike="noStrike" u="none">
                          <a:solidFill>
                            <a:srgbClr val="000000"/>
                          </a:solidFill>
                          <a:uFillTx/>
                          <a:latin typeface="Times New Roman"/>
                          <a:ea typeface="Calibri"/>
                        </a:rPr>
                        <a:t>ралып тұра алмайды, арт жағын баса алмайды. Ақ қасқыр тістеп әкеліп қамысқа тықты. Екеуі қайтадан Қараадырға бет қойды.</a:t>
                      </a:r>
                      <a:endParaRPr b="0" lang="ru-RU" sz="28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Calibri"/>
                        </a:rPr>
                        <a:t> </a:t>
                      </a: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bl>
          </a:graphicData>
        </a:graphic>
      </p:graphicFrame>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90360" y="196920"/>
            <a:ext cx="11506320" cy="55872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br>
              <a:rPr sz="3200"/>
            </a:br>
            <a:r>
              <a:rPr b="0" i="1" sz="3200" strike="noStrike" u="none">
                <a:solidFill>
                  <a:srgbClr val="ff0000"/>
                </a:solidFill>
                <a:uFillTx/>
                <a:latin typeface="Arial"/>
              </a:rPr>
              <a:t>Жауабыңызды тексеріңіз.</a:t>
            </a:r>
            <a:br>
              <a:rPr sz="3200"/>
            </a:br>
            <a:br>
              <a:rPr sz="3200"/>
            </a:br>
            <a:r>
              <a:rPr b="1" i="1" sz="3200" strike="noStrike" u="none">
                <a:solidFill>
                  <a:srgbClr val="0066cc"/>
                </a:solidFill>
                <a:uFillTx/>
                <a:latin typeface="Times New Roman"/>
                <a:ea typeface="Times New Roman"/>
              </a:rPr>
              <a:t>  </a:t>
            </a:r>
            <a:endParaRPr b="0" lang="ru-RU" sz="3200" strike="noStrike" u="none">
              <a:solidFill>
                <a:srgbClr val="000000"/>
              </a:solidFill>
              <a:uFillTx/>
              <a:latin typeface="Arial"/>
            </a:endParaRPr>
          </a:p>
        </p:txBody>
      </p:sp>
      <p:graphicFrame>
        <p:nvGraphicFramePr>
          <p:cNvPr id="92" name=""/>
          <p:cNvGraphicFramePr/>
          <p:nvPr/>
        </p:nvGraphicFramePr>
        <p:xfrm>
          <a:off x="422280" y="820800"/>
          <a:ext cx="11285640" cy="5486400"/>
        </p:xfrm>
        <a:graphic>
          <a:graphicData uri="http://schemas.openxmlformats.org/drawingml/2006/table">
            <a:tbl>
              <a:tblPr/>
              <a:tblGrid>
                <a:gridCol w="9709200"/>
                <a:gridCol w="1576440"/>
              </a:tblGrid>
              <a:tr h="54864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uFillTx/>
                          <a:latin typeface="Times New Roman"/>
                          <a:ea typeface="Calibri"/>
                        </a:rPr>
                        <a:t>1.Жып-жылы мықты тұсаулар мойнынан, жотадан ұстап бар күшікті сыртқа алып шықты. Жеті күшіктің бесеуін көздеріне қарап отырып өлтірді де, екі кішкенесін тірі қалдырды. Кетерде бұның біреуінің тірсегін қиып қалдырды да, екінші біреуін - ең кенжесін алып жүріп кетті. Қалған жалғыз күшікті тістелеп алып, екі қасқыр жоқ болды. Ін қаңырап қалды.</a:t>
                      </a: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uFillTx/>
                          <a:latin typeface="Times New Roman"/>
                          <a:ea typeface="Calibri"/>
                        </a:rPr>
                        <a:t>2.Кейде сондай жерде ұсталып, таяқ та жейді. Талай рет оқыста төбесіне таңқ етіп тиген оқтау бойын тызылдатып, шыпыртып тиген қамшыны да татты. Бұның жауабы — езуін ғана ыржитады.</a:t>
                      </a: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uFillTx/>
                          <a:latin typeface="Times New Roman"/>
                          <a:ea typeface="Calibri"/>
                        </a:rPr>
                        <a:t>3.Бір күні түсте Құрмаш Көксеректі тысқа алып шығып, ас құйып жалатып тұрғанда, анадан шылапшынның салдырын естіген қара ала төбет үйдің көлеңкесінен шығып алып, адымды қойып еді. Екпіндеген бетімен, жолында жасқап тұрған Құрмашқа қарамастан, келе — Көксеректі бүйір жағынан келіп арс етіп қауып түсті.</a:t>
                      </a: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uFillTx/>
                          <a:latin typeface="Times New Roman"/>
                          <a:ea typeface="Calibri"/>
                        </a:rPr>
                        <a:t>4.Бір күні екеуі бір қозыны жеп келе жатыр еді. Індерінің үстінен көп үлкен жаулар кетіп барады екен. Қамыс арасына бүқты. Жау озған соң інге келді. Бір-ақ қана күшік қалған, бүралып тұра алмайды, арт жағын баса алмайды. Ақ қасқыр тістеп әкеліп қамысқа тықты. Екеуі қайтадан Қараадырға бет қойды.</a:t>
                      </a:r>
                      <a:endParaRPr b="0" lang="ru-RU" sz="1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Calibri"/>
                        </a:rPr>
                        <a:t> </a:t>
                      </a:r>
                      <a:r>
                        <a:rPr b="1" lang="en-US" sz="3200" strike="noStrike" u="none">
                          <a:solidFill>
                            <a:srgbClr val="000000"/>
                          </a:solidFill>
                          <a:uFillTx/>
                          <a:latin typeface="Times New Roman"/>
                          <a:ea typeface="Calibri"/>
                        </a:rPr>
                        <a:t>1</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Calibri"/>
                        </a:rPr>
                        <a:t> </a:t>
                      </a:r>
                      <a:r>
                        <a:rPr b="1" lang="en-US" sz="3200" strike="noStrike" u="none">
                          <a:solidFill>
                            <a:srgbClr val="000000"/>
                          </a:solidFill>
                          <a:uFillTx/>
                          <a:latin typeface="Times New Roman"/>
                          <a:ea typeface="Calibri"/>
                        </a:rPr>
                        <a:t>2</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Calibri"/>
                        </a:rPr>
                        <a:t> </a:t>
                      </a:r>
                      <a:r>
                        <a:rPr b="1" lang="en-US" sz="3200" strike="noStrike" u="none">
                          <a:solidFill>
                            <a:srgbClr val="000000"/>
                          </a:solidFill>
                          <a:uFillTx/>
                          <a:latin typeface="Times New Roman"/>
                          <a:ea typeface="Calibri"/>
                        </a:rPr>
                        <a:t>3</a:t>
                      </a: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Calibri"/>
                        </a:rPr>
                        <a:t> </a:t>
                      </a:r>
                      <a:r>
                        <a:rPr b="1" lang="en-US" sz="3200" strike="noStrike" u="none">
                          <a:solidFill>
                            <a:srgbClr val="000000"/>
                          </a:solidFill>
                          <a:uFillTx/>
                          <a:latin typeface="Times New Roman"/>
                          <a:ea typeface="Calibri"/>
                        </a:rPr>
                        <a:t>4</a:t>
                      </a:r>
                      <a:endParaRPr b="0" lang="ru-RU" sz="3200" strike="noStrike" u="none">
                        <a:solidFill>
                          <a:srgbClr val="ffffff"/>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bilas</cp:lastModifiedBy>
  <cp:lastPrinted>2020-03-24T14:36:16Z</cp:lastPrinted>
  <dcterms:modified xsi:type="dcterms:W3CDTF">2021-01-12T19:02:27Z</dcterms:modified>
  <cp:revision>495</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1049-11.2.0.9906</vt:lpwstr>
  </property>
</Properties>
</file>