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82E35C-42F6-4966-A48E-A9396497FFA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D76DFE0-7452-42D3-9036-7866338D53A5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hyperlink" Target="https://bilimland.kz/kk/content/lesson/15753-sujinbaj_ajtys_onerining_altyn_dinggegi_sujinbaj_men_qatahan_ajtystary" TargetMode="External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6" name="object 2"/>
          <p:cNvSpPr/>
          <p:nvPr/>
        </p:nvSpPr>
        <p:spPr>
          <a:xfrm>
            <a:off x="0" y="-25560"/>
            <a:ext cx="12190320" cy="978120"/>
          </a:xfrm>
          <a:custGeom>
            <a:avLst/>
            <a:gdLst>
              <a:gd name="textAreaLeft" fmla="*/ 0 w 12190320"/>
              <a:gd name="textAreaRight" fmla="*/ 12190680 w 12190320"/>
              <a:gd name="textAreaTop" fmla="*/ 0 h 978120"/>
              <a:gd name="textAreaBottom" fmla="*/ 978480 h 97812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0" name="Google Shape;78;p1"/>
          <p:cNvCxnSpPr/>
          <p:nvPr/>
        </p:nvCxnSpPr>
        <p:spPr>
          <a:xfrm>
            <a:off x="757080" y="3716280"/>
            <a:ext cx="10694160" cy="37440"/>
          </a:xfrm>
          <a:prstGeom prst="straightConnector1">
            <a:avLst/>
          </a:prstGeom>
          <a:ln w="57240">
            <a:solidFill>
              <a:srgbClr val="4472c4"/>
            </a:solidFill>
            <a:miter/>
          </a:ln>
        </p:spPr>
      </p:cxnSp>
      <p:sp>
        <p:nvSpPr>
          <p:cNvPr id="11" name="TextBox 25"/>
          <p:cNvSpPr/>
          <p:nvPr/>
        </p:nvSpPr>
        <p:spPr>
          <a:xfrm>
            <a:off x="1228680" y="4011480"/>
            <a:ext cx="10221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Сабақтың тақырыбы:          Сүйінбайдың Қатағанмен айтысы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extBox 9"/>
          <p:cNvSpPr/>
          <p:nvPr/>
        </p:nvSpPr>
        <p:spPr>
          <a:xfrm>
            <a:off x="8759880" y="196920"/>
            <a:ext cx="24127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ҚАЗАҚ ӘДЕБИЕТІ (Т1)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7-СЫНЫП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TextBox 1"/>
          <p:cNvSpPr/>
          <p:nvPr/>
        </p:nvSpPr>
        <p:spPr>
          <a:xfrm>
            <a:off x="1240200" y="320760"/>
            <a:ext cx="6076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Бөлім тақырыбы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: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Толғауы тоқсан қызыл тіл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65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7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6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69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57240">
            <a:solidFill>
              <a:srgbClr val="0070c0"/>
            </a:solidFill>
            <a:miter/>
          </a:ln>
        </p:spPr>
      </p:cxnSp>
      <p:sp>
        <p:nvSpPr>
          <p:cNvPr id="70" name="TextBox 8"/>
          <p:cNvSpPr/>
          <p:nvPr/>
        </p:nvSpPr>
        <p:spPr>
          <a:xfrm>
            <a:off x="1133640" y="272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Өзіңді тексер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1" name="Прямоугольник 1"/>
          <p:cNvSpPr/>
          <p:nvPr/>
        </p:nvSpPr>
        <p:spPr>
          <a:xfrm>
            <a:off x="2438280" y="1020600"/>
            <a:ext cx="6705720" cy="69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Ықтимал жауап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Сұраншы Саурық аттанса,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Сыртқы жауға өлім бар...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Қарасай үлкен ер еді,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Есімі елге белгілі...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Шапырашты батыр ел,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Батыр туған мен едім...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Есқожа деген батыр ел,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Көсе-көме көктеген...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Қалың жатқан Ошақты,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Атамыз қойған осы атты.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Талай елді олжалап,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Талай жерді босатты.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Оқушы нұсқасы да қарастырылады.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2" name="Рисунок 2" descr=""/>
          <p:cNvPicPr/>
          <p:nvPr/>
        </p:nvPicPr>
        <p:blipFill>
          <a:blip r:embed="rId2"/>
          <a:stretch/>
        </p:blipFill>
        <p:spPr>
          <a:xfrm>
            <a:off x="5791320" y="1758960"/>
            <a:ext cx="6006960" cy="4205160"/>
          </a:xfrm>
          <a:prstGeom prst="rect">
            <a:avLst/>
          </a:prstGeom>
          <a:ln w="0"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"/>
          <p:cNvSpPr txBox="1"/>
          <p:nvPr/>
        </p:nvSpPr>
        <p:spPr>
          <a:xfrm>
            <a:off x="838080" y="1060560"/>
            <a:ext cx="10515600" cy="5116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Өз ой, пікіріңізді келтіре отырып, ақын әрекетін болжап баға беріңіз.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Егер Сүйінбай қазіргі заман айтысына қатысқан болса, қандай мәселелерді тілге тиек еткен болар еді? Қазақтар туралы не айтқан болар еді деп ойлайсыңдар?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</a:rPr>
              <a:t>Дескрипторы: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 ойын білдіре отырып, проблемалық сұраққа жауап береді;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ақын әрекетіне бүгінгі күнмен байланыстыра отырып, баға береді.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4" name=""/>
          <p:cNvSpPr txBox="1"/>
          <p:nvPr/>
        </p:nvSpPr>
        <p:spPr>
          <a:xfrm>
            <a:off x="838080" y="383760"/>
            <a:ext cx="10515960" cy="676800"/>
          </a:xfrm>
          <a:prstGeom prst="rect">
            <a:avLst/>
          </a:prstGeom>
          <a:solidFill>
            <a:srgbClr val="2e77e2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3-тапсырма</a:t>
            </a:r>
            <a:endParaRPr b="0" lang="ru-RU" sz="28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76" name="object 2"/>
          <p:cNvSpPr/>
          <p:nvPr/>
        </p:nvSpPr>
        <p:spPr>
          <a:xfrm>
            <a:off x="0" y="-12600"/>
            <a:ext cx="12192120" cy="1355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Бекіту тапсырмасы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</a:t>
            </a:r>
            <a:r>
              <a:rPr b="1" lang="kk-KZ" sz="24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Семантикалық картаны  Сүйінбай мен Қатаған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                               </a:t>
            </a:r>
            <a:r>
              <a:rPr b="1" lang="kk-KZ" sz="24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айтысынан алған мәліметтеріңіз бойынша толтырыңыздар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7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8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79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80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graphicFrame>
        <p:nvGraphicFramePr>
          <p:cNvPr id="81" name=""/>
          <p:cNvGraphicFramePr/>
          <p:nvPr/>
        </p:nvGraphicFramePr>
        <p:xfrm>
          <a:off x="1258920" y="1746360"/>
          <a:ext cx="10045800" cy="4109760"/>
        </p:xfrm>
        <a:graphic>
          <a:graphicData uri="http://schemas.openxmlformats.org/drawingml/2006/table">
            <a:tbl>
              <a:tblPr/>
              <a:tblGrid>
                <a:gridCol w="1405080"/>
                <a:gridCol w="1682640"/>
                <a:gridCol w="1404720"/>
                <a:gridCol w="1710000"/>
                <a:gridCol w="1457280"/>
                <a:gridCol w="2386080"/>
              </a:tblGrid>
              <a:tr h="173772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Халқының ерлігін, дархандығын танытқан ақын?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Айтыста кім жеңді?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«Арыстан,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Арыстанбай» деп халқы қай ақынды бағалаған?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Ел-жұртты бірлікке шақырған қай ақын?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«Көптігімді де айтайын. Күніне шау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ып жараған, Жүйрік жалын тараған, Қара Бәйтік бегім бар…»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імнің сөзі?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1186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Сүйінбай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1185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Қатаған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83" name="object 2"/>
          <p:cNvSpPr/>
          <p:nvPr/>
        </p:nvSpPr>
        <p:spPr>
          <a:xfrm>
            <a:off x="0" y="-12600"/>
            <a:ext cx="12192120" cy="9633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Өзіңді тексер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4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5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6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87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graphicFrame>
        <p:nvGraphicFramePr>
          <p:cNvPr id="88" name=""/>
          <p:cNvGraphicFramePr/>
          <p:nvPr/>
        </p:nvGraphicFramePr>
        <p:xfrm>
          <a:off x="1258920" y="1746360"/>
          <a:ext cx="10045800" cy="4109760"/>
        </p:xfrm>
        <a:graphic>
          <a:graphicData uri="http://schemas.openxmlformats.org/drawingml/2006/table">
            <a:tbl>
              <a:tblPr/>
              <a:tblGrid>
                <a:gridCol w="1405080"/>
                <a:gridCol w="1682640"/>
                <a:gridCol w="1404720"/>
                <a:gridCol w="1710000"/>
                <a:gridCol w="1457280"/>
                <a:gridCol w="2386080"/>
              </a:tblGrid>
              <a:tr h="173772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Халқының ерлігін, дархандығын танытқан ақын?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Айтыста кім жеңді?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«Арыстан,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Арыстанбай» деп халқы қай ақынды бағалаған?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Ел-жұртты бірлікке шақырған қай ақын?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«Көптігімді де айтайын. Күніне шау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ып жараған, Жүйрік жалын тараған, Қара Бәйтік бегім бар…»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імнің сөзі?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118692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Сүйінбай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1185120"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Қатаған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90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Кері байланыс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1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3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94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57240">
            <a:solidFill>
              <a:srgbClr val="0070c0"/>
            </a:solidFill>
            <a:miter/>
          </a:ln>
        </p:spPr>
      </p:cxnSp>
      <p:pic>
        <p:nvPicPr>
          <p:cNvPr id="95" name="Рисунок 1" descr=""/>
          <p:cNvPicPr/>
          <p:nvPr/>
        </p:nvPicPr>
        <p:blipFill>
          <a:blip r:embed="rId2"/>
          <a:stretch/>
        </p:blipFill>
        <p:spPr>
          <a:xfrm>
            <a:off x="2225520" y="965160"/>
            <a:ext cx="7183440" cy="5342040"/>
          </a:xfrm>
          <a:prstGeom prst="rect">
            <a:avLst/>
          </a:prstGeom>
          <a:ln w="0"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97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8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9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00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01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57240">
            <a:solidFill>
              <a:srgbClr val="0070c0"/>
            </a:solidFill>
            <a:miter/>
          </a:ln>
        </p:spPr>
      </p:cxnSp>
      <p:sp>
        <p:nvSpPr>
          <p:cNvPr id="102" name="TextBox 8"/>
          <p:cNvSpPr/>
          <p:nvPr/>
        </p:nvSpPr>
        <p:spPr>
          <a:xfrm>
            <a:off x="1133640" y="272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Қосымша 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3" name="Схема 1" descr=""/>
          <p:cNvPicPr/>
          <p:nvPr/>
        </p:nvPicPr>
        <p:blipFill>
          <a:blip r:embed="rId2"/>
          <a:stretch/>
        </p:blipFill>
        <p:spPr>
          <a:xfrm>
            <a:off x="2030400" y="1341360"/>
            <a:ext cx="7296120" cy="4797360"/>
          </a:xfrm>
          <a:prstGeom prst="rect">
            <a:avLst/>
          </a:prstGeom>
          <a:ln w="0">
            <a:noFill/>
          </a:ln>
        </p:spPr>
      </p:pic>
      <p:pic>
        <p:nvPicPr>
          <p:cNvPr id="104" name="Рисунок 2" descr=""/>
          <p:cNvPicPr/>
          <p:nvPr/>
        </p:nvPicPr>
        <p:blipFill>
          <a:blip r:embed="rId3"/>
          <a:stretch/>
        </p:blipFill>
        <p:spPr>
          <a:xfrm>
            <a:off x="0" y="3379680"/>
            <a:ext cx="12192120" cy="98640"/>
          </a:xfrm>
          <a:prstGeom prst="rect">
            <a:avLst/>
          </a:prstGeom>
          <a:ln w="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5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9" name="Google Shape;78;p1"/>
          <p:cNvCxnSpPr/>
          <p:nvPr/>
        </p:nvCxnSpPr>
        <p:spPr>
          <a:xfrm>
            <a:off x="652320" y="338904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20" name="TextBox 8"/>
          <p:cNvSpPr/>
          <p:nvPr/>
        </p:nvSpPr>
        <p:spPr>
          <a:xfrm>
            <a:off x="1133640" y="2588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Оқу мақсат(тар)ы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TextBox 1"/>
          <p:cNvSpPr/>
          <p:nvPr/>
        </p:nvSpPr>
        <p:spPr>
          <a:xfrm>
            <a:off x="1113120" y="3732120"/>
            <a:ext cx="935136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5b9bd5"/>
                </a:solidFill>
                <a:uFillTx/>
                <a:latin typeface="Times New Roman"/>
                <a:ea typeface="Times New Roman"/>
              </a:rPr>
              <a:t>Сабақ мақсаттары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Сүйінбайдың Қатағанмен айтысы мазмұнын түсіне отырып, шығарма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эпизодтарындағы бейнелерді табу, ақын әрекетіне баға беру.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Прямоугольник 2"/>
          <p:cNvSpPr/>
          <p:nvPr/>
        </p:nvSpPr>
        <p:spPr>
          <a:xfrm>
            <a:off x="2279520" y="1273320"/>
            <a:ext cx="6811920" cy="166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7.1.2.1.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Әдеби шығармадағы тұлғалық болмысты гуманистік тұрғыдан талдау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7.2.1.1.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Шығармадағы эпизодтар мен бейнелерді салыстыру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24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7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28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29" name="TextBox 8"/>
          <p:cNvSpPr/>
          <p:nvPr/>
        </p:nvSpPr>
        <p:spPr>
          <a:xfrm>
            <a:off x="1244520" y="1963800"/>
            <a:ext cx="972972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Айтыс мазмұнын түсінеді, маңыздылығын ұғынады.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Шығарма эпизодтарындағы батырлар бейнесін табады.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Ақын әрекетіне бүгінгі күнмен байланыстыра отырып баға береді.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Әдеби шығармадағы тұлғалық болмысты гуманистік тұрғыдан қарастырады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858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0" name="TextBox 9"/>
          <p:cNvSpPr/>
          <p:nvPr/>
        </p:nvSpPr>
        <p:spPr>
          <a:xfrm>
            <a:off x="1133640" y="2588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Бағалау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критерийлері: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32" name="object 2"/>
          <p:cNvSpPr/>
          <p:nvPr/>
        </p:nvSpPr>
        <p:spPr>
          <a:xfrm>
            <a:off x="1440" y="11160"/>
            <a:ext cx="12190680" cy="96660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92500" lnSpcReduction="9999"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Сүйінбай мен Қатағанның айтысы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5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36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37" name="TextBox 9"/>
          <p:cNvSpPr/>
          <p:nvPr/>
        </p:nvSpPr>
        <p:spPr>
          <a:xfrm>
            <a:off x="1066680" y="1198440"/>
            <a:ext cx="9712440" cy="234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90000"/>
              </a:lnSpc>
              <a:spcBef>
                <a:spcPts val="1001"/>
              </a:spcBef>
              <a:buClr>
                <a:srgbClr val="5b9bd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5b9bd5"/>
                </a:solidFill>
                <a:uFillTx/>
                <a:latin typeface="Times New Roman"/>
                <a:ea typeface="Times New Roman"/>
              </a:rPr>
              <a:t>Айтыс өнерінде Сүйінбайдың атын шырқау биікке көтерген Қатағанмен сайысы. Өйткені Сүйінбай қазақ халқына қандай танымал болса, Қатаған да қырғыз еліне мəшһүр ақын екен. Екеуі екі елдің тілі, тілегі, мұрат-мақсатындай болған. Қай ел өзінің атақ-абыройын төмендеткісі келеді. Қазақтар Сүйінбай мықты ақын десе, қырғыздар Қатағанды кем соқты демеген. Қатағанды жоғары бағалаған ел-жұрты оны «Арыстан, Арыстанбай» деп атаған.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8" name="Схема 4" descr=""/>
          <p:cNvPicPr/>
          <p:nvPr/>
        </p:nvPicPr>
        <p:blipFill>
          <a:blip r:embed="rId2"/>
          <a:stretch/>
        </p:blipFill>
        <p:spPr>
          <a:xfrm>
            <a:off x="2017800" y="2816280"/>
            <a:ext cx="7454880" cy="3328920"/>
          </a:xfrm>
          <a:prstGeom prst="rect">
            <a:avLst/>
          </a:prstGeom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 txBox="1"/>
          <p:nvPr/>
        </p:nvSpPr>
        <p:spPr>
          <a:xfrm>
            <a:off x="838080" y="1350720"/>
            <a:ext cx="10515600" cy="4825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Мү­ба­рак­–­</a:t>
            </a:r>
            <a:r>
              <a:rPr b="0" lang="ru-RU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қай­ырым­ды,­ мей­ір­ман,­қай­ыр­лы.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Қа­ғі­лез­–­</a:t>
            </a:r>
            <a:r>
              <a:rPr b="0" lang="ru-RU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1)­арық­ша,­ жұ­қал­таң,­</a:t>
            </a:r>
            <a:r>
              <a:rPr b="0" lang="en-US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тал­дыр­маш;­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ru-RU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2)­жү­ріс­ -тұ­ры­сы,­</a:t>
            </a:r>
            <a:r>
              <a:rPr b="0" lang="en-US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қи­мыл-қоз­ға­лысы шапшаң, тез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қимылдайтын.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Ма­тау­–­</a:t>
            </a:r>
            <a:r>
              <a:rPr b="0" lang="ru-RU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бай­лау.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Ма­нап</a:t>
            </a:r>
            <a:r>
              <a:rPr b="0" lang="ru-RU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­–­ру­лық ­қо­ғам ке­зін­де­гі ­дәу­лет­ті­ тап өкі­лі,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­би­лік ­ие­сі,­ бай.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Қы­ра­ғы­–­</a:t>
            </a:r>
            <a:r>
              <a:rPr b="0" lang="ru-RU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тез ­бай­қай­тын,­ кө­ре­ген, ­өте ­сақ.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Ба­дана­көз­–­</a:t>
            </a:r>
            <a:r>
              <a:rPr b="0" lang="ru-RU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ба­дырай­ған,­ үл­кен ­көз.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Ақиық­–­</a:t>
            </a:r>
            <a:r>
              <a:rPr b="0" lang="ru-RU" sz="2000" strike="noStrike" u="none">
                <a:solidFill>
                  <a:srgbClr val="ed7d31"/>
                </a:solidFill>
                <a:uFillTx/>
                <a:latin typeface="Times New Roman"/>
                <a:ea typeface="Times New Roman"/>
              </a:rPr>
              <a:t>бүр­кіт­ тұ­қым­дасы­на ­жа­та­тын ­қы­ран ­құс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0" name=""/>
          <p:cNvSpPr txBox="1"/>
          <p:nvPr/>
        </p:nvSpPr>
        <p:spPr>
          <a:xfrm>
            <a:off x="838080" y="364680"/>
            <a:ext cx="10515960" cy="986400"/>
          </a:xfrm>
          <a:prstGeom prst="rect">
            <a:avLst/>
          </a:prstGeom>
          <a:solidFill>
            <a:srgbClr val="2e77e2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Сөзмаржан</a:t>
            </a:r>
            <a:endParaRPr b="0" lang="ru-RU" sz="32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41" name="Рисунок 4" descr=""/>
          <p:cNvPicPr/>
          <p:nvPr/>
        </p:nvPicPr>
        <p:blipFill>
          <a:blip r:embed="rId1"/>
          <a:stretch/>
        </p:blipFill>
        <p:spPr>
          <a:xfrm>
            <a:off x="7102440" y="1841400"/>
            <a:ext cx="4268880" cy="393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12192120" cy="93492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172800"/>
            <a:ext cx="10515600" cy="507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200"/>
            </a:br>
            <a:r>
              <a:rPr b="1" lang="kk-KZ" sz="3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1" lang="kk-KZ" sz="3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Сүйінбай мен Қатағанның айтысы</a:t>
            </a:r>
            <a:br>
              <a:rPr sz="3200"/>
            </a:br>
            <a:endParaRPr b="0" lang="ru-RU" sz="32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44" name=""/>
          <p:cNvSpPr txBox="1"/>
          <p:nvPr/>
        </p:nvSpPr>
        <p:spPr>
          <a:xfrm>
            <a:off x="936720" y="1081080"/>
            <a:ext cx="10515600" cy="5068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lnSpcReduction="9999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Ассалаумағалайкүм, сәлем бердік,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Мүбәрак жүздеріңді жаңа көрдік.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Атақты ас, жиынды құттықтауға,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Бауырлас қырғыз елі саған келдік.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Жүйріктер жеткізбейді қою шаңға,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Қосылар, қырағылар қашқан аңға.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Хан Жантай, Қара Бәйтік, Әтекеңе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Келіп ем,сәлемдесе Орман ханға...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Times New Roman, serif"/>
              </a:rPr>
              <a:t>http://www.bilimland.kz/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, serif"/>
              </a:rPr>
              <a:t>сайтынан «Сүйінбай мен Қатағанның айтысынан үзінді тыңдату.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, serif"/>
              </a:rPr>
              <a:t>(</a:t>
            </a:r>
            <a:r>
              <a:rPr b="0" lang="en-US" sz="2000" strike="noStrike" u="sng">
                <a:solidFill>
                  <a:srgbClr val="0563c1"/>
                </a:solidFill>
                <a:uFillTx/>
                <a:latin typeface="Times New Roman, serif"/>
                <a:hlinkClick r:id="rId2"/>
              </a:rPr>
              <a:t>https://bilimland.kz/kk/content/lesson/15753-sujinbaj_ajtys_onerining_altyn_dinggegi_sujinbaj_men_qatahan_ajtystary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Times New Roman, serif"/>
              </a:rPr>
              <a:t>)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5" name="Рисунок 8" descr=""/>
          <p:cNvPicPr/>
          <p:nvPr/>
        </p:nvPicPr>
        <p:blipFill>
          <a:blip r:embed="rId3"/>
          <a:stretch/>
        </p:blipFill>
        <p:spPr>
          <a:xfrm>
            <a:off x="5641920" y="1762200"/>
            <a:ext cx="5810400" cy="333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47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0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51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52" name="TextBox 8"/>
          <p:cNvSpPr/>
          <p:nvPr/>
        </p:nvSpPr>
        <p:spPr>
          <a:xfrm>
            <a:off x="1133640" y="272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1-т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Прямоугольник 1"/>
          <p:cNvSpPr/>
          <p:nvPr/>
        </p:nvSpPr>
        <p:spPr>
          <a:xfrm>
            <a:off x="3048120" y="1720800"/>
            <a:ext cx="6095880" cy="329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«Бір айналым сөйлесу» әдісі бойынша айтыс туралы өз ойларыңды бір сөйлеммен жеткізіңдер.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Дескрипторы: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45720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айтыс мазмұнын түсініп оқиды;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457200"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айтыс мазмұнын өз ойымен жеткізеді.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55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59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57240">
            <a:solidFill>
              <a:srgbClr val="0070c0"/>
            </a:solidFill>
            <a:miter/>
          </a:ln>
        </p:spPr>
      </p:cxnSp>
      <p:sp>
        <p:nvSpPr>
          <p:cNvPr id="60" name="TextBox 8"/>
          <p:cNvSpPr/>
          <p:nvPr/>
        </p:nvSpPr>
        <p:spPr>
          <a:xfrm>
            <a:off x="1133640" y="272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Өзіңді тексер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Прямоугольник 1"/>
          <p:cNvSpPr/>
          <p:nvPr/>
        </p:nvSpPr>
        <p:spPr>
          <a:xfrm>
            <a:off x="3048120" y="2592360"/>
            <a:ext cx="6095880" cy="26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Ықтимал жауап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Қазақтың бар баласы айтылатын бұл айтыстың мақсаты - елімізді, жұртымызды бірлікке шақыру.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Сүйінбайдың Қатағанмен айтысы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"/>
          <p:cNvSpPr txBox="1"/>
          <p:nvPr/>
        </p:nvSpPr>
        <p:spPr>
          <a:xfrm>
            <a:off x="838080" y="1060560"/>
            <a:ext cx="10515600" cy="5116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b0f0"/>
                </a:solidFill>
                <a:uFillTx/>
                <a:latin typeface="Times New Roman"/>
              </a:rPr>
              <a:t>Айтыста Сүйінбай қазақ халқының батырлығын, бірлігін қалай сипаттайды? Ақынның отты сөздерінен айтыстан үзінділер тауып жазыңыздар.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b0f0"/>
                </a:solidFill>
                <a:uFillTx/>
                <a:latin typeface="Times New Roman"/>
              </a:rPr>
              <a:t>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</a:rPr>
              <a:t>Дескрипторы: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айтыс мазмұнын, маңыздылығын ұғынады;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қазақ халқының батырлығын, бірлігін сипаттайтын жолдардан үзінділер келтіреді.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"/>
          <p:cNvSpPr txBox="1"/>
          <p:nvPr/>
        </p:nvSpPr>
        <p:spPr>
          <a:xfrm>
            <a:off x="838080" y="383760"/>
            <a:ext cx="10515960" cy="676800"/>
          </a:xfrm>
          <a:prstGeom prst="rect">
            <a:avLst/>
          </a:prstGeom>
          <a:solidFill>
            <a:srgbClr val="2e77e2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</a:t>
            </a:r>
            <a:endParaRPr b="0" lang="ru-RU" sz="28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5948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2018-09-12T08:07:08Z</dcterms:created>
  <dc:creator>Жазира Асанова</dc:creator>
  <dc:description/>
  <dc:language>ru-RU</dc:language>
  <cp:lastModifiedBy>Huawei</cp:lastModifiedBy>
  <cp:lastPrinted>2020-03-24T14:36:16Z</cp:lastPrinted>
  <dcterms:modified xsi:type="dcterms:W3CDTF">2024-10-28T19:34:52Z</dcterms:modified>
  <cp:revision>454</cp:revision>
  <dc:subject/>
  <dc:title>Презентация PowerPoint</dc:title>
</cp:coreProperties>
</file>