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8" r:id="rId6"/>
    <p:sldId id="259" r:id="rId7"/>
    <p:sldId id="263" r:id="rId8"/>
    <p:sldId id="267" r:id="rId9"/>
    <p:sldId id="269" r:id="rId10"/>
    <p:sldId id="266" r:id="rId11"/>
    <p:sldId id="270" r:id="rId12"/>
    <p:sldId id="271" r:id="rId13"/>
    <p:sldId id="272" r:id="rId14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7F1"/>
    <a:srgbClr val="2E0C1F"/>
    <a:srgbClr val="903163"/>
    <a:srgbClr val="E1E1E1"/>
    <a:srgbClr val="AA2C71"/>
    <a:srgbClr val="A62C6F"/>
    <a:srgbClr val="852359"/>
    <a:srgbClr val="969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5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C2479A1-F579-49A9-B4BC-D027669D95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826B178-5E85-4DEB-9211-8DE092C635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B8934-52F4-426C-A2ED-7A5A6282BAD0}" type="datetime1">
              <a:rPr lang="ru-RU" smtClean="0"/>
              <a:t>26.10.2020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4DD5A1-CDC8-4322-835C-75B848EE60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984B1F5-3F96-49B3-8C9A-B6AAFB92F3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96285-A69B-47DB-BC0C-068C1361069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6084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747DA66-B3E3-437B-8FC5-B0E11E6A7170}" type="datetime1">
              <a:rPr lang="ru-RU" noProof="0" smtClean="0"/>
              <a:t>26.10.2020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2E1C88-3939-4832-BAAB-091D6FA96EB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105004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Удалите этот слайд, когда вы завершите подготовку остальных слайдов.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12E1C88-3939-4832-BAAB-091D6FA96EB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59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ru-RU" noProof="0" smtClean="0"/>
              <a:t>2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87661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ru-RU" noProof="0" smtClean="0"/>
              <a:t>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0613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ru-RU" noProof="0" smtClean="0"/>
              <a:t>4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2412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2E1C88-3939-4832-BAAB-091D6FA96EB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18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/>
          <p:nvPr/>
        </p:nvSpPr>
        <p:spPr bwMode="white">
          <a:xfrm>
            <a:off x="464567" y="3085765"/>
            <a:ext cx="11262866" cy="33048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8000">
                <a:schemeClr val="accent2">
                  <a:lumMod val="7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599226" y="1020431"/>
            <a:ext cx="10993549" cy="1475013"/>
          </a:xfrm>
          <a:effectLst/>
        </p:spPr>
        <p:txBody>
          <a:bodyPr rtlCol="0" anchor="ctr" anchorCtr="0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02820519-4FCA-4CD4-B509-B11A098F3438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68848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 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rtlCol="0"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D111BD8-AC77-4888-861B-8D89FE92A05D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16972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 dirty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79219D-F9C5-437E-A37D-E52F9C747077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69210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6ABC70-E83A-40EC-8F66-7A466C2B63C1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C5C3056E-1632-4A65-A24F-3F10A1450A6E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Заголовок 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546653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Изображение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spect="1"/>
          </p:cNvSpPr>
          <p:nvPr/>
        </p:nvSpPr>
        <p:spPr>
          <a:xfrm>
            <a:off x="440286" y="614407"/>
            <a:ext cx="5655714" cy="524439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5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295292" y="773724"/>
            <a:ext cx="5315516" cy="4958862"/>
          </a:xfrm>
        </p:spPr>
        <p:txBody>
          <a:bodyPr rtlCol="0" anchor="ctr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773724"/>
            <a:ext cx="5388785" cy="495886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D7B237-23E7-457C-8167-3AFBD3D561B6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C5C3056E-1632-4A65-A24F-3F10A1450A6E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378208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A8814AC-2270-4838-988B-68D8EBE782EB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5C3056E-1632-4A65-A24F-3F10A1450A6E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9244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ED8D8D-D04B-4B69-9788-069BAA51E881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36966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3 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Заголовок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67739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58119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FF97B57-F5C4-4836-A8F1-DEDF1BA38BE0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3" name="Объект 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145430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22" name="Объект 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0414" y="2714624"/>
            <a:ext cx="3378403" cy="3194051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24" name="Текст 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241852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Текст 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96836" y="2023139"/>
            <a:ext cx="3198328" cy="53600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1190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 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Заголовок 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581193" y="2250892"/>
            <a:ext cx="5393102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217707" y="2250892"/>
            <a:ext cx="5393102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46ED3AB-5B27-4BD0-8843-22DC8B1400D7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166900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4C4D89-0DC8-477F-8F68-26657ECE25D1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5C3056E-1632-4A65-A24F-3F10A1450A6E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Заголовок 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 anchor="ctr" anchorCtr="0">
            <a:normAutofit/>
          </a:bodyPr>
          <a:lstStyle>
            <a:lvl1pPr algn="ctr"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4544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358E66DC-3648-46F0-856B-14A3437EA7C3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pPr rtl="0"/>
            <a:fld id="{C5C3056E-1632-4A65-A24F-3F10A1450A6E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85869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8D9912C3-7888-4E08-83DA-AB1313639487}" type="datetime8">
              <a:rPr lang="ru-RU" noProof="0" smtClean="0"/>
              <a:t>26.10.2020 17:05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C5C3056E-1632-4A65-A24F-3F10A1450A6E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 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 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073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73" r:id="rId7"/>
    <p:sldLayoutId id="2147483666" r:id="rId8"/>
    <p:sldLayoutId id="2147483667" r:id="rId9"/>
    <p:sldLayoutId id="2147483668" r:id="rId10"/>
    <p:sldLayoutId id="214748366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0%9B%D0%B8%D1%80%D0%B8%D0%BA%D0%B0" TargetMode="External"/><Relationship Id="rId3" Type="http://schemas.openxmlformats.org/officeDocument/2006/relationships/notesSlide" Target="../notesSlides/notesSlide2.xml"/><Relationship Id="rId7" Type="http://schemas.openxmlformats.org/officeDocument/2006/relationships/hyperlink" Target="https://kk.wikipedia.org/wiki/%D0%9F%D0%BE%D1%8D%D0%B7%D0%B8%D1%8F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hyperlink" Target="https://kk.wikipedia.org/wiki/%D0%90%D0%B2%D1%82%D0%BE%D1%80" TargetMode="Externa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E9EA0F-FD88-464F-99D9-0E151D11E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7675" y="965199"/>
            <a:ext cx="11243732" cy="1750010"/>
          </a:xfrm>
        </p:spPr>
        <p:txBody>
          <a:bodyPr rtlCol="0" anchor="ctr">
            <a:normAutofit fontScale="90000"/>
          </a:bodyPr>
          <a:lstStyle/>
          <a:p>
            <a:r>
              <a:rPr lang="ru-RU" sz="3600" u="sng" dirty="0" err="1">
                <a:solidFill>
                  <a:schemeClr val="accent3">
                    <a:lumMod val="75000"/>
                  </a:schemeClr>
                </a:solidFill>
              </a:rPr>
              <a:t>САБАҚтың</a:t>
            </a:r>
            <a:r>
              <a:rPr lang="ru-RU" sz="3600" u="sng" dirty="0">
                <a:solidFill>
                  <a:schemeClr val="accent3">
                    <a:lumMod val="75000"/>
                  </a:schemeClr>
                </a:solidFill>
              </a:rPr>
              <a:t> ТАҚЫРЫБЫ:</a:t>
            </a:r>
            <a:br>
              <a:rPr lang="ru-RU" sz="3600" u="sng" dirty="0">
                <a:solidFill>
                  <a:schemeClr val="accent3">
                    <a:lumMod val="75000"/>
                  </a:schemeClr>
                </a:solidFill>
              </a:rPr>
            </a:br>
            <a:br>
              <a:rPr lang="ru-RU" sz="3600" u="sng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400" b="1" dirty="0"/>
              <a:t>«ЗАР ЗАМАН» ТОЛҒАУЫ – ДӘУІР ШЫНДЫҒЫ</a:t>
            </a:r>
            <a:br>
              <a:rPr lang="ru-RU" sz="3600" u="sng" dirty="0">
                <a:solidFill>
                  <a:schemeClr val="accent3">
                    <a:lumMod val="75000"/>
                  </a:schemeClr>
                </a:solidFill>
              </a:rPr>
            </a:br>
            <a:endParaRPr lang="ru-RU" sz="40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32A20C-8823-4E5C-BF21-C75BA56E76DE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black">
          <a:xfrm>
            <a:off x="742950" y="3577701"/>
            <a:ext cx="10805583" cy="2246050"/>
          </a:xfrm>
        </p:spPr>
        <p:txBody>
          <a:bodyPr rtlCol="0" anchor="ctr">
            <a:normAutofit fontScale="92500" lnSpcReduction="10000"/>
          </a:bodyPr>
          <a:lstStyle/>
          <a:p>
            <a:pPr rtl="0">
              <a:spcAft>
                <a:spcPts val="3000"/>
              </a:spcAft>
            </a:pPr>
            <a:r>
              <a:rPr lang="ru-RU" sz="3200" u="sng" cap="none" dirty="0">
                <a:solidFill>
                  <a:srgbClr val="FFFFFF"/>
                </a:solidFill>
              </a:rPr>
              <a:t>САБАҚТЫҢ МАҚСАТЫ:</a:t>
            </a:r>
          </a:p>
          <a:p>
            <a:pPr rtl="0">
              <a:spcAft>
                <a:spcPts val="3000"/>
              </a:spcAft>
            </a:pPr>
            <a:r>
              <a:rPr lang="ru-RU" sz="3200" cap="none" dirty="0" err="1">
                <a:solidFill>
                  <a:srgbClr val="FFFFFF"/>
                </a:solidFill>
              </a:rPr>
              <a:t>Эпикалық</a:t>
            </a:r>
            <a:r>
              <a:rPr lang="ru-RU" sz="3200" cap="none" dirty="0">
                <a:solidFill>
                  <a:srgbClr val="FFFFFF"/>
                </a:solidFill>
              </a:rPr>
              <a:t>, </a:t>
            </a:r>
            <a:r>
              <a:rPr lang="ru-RU" sz="3200" cap="none" dirty="0" err="1">
                <a:solidFill>
                  <a:srgbClr val="FFFFFF"/>
                </a:solidFill>
              </a:rPr>
              <a:t>поэзиялық</a:t>
            </a:r>
            <a:r>
              <a:rPr lang="ru-RU" sz="3200" cap="none" dirty="0">
                <a:solidFill>
                  <a:srgbClr val="FFFFFF"/>
                </a:solidFill>
              </a:rPr>
              <a:t>, </a:t>
            </a:r>
            <a:r>
              <a:rPr lang="ru-RU" sz="3200" cap="none" dirty="0" err="1">
                <a:solidFill>
                  <a:srgbClr val="FFFFFF"/>
                </a:solidFill>
              </a:rPr>
              <a:t>драмалық</a:t>
            </a:r>
            <a:r>
              <a:rPr lang="ru-RU" sz="3200" cap="none" dirty="0">
                <a:solidFill>
                  <a:srgbClr val="FFFFFF"/>
                </a:solidFill>
              </a:rPr>
              <a:t> </a:t>
            </a:r>
            <a:r>
              <a:rPr lang="ru-RU" sz="3200" cap="none" dirty="0" err="1">
                <a:solidFill>
                  <a:srgbClr val="FFFFFF"/>
                </a:solidFill>
              </a:rPr>
              <a:t>шығармадағы</a:t>
            </a:r>
            <a:r>
              <a:rPr lang="ru-RU" sz="3200" cap="none" dirty="0">
                <a:solidFill>
                  <a:srgbClr val="FFFFFF"/>
                </a:solidFill>
              </a:rPr>
              <a:t> автор </a:t>
            </a:r>
            <a:r>
              <a:rPr lang="ru-RU" sz="3200" cap="none" dirty="0" err="1">
                <a:solidFill>
                  <a:srgbClr val="FFFFFF"/>
                </a:solidFill>
              </a:rPr>
              <a:t>бейнесін</a:t>
            </a:r>
            <a:r>
              <a:rPr lang="ru-RU" sz="3200" cap="none" dirty="0">
                <a:solidFill>
                  <a:srgbClr val="FFFFFF"/>
                </a:solidFill>
              </a:rPr>
              <a:t> </a:t>
            </a:r>
            <a:r>
              <a:rPr lang="ru-RU" sz="3200" cap="none" dirty="0" err="1">
                <a:solidFill>
                  <a:srgbClr val="FFFFFF"/>
                </a:solidFill>
              </a:rPr>
              <a:t>анықтау</a:t>
            </a:r>
            <a:endParaRPr lang="ru-RU" sz="3200" cap="none" dirty="0">
              <a:solidFill>
                <a:srgbClr val="FFFFFF"/>
              </a:solidFill>
            </a:endParaRPr>
          </a:p>
          <a:p>
            <a:pPr rtl="0">
              <a:spcAft>
                <a:spcPts val="3000"/>
              </a:spcAft>
            </a:pPr>
            <a:endParaRPr lang="ru-RU" sz="2800" cap="none" dirty="0">
              <a:solidFill>
                <a:srgbClr val="FFFF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60378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7653">
        <p15:prstTrans prst="pageCurlDouble"/>
      </p:transition>
    </mc:Choice>
    <mc:Fallback xmlns="">
      <p:transition spd="slow" advTm="1765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9246CB-291A-4666-B7FB-767CADFCE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Сау болыңыздар!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146411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Графический объект 3" descr="Преподаватель">
            <a:extLst>
              <a:ext uri="{FF2B5EF4-FFF2-40B4-BE49-F238E27FC236}">
                <a16:creationId xmlns:a16="http://schemas.microsoft.com/office/drawing/2014/main" id="{5614277E-CACC-4F9D-8C27-FB73FCBFB4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3925" y="633056"/>
            <a:ext cx="1152000" cy="1152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D5B13C35-702B-4BCE-824F-AAADB3090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35714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ru-RU" sz="2800" b="1" dirty="0">
                <a:solidFill>
                  <a:schemeClr val="tx1"/>
                </a:solidFill>
              </a:rPr>
              <a:t>Автор </a:t>
            </a:r>
            <a:r>
              <a:rPr lang="ru-RU" sz="2800" b="1" dirty="0" err="1">
                <a:solidFill>
                  <a:schemeClr val="tx1"/>
                </a:solidFill>
              </a:rPr>
              <a:t>бейнесі</a:t>
            </a:r>
            <a:r>
              <a:rPr lang="ru-RU" sz="2800" dirty="0">
                <a:solidFill>
                  <a:schemeClr val="tx1"/>
                </a:solidFill>
              </a:rPr>
              <a:t> - </a:t>
            </a:r>
            <a:r>
              <a:rPr lang="ru-RU" sz="2800" dirty="0" err="1">
                <a:solidFill>
                  <a:schemeClr val="tx1"/>
                </a:solidFill>
              </a:rPr>
              <a:t>әдеби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шығармадағы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жазушының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өз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тұлғасын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көру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қалпы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Әр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жанрдағы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шығармаларда</a:t>
            </a:r>
            <a:r>
              <a:rPr lang="ru-RU" sz="2800" dirty="0">
                <a:solidFill>
                  <a:schemeClr val="tx1"/>
                </a:solidFill>
              </a:rPr>
              <a:t> автор </a:t>
            </a:r>
            <a:r>
              <a:rPr lang="ru-RU" sz="2800" dirty="0" err="1">
                <a:solidFill>
                  <a:schemeClr val="tx1"/>
                </a:solidFill>
              </a:rPr>
              <a:t>бейнесі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әр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түрлі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дәрежеде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әр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қырынан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аңғарылады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rgbClr val="00B050"/>
                </a:solidFill>
              </a:rPr>
              <a:t>Эпикалық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шығармаларда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rgbClr val="00B050"/>
                </a:solidFill>
                <a:hlinkClick r:id="rId6" tooltip="Авто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автор</a:t>
            </a:r>
            <a:r>
              <a:rPr lang="ru-RU" sz="2800" dirty="0">
                <a:solidFill>
                  <a:srgbClr val="00B050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негізінен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алғанда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оқиғаны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баяндаушы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болады</a:t>
            </a:r>
            <a:r>
              <a:rPr lang="ru-RU" sz="2800" dirty="0">
                <a:solidFill>
                  <a:schemeClr val="tx1"/>
                </a:solidFill>
              </a:rPr>
              <a:t>. Ал </a:t>
            </a:r>
            <a:r>
              <a:rPr lang="ru-RU" sz="2800" dirty="0" err="1">
                <a:solidFill>
                  <a:srgbClr val="00B050"/>
                </a:solidFill>
              </a:rPr>
              <a:t>драмалық</a:t>
            </a:r>
            <a:r>
              <a:rPr lang="ru-RU" sz="2800" dirty="0">
                <a:solidFill>
                  <a:srgbClr val="00B050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шығармада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rgbClr val="00B050"/>
                </a:solidFill>
              </a:rPr>
              <a:t>автор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оқиғаның</a:t>
            </a:r>
            <a:r>
              <a:rPr lang="ru-RU" sz="2800" dirty="0">
                <a:solidFill>
                  <a:schemeClr val="tx1"/>
                </a:solidFill>
              </a:rPr>
              <a:t> даму </a:t>
            </a:r>
            <a:r>
              <a:rPr lang="ru-RU" sz="2800" dirty="0" err="1">
                <a:solidFill>
                  <a:schemeClr val="tx1"/>
                </a:solidFill>
              </a:rPr>
              <a:t>барысынан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мүлде</a:t>
            </a:r>
            <a:r>
              <a:rPr lang="ru-RU" sz="2800" dirty="0">
                <a:solidFill>
                  <a:schemeClr val="tx1"/>
                </a:solidFill>
              </a:rPr>
              <a:t> сырт </a:t>
            </a:r>
            <a:r>
              <a:rPr lang="ru-RU" sz="2800" dirty="0" err="1">
                <a:solidFill>
                  <a:schemeClr val="tx1"/>
                </a:solidFill>
              </a:rPr>
              <a:t>тұрады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rgbClr val="00B050"/>
                </a:solidFill>
                <a:hlinkClick r:id="rId7" tooltip="Поэ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Поэзиялық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шығарма­ларда</a:t>
            </a:r>
            <a:r>
              <a:rPr lang="ru-RU" sz="2800" dirty="0">
                <a:solidFill>
                  <a:schemeClr val="tx1"/>
                </a:solidFill>
              </a:rPr>
              <a:t> автор </a:t>
            </a:r>
            <a:r>
              <a:rPr lang="ru-RU" sz="2800" dirty="0" err="1">
                <a:solidFill>
                  <a:schemeClr val="tx1"/>
                </a:solidFill>
              </a:rPr>
              <a:t>негізінен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лирикалық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тұлға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ретінде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танылады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  <a:hlinkClick r:id="rId8" tooltip="Лири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Лирикада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ақынның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ішкі</a:t>
            </a:r>
            <a:r>
              <a:rPr lang="ru-RU" sz="2800" dirty="0">
                <a:solidFill>
                  <a:schemeClr val="tx1"/>
                </a:solidFill>
              </a:rPr>
              <a:t> сыры, </a:t>
            </a:r>
            <a:r>
              <a:rPr lang="ru-RU" sz="2800" dirty="0" err="1">
                <a:solidFill>
                  <a:schemeClr val="tx1"/>
                </a:solidFill>
              </a:rPr>
              <a:t>сезімі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толғанысы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яғни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жеке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авторлық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тәжірибесі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басқа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жанрларға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қарағанда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айқын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анық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бедерленеді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Өмір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шындығын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оқырман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лирикалық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тұлға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позициясындағы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автордың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көзімен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қарап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танып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біледі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93C0E1-1796-41B4-AF64-2A823C4C8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b="1" i="1" dirty="0"/>
              <a:t>Автор </a:t>
            </a:r>
            <a:r>
              <a:rPr lang="ru-RU" b="1" i="1" dirty="0" err="1"/>
              <a:t>бейнесі</a:t>
            </a:r>
            <a:endParaRPr lang="ru-RU" b="1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8036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80235">
        <p15:prstTrans prst="pageCurlDouble"/>
      </p:transition>
    </mc:Choice>
    <mc:Fallback xmlns="">
      <p:transition spd="slow" advTm="8023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FA4435-3751-4780-9A9B-F91171E79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5292" y="773724"/>
            <a:ext cx="5315516" cy="4958862"/>
          </a:xfrm>
        </p:spPr>
        <p:txBody>
          <a:bodyPr rtlCol="0">
            <a:normAutofit fontScale="90000"/>
          </a:bodyPr>
          <a:lstStyle/>
          <a:p>
            <a:pPr algn="ctr"/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1-тапсырма. </a:t>
            </a:r>
            <a:r>
              <a:rPr lang="ru-RU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Сұрақтарға</a:t>
            </a:r>
            <a: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толық</a:t>
            </a:r>
            <a: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жауап</a:t>
            </a:r>
            <a: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беріңдер</a:t>
            </a:r>
            <a: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1.«зар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заман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толғауындағы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ақын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өткен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заманның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келбетін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қалай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суреттеген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2.шортанбай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ақын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Не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себепті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толғауында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«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Заманақыр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болар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деп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Сол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себептен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қорқамын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!»,-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деп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жырлаған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?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ru-RU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3.Автор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толғауында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нені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</a:rPr>
              <a:t>аңсады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?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ru-RU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dirty="0">
              <a:latin typeface="+mn-lt"/>
            </a:endParaRPr>
          </a:p>
        </p:txBody>
      </p:sp>
      <p:pic>
        <p:nvPicPr>
          <p:cNvPr id="6" name="Графический объект 5" descr="Лампочка">
            <a:extLst>
              <a:ext uri="{FF2B5EF4-FFF2-40B4-BE49-F238E27FC236}">
                <a16:creationId xmlns:a16="http://schemas.microsoft.com/office/drawing/2014/main" id="{E9661DC4-D526-4678-A1C8-58A8BEB68D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66900" y="1939155"/>
            <a:ext cx="2628000" cy="26280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57D3CE5-E9CF-4638-8FD3-64AF382EEA2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2580"/>
          <a:stretch/>
        </p:blipFill>
        <p:spPr>
          <a:xfrm>
            <a:off x="463120" y="612559"/>
            <a:ext cx="5632880" cy="52289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68514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39360">
        <p15:prstTrans prst="pageCurlDouble"/>
      </p:transition>
    </mc:Choice>
    <mc:Fallback xmlns="">
      <p:transition spd="slow" advTm="3936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8B9C974-1FBD-45F1-9D81-5427101D1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sz="3200" dirty="0" err="1"/>
              <a:t>Берілген</a:t>
            </a:r>
            <a:r>
              <a:rPr lang="ru-RU" sz="3200" dirty="0"/>
              <a:t> </a:t>
            </a:r>
            <a:r>
              <a:rPr lang="ru-RU" sz="3200" dirty="0" err="1"/>
              <a:t>сұрақтарға</a:t>
            </a:r>
            <a:r>
              <a:rPr lang="ru-RU" sz="3200" dirty="0"/>
              <a:t> </a:t>
            </a:r>
            <a:r>
              <a:rPr lang="ru-RU" sz="3200" dirty="0" err="1"/>
              <a:t>толық</a:t>
            </a:r>
            <a:r>
              <a:rPr lang="ru-RU" sz="3200" dirty="0"/>
              <a:t> </a:t>
            </a:r>
            <a:r>
              <a:rPr lang="ru-RU" sz="3200" dirty="0" err="1"/>
              <a:t>жауап</a:t>
            </a:r>
            <a:r>
              <a:rPr lang="ru-RU" sz="3200" dirty="0"/>
              <a:t> </a:t>
            </a:r>
            <a:r>
              <a:rPr lang="ru-RU" sz="3200" dirty="0" err="1"/>
              <a:t>береді</a:t>
            </a:r>
            <a:r>
              <a:rPr lang="ru-RU" sz="3200" dirty="0"/>
              <a:t>;</a:t>
            </a:r>
          </a:p>
          <a:p>
            <a:pPr marL="0" indent="0" rtl="0">
              <a:buNone/>
            </a:pPr>
            <a:endParaRPr lang="ru-RU" sz="3200" dirty="0"/>
          </a:p>
          <a:p>
            <a:pPr rtl="0"/>
            <a:r>
              <a:rPr lang="ru-RU" sz="3200" dirty="0" err="1"/>
              <a:t>Жауап</a:t>
            </a:r>
            <a:r>
              <a:rPr lang="ru-RU" sz="3200" dirty="0"/>
              <a:t> беру </a:t>
            </a:r>
            <a:r>
              <a:rPr lang="ru-RU" sz="3200" dirty="0" err="1"/>
              <a:t>арқылы</a:t>
            </a:r>
            <a:r>
              <a:rPr lang="ru-RU" sz="3200" dirty="0"/>
              <a:t> </a:t>
            </a:r>
            <a:r>
              <a:rPr lang="ru-RU" sz="3200" dirty="0" err="1"/>
              <a:t>автордың</a:t>
            </a:r>
            <a:r>
              <a:rPr lang="ru-RU" sz="3200" dirty="0"/>
              <a:t> </a:t>
            </a:r>
            <a:r>
              <a:rPr lang="ru-RU" sz="3200" dirty="0" err="1"/>
              <a:t>көзқарасын</a:t>
            </a:r>
            <a:r>
              <a:rPr lang="ru-RU" sz="3200" dirty="0"/>
              <a:t>, </a:t>
            </a:r>
            <a:r>
              <a:rPr lang="ru-RU" sz="3200" dirty="0" err="1"/>
              <a:t>ішкі</a:t>
            </a:r>
            <a:r>
              <a:rPr lang="ru-RU" sz="3200" dirty="0"/>
              <a:t> </a:t>
            </a:r>
            <a:r>
              <a:rPr lang="ru-RU" sz="3200" dirty="0" err="1"/>
              <a:t>сезім-күйін</a:t>
            </a:r>
            <a:r>
              <a:rPr lang="ru-RU" sz="3200" dirty="0"/>
              <a:t> </a:t>
            </a:r>
            <a:r>
              <a:rPr lang="ru-RU" sz="3200" dirty="0" err="1"/>
              <a:t>суреттей</a:t>
            </a:r>
            <a:r>
              <a:rPr lang="ru-RU" sz="3200" dirty="0"/>
              <a:t> </a:t>
            </a:r>
            <a:r>
              <a:rPr lang="ru-RU" sz="3200" dirty="0" err="1"/>
              <a:t>алады</a:t>
            </a:r>
            <a:r>
              <a:rPr lang="ru-RU" sz="3200" dirty="0"/>
              <a:t>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951106-A246-4D28-94E0-0BCD20C7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Дескриптор:</a:t>
            </a:r>
          </a:p>
        </p:txBody>
      </p:sp>
      <p:pic>
        <p:nvPicPr>
          <p:cNvPr id="5" name="Графический объект 4" descr="Секундомер">
            <a:extLst>
              <a:ext uri="{FF2B5EF4-FFF2-40B4-BE49-F238E27FC236}">
                <a16:creationId xmlns:a16="http://schemas.microsoft.com/office/drawing/2014/main" id="{EDECF593-A2F8-4D73-A987-C3F058D1F1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1192" y="751856"/>
            <a:ext cx="914400" cy="914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39282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2846">
        <p15:prstTrans prst="pageCurlDouble"/>
      </p:transition>
    </mc:Choice>
    <mc:Fallback xmlns="">
      <p:transition spd="slow" advTm="1284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99EA14-F966-44AC-9893-A59D5A5C6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rgbClr val="FFFF00"/>
                </a:solidFill>
              </a:rPr>
              <a:t>2-тапсырма.</a:t>
            </a:r>
            <a:r>
              <a:rPr lang="ru-RU" sz="2000" dirty="0"/>
              <a:t> </a:t>
            </a:r>
            <a:r>
              <a:rPr lang="ru-RU" sz="2400" b="1" dirty="0" err="1"/>
              <a:t>Өлең</a:t>
            </a:r>
            <a:r>
              <a:rPr lang="ru-RU" sz="2400" b="1" dirty="0"/>
              <a:t> </a:t>
            </a:r>
            <a:r>
              <a:rPr lang="ru-RU" sz="2400" b="1" dirty="0" err="1"/>
              <a:t>үзінділері</a:t>
            </a:r>
            <a:r>
              <a:rPr lang="ru-RU" sz="2400" b="1" dirty="0"/>
              <a:t> </a:t>
            </a:r>
            <a:r>
              <a:rPr lang="ru-RU" sz="2400" b="1" dirty="0" err="1"/>
              <a:t>арқылы</a:t>
            </a:r>
            <a:r>
              <a:rPr lang="ru-RU" sz="2400" b="1" dirty="0"/>
              <a:t> </a:t>
            </a:r>
            <a:r>
              <a:rPr lang="ru-RU" sz="2400" b="1" dirty="0" err="1"/>
              <a:t>ақынның</a:t>
            </a:r>
            <a:r>
              <a:rPr lang="ru-RU" sz="2400" b="1" dirty="0"/>
              <a:t> </a:t>
            </a:r>
            <a:r>
              <a:rPr lang="ru-RU" sz="2400" b="1" dirty="0" err="1"/>
              <a:t>жан</a:t>
            </a:r>
            <a:r>
              <a:rPr lang="ru-RU" sz="2400" b="1" dirty="0"/>
              <a:t> </a:t>
            </a:r>
            <a:r>
              <a:rPr lang="ru-RU" sz="2400" b="1" dirty="0" err="1"/>
              <a:t>дүниесін</a:t>
            </a:r>
            <a:r>
              <a:rPr lang="ru-RU" sz="2400" b="1" dirty="0"/>
              <a:t>, </a:t>
            </a:r>
            <a:r>
              <a:rPr lang="ru-RU" sz="2400" b="1" dirty="0" err="1"/>
              <a:t>танымдық</a:t>
            </a:r>
            <a:r>
              <a:rPr lang="ru-RU" sz="2400" b="1" dirty="0"/>
              <a:t> </a:t>
            </a:r>
            <a:r>
              <a:rPr lang="ru-RU" sz="2400" b="1" dirty="0" err="1"/>
              <a:t>көзқарасын</a:t>
            </a:r>
            <a:r>
              <a:rPr lang="ru-RU" sz="2400" b="1" dirty="0"/>
              <a:t>, </a:t>
            </a:r>
            <a:r>
              <a:rPr lang="ru-RU" sz="2400" b="1" dirty="0" err="1"/>
              <a:t>өзіндік</a:t>
            </a:r>
            <a:r>
              <a:rPr lang="ru-RU" sz="2400" b="1" dirty="0"/>
              <a:t> </a:t>
            </a:r>
            <a:r>
              <a:rPr lang="ru-RU" sz="2400" b="1" dirty="0" err="1"/>
              <a:t>суреттеу</a:t>
            </a:r>
            <a:r>
              <a:rPr lang="ru-RU" sz="2400" b="1" dirty="0"/>
              <a:t> </a:t>
            </a:r>
            <a:r>
              <a:rPr lang="ru-RU" sz="2400" b="1" dirty="0" err="1"/>
              <a:t>тәсілдерін</a:t>
            </a:r>
            <a:r>
              <a:rPr lang="ru-RU" sz="2400" b="1" dirty="0"/>
              <a:t> </a:t>
            </a:r>
            <a:r>
              <a:rPr lang="ru-RU" sz="2400" b="1" dirty="0" err="1"/>
              <a:t>анықтап</a:t>
            </a:r>
            <a:r>
              <a:rPr lang="ru-RU" sz="2400" b="1" dirty="0"/>
              <a:t>, </a:t>
            </a:r>
            <a:r>
              <a:rPr lang="ru-RU" sz="2400" b="1" dirty="0" err="1"/>
              <a:t>сол</a:t>
            </a:r>
            <a:r>
              <a:rPr lang="ru-RU" sz="2400" b="1" dirty="0"/>
              <a:t> </a:t>
            </a:r>
            <a:r>
              <a:rPr lang="ru-RU" sz="2400" b="1" dirty="0" err="1"/>
              <a:t>арқылы</a:t>
            </a:r>
            <a:r>
              <a:rPr lang="ru-RU" sz="2400" b="1" dirty="0"/>
              <a:t> автор </a:t>
            </a:r>
            <a:r>
              <a:rPr lang="ru-RU" sz="2400" b="1" dirty="0" err="1"/>
              <a:t>бейнесін</a:t>
            </a:r>
            <a:r>
              <a:rPr lang="ru-RU" sz="2400" b="1" dirty="0"/>
              <a:t> </a:t>
            </a:r>
            <a:r>
              <a:rPr lang="ru-RU" sz="2400" b="1" dirty="0" err="1"/>
              <a:t>ашыңыздар</a:t>
            </a:r>
            <a:r>
              <a:rPr lang="ru-RU" sz="2800" b="1" dirty="0"/>
              <a:t>.</a:t>
            </a:r>
            <a:endParaRPr lang="ru-KZ" sz="3200" b="1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20E420-26EB-4850-BADC-73A6E7A2E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err="1"/>
              <a:t>Толғау</a:t>
            </a:r>
            <a:r>
              <a:rPr lang="ru-RU" dirty="0"/>
              <a:t> </a:t>
            </a:r>
            <a:r>
              <a:rPr lang="ru-RU" dirty="0" err="1"/>
              <a:t>өлеңнен</a:t>
            </a:r>
            <a:r>
              <a:rPr lang="ru-RU" dirty="0"/>
              <a:t> </a:t>
            </a:r>
            <a:r>
              <a:rPr lang="ru-RU" dirty="0" err="1"/>
              <a:t>үзінді</a:t>
            </a:r>
            <a:endParaRPr lang="ru-RU" dirty="0"/>
          </a:p>
          <a:p>
            <a:endParaRPr lang="ru-KZ" dirty="0"/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F58EF50C-4722-4D37-9EF9-25C8F0FBCD7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79141192"/>
              </p:ext>
            </p:extLst>
          </p:nvPr>
        </p:nvGraphicFramePr>
        <p:xfrm>
          <a:off x="399495" y="2716567"/>
          <a:ext cx="11354540" cy="3988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8926">
                  <a:extLst>
                    <a:ext uri="{9D8B030D-6E8A-4147-A177-3AD203B41FA5}">
                      <a16:colId xmlns:a16="http://schemas.microsoft.com/office/drawing/2014/main" val="1438035628"/>
                    </a:ext>
                  </a:extLst>
                </a:gridCol>
                <a:gridCol w="3897234">
                  <a:extLst>
                    <a:ext uri="{9D8B030D-6E8A-4147-A177-3AD203B41FA5}">
                      <a16:colId xmlns:a16="http://schemas.microsoft.com/office/drawing/2014/main" val="860498038"/>
                    </a:ext>
                  </a:extLst>
                </a:gridCol>
                <a:gridCol w="3668380">
                  <a:extLst>
                    <a:ext uri="{9D8B030D-6E8A-4147-A177-3AD203B41FA5}">
                      <a16:colId xmlns:a16="http://schemas.microsoft.com/office/drawing/2014/main" val="2423698064"/>
                    </a:ext>
                  </a:extLst>
                </a:gridCol>
              </a:tblGrid>
              <a:tr h="1399534">
                <a:tc>
                  <a:txBody>
                    <a:bodyPr/>
                    <a:lstStyle/>
                    <a:p>
                      <a:pPr marL="0" indent="0" rtl="0">
                        <a:buNone/>
                      </a:pP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Зар,зар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заман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зар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заман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Зарлап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өткен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бір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заман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.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Сөздің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басы —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бисмілла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Біз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айталық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сіз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тыңда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Мұсылманның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тарихын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869161"/>
                  </a:ext>
                </a:extLst>
              </a:tr>
              <a:tr h="12785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/>
                        <a:t>Әуелгі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қорлар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зор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,</a:t>
                      </a:r>
                      <a:br>
                        <a:rPr lang="ru-RU" sz="1600" b="1" dirty="0"/>
                      </a:br>
                      <a:r>
                        <a:rPr lang="ru-RU" sz="1600" b="1" dirty="0" err="1"/>
                        <a:t>Сондай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зорлар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қор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,</a:t>
                      </a:r>
                      <a:br>
                        <a:rPr lang="ru-RU" sz="1600" b="1" dirty="0"/>
                      </a:br>
                      <a:r>
                        <a:rPr lang="ru-RU" sz="1600" b="1" dirty="0" err="1"/>
                        <a:t>Әуелгі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барлар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жоқ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,</a:t>
                      </a:r>
                      <a:br>
                        <a:rPr lang="ru-RU" sz="1600" b="1" dirty="0"/>
                      </a:br>
                      <a:r>
                        <a:rPr lang="ru-RU" sz="1600" b="1" dirty="0" err="1"/>
                        <a:t>Сондай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жоқтар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тоқ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.</a:t>
                      </a:r>
                      <a:endParaRPr lang="ru-K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19496"/>
                  </a:ext>
                </a:extLst>
              </a:tr>
              <a:tr h="130850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Кәріңді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көрдің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піріңдей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,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Тілмашты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көрдің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жеңгеңдей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,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Дуанды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көрдің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үйіңдей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,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Абақты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тұр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қасыңда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Қазылған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қара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көріңдей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!..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509666"/>
                  </a:ext>
                </a:extLst>
              </a:tr>
            </a:tbl>
          </a:graphicData>
        </a:graphic>
      </p:graphicFrame>
      <p:sp>
        <p:nvSpPr>
          <p:cNvPr id="7" name="Текст 6">
            <a:extLst>
              <a:ext uri="{FF2B5EF4-FFF2-40B4-BE49-F238E27FC236}">
                <a16:creationId xmlns:a16="http://schemas.microsoft.com/office/drawing/2014/main" id="{B735ED6D-202B-4106-99B9-42F12315307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Автор </a:t>
            </a:r>
            <a:r>
              <a:rPr lang="ru-RU" dirty="0" err="1"/>
              <a:t>бейнесі</a:t>
            </a:r>
            <a:r>
              <a:rPr lang="ru-RU" dirty="0"/>
              <a:t> </a:t>
            </a:r>
          </a:p>
          <a:p>
            <a:endParaRPr lang="ru-KZ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265773B4-576D-4290-AFA2-1BABAA4BE50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err="1"/>
              <a:t>Автордың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endParaRPr lang="ru-RU" dirty="0"/>
          </a:p>
          <a:p>
            <a:endParaRPr lang="ru-K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376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9991">
        <p15:prstTrans prst="pageCurlDouble"/>
      </p:transition>
    </mc:Choice>
    <mc:Fallback xmlns="">
      <p:transition spd="slow" advTm="999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9791E832-52E8-41FB-BC92-44CCD5D7C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b="1" dirty="0"/>
              <a:t>Мысалдар арқылы ақынның ішкі сезімін, жай-күйін, танымдық көзқарасын анықтайды;</a:t>
            </a:r>
            <a:br>
              <a:rPr lang="kk-KZ" sz="2400" b="1" dirty="0"/>
            </a:br>
            <a:endParaRPr lang="kk-KZ" sz="2400" b="1" dirty="0"/>
          </a:p>
          <a:p>
            <a:r>
              <a:rPr lang="kk-KZ" sz="2400" b="1" dirty="0"/>
              <a:t>Өлеңдегі суреттеу тәсілдері арқылы ақынның тілдік ерекшелігін бағалайды;</a:t>
            </a:r>
          </a:p>
          <a:p>
            <a:r>
              <a:rPr lang="kk-KZ" sz="2400" b="1" dirty="0"/>
              <a:t>Автордың жеке қасиеттері арқылы образдық тұлғасын ашады.</a:t>
            </a:r>
            <a:endParaRPr lang="ru-KZ" sz="2400" b="1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521B59D-0E89-4F57-A4E5-5AEAF5709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дескриптор:</a:t>
            </a:r>
            <a:endParaRPr lang="ru-K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3563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err="1"/>
              <a:t>Үйге</a:t>
            </a:r>
            <a:r>
              <a:rPr lang="ru-RU" dirty="0"/>
              <a:t> </a:t>
            </a:r>
            <a:r>
              <a:rPr lang="ru-RU" dirty="0" err="1"/>
              <a:t>берілетін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тапсырмасы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23EF42-3191-498D-BD43-BA6BD1D0BD34}"/>
              </a:ext>
            </a:extLst>
          </p:cNvPr>
          <p:cNvSpPr txBox="1"/>
          <p:nvPr/>
        </p:nvSpPr>
        <p:spPr>
          <a:xfrm>
            <a:off x="852257" y="2230876"/>
            <a:ext cx="1068871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«FILA </a:t>
            </a:r>
            <a:r>
              <a:rPr lang="ru-RU" sz="2800" b="1" dirty="0" err="1"/>
              <a:t>толтыру</a:t>
            </a:r>
            <a:r>
              <a:rPr lang="ru-RU" sz="2800" b="1" dirty="0"/>
              <a:t>» </a:t>
            </a:r>
            <a:r>
              <a:rPr lang="ru-RU" sz="2800" dirty="0" err="1"/>
              <a:t>әдісі</a:t>
            </a:r>
            <a:r>
              <a:rPr lang="ru-RU" sz="2800" dirty="0"/>
              <a:t> </a:t>
            </a:r>
            <a:r>
              <a:rPr lang="ru-RU" sz="2800" dirty="0" err="1"/>
              <a:t>арқылы</a:t>
            </a:r>
            <a:r>
              <a:rPr lang="ru-RU" sz="2800" dirty="0"/>
              <a:t> «Зар </a:t>
            </a:r>
            <a:r>
              <a:rPr lang="ru-RU" sz="2800" dirty="0" err="1"/>
              <a:t>заман</a:t>
            </a:r>
            <a:r>
              <a:rPr lang="ru-RU" sz="2800" dirty="0"/>
              <a:t>» </a:t>
            </a:r>
            <a:r>
              <a:rPr lang="ru-RU" sz="2800" dirty="0" err="1"/>
              <a:t>толғауындағы</a:t>
            </a:r>
            <a:r>
              <a:rPr lang="ru-RU" sz="2800" dirty="0"/>
              <a:t> </a:t>
            </a:r>
            <a:r>
              <a:rPr lang="ru-RU" sz="2800" dirty="0" err="1"/>
              <a:t>автордың</a:t>
            </a:r>
            <a:r>
              <a:rPr lang="ru-RU" sz="2800" dirty="0"/>
              <a:t> </a:t>
            </a:r>
            <a:r>
              <a:rPr lang="ru-RU" sz="2800" dirty="0" err="1"/>
              <a:t>образдық</a:t>
            </a:r>
            <a:r>
              <a:rPr lang="ru-RU" sz="2800" dirty="0"/>
              <a:t> </a:t>
            </a:r>
            <a:r>
              <a:rPr lang="ru-RU" sz="2800" dirty="0" err="1"/>
              <a:t>тұлғасын</a:t>
            </a:r>
            <a:r>
              <a:rPr lang="ru-RU" sz="2800" dirty="0"/>
              <a:t> </a:t>
            </a:r>
            <a:r>
              <a:rPr lang="ru-RU" sz="2800" dirty="0" err="1"/>
              <a:t>ашасыңдар</a:t>
            </a:r>
            <a:r>
              <a:rPr lang="ru-RU" sz="2800" dirty="0"/>
              <a:t>. </a:t>
            </a:r>
          </a:p>
          <a:p>
            <a:endParaRPr lang="ru-RU" sz="2800" dirty="0"/>
          </a:p>
          <a:p>
            <a:r>
              <a:rPr lang="en-US" sz="2800" dirty="0"/>
              <a:t>F/ </a:t>
            </a:r>
            <a:r>
              <a:rPr lang="ru-RU" sz="2800" dirty="0"/>
              <a:t>Дерек/ – </a:t>
            </a:r>
            <a:r>
              <a:rPr lang="ru-RU" sz="2800" dirty="0" err="1"/>
              <a:t>шығармадан</a:t>
            </a:r>
            <a:r>
              <a:rPr lang="ru-RU" sz="2800" dirty="0"/>
              <a:t> автор </a:t>
            </a:r>
            <a:r>
              <a:rPr lang="ru-RU" sz="2800" dirty="0" err="1"/>
              <a:t>бейнесін</a:t>
            </a:r>
            <a:r>
              <a:rPr lang="ru-RU" sz="2800" dirty="0"/>
              <a:t> </a:t>
            </a:r>
            <a:r>
              <a:rPr lang="ru-RU" sz="2800" dirty="0" err="1"/>
              <a:t>ашатын</a:t>
            </a:r>
            <a:r>
              <a:rPr lang="ru-RU" sz="2800" dirty="0"/>
              <a:t> </a:t>
            </a:r>
            <a:r>
              <a:rPr lang="ru-RU" sz="2800" dirty="0" err="1"/>
              <a:t>мысалдар</a:t>
            </a:r>
            <a:r>
              <a:rPr lang="ru-RU" sz="2800" dirty="0"/>
              <a:t> табу; </a:t>
            </a:r>
          </a:p>
          <a:p>
            <a:r>
              <a:rPr lang="en-US" sz="2800" dirty="0"/>
              <a:t>I /</a:t>
            </a:r>
            <a:r>
              <a:rPr lang="ru-RU" sz="2800" dirty="0" err="1"/>
              <a:t>Пікір</a:t>
            </a:r>
            <a:r>
              <a:rPr lang="ru-RU" sz="2800" dirty="0"/>
              <a:t>/– автор </a:t>
            </a:r>
            <a:r>
              <a:rPr lang="ru-RU" sz="2800" dirty="0" err="1"/>
              <a:t>туралы</a:t>
            </a:r>
            <a:r>
              <a:rPr lang="ru-RU" sz="2800" dirty="0"/>
              <a:t> </a:t>
            </a:r>
            <a:r>
              <a:rPr lang="ru-RU" sz="2800" dirty="0" err="1"/>
              <a:t>өзінің</a:t>
            </a:r>
            <a:r>
              <a:rPr lang="ru-RU" sz="2800" dirty="0"/>
              <a:t> ой-</a:t>
            </a:r>
            <a:r>
              <a:rPr lang="ru-RU" sz="2800" dirty="0" err="1"/>
              <a:t>пікірі</a:t>
            </a:r>
            <a:r>
              <a:rPr lang="ru-RU" sz="2800" dirty="0"/>
              <a:t>; </a:t>
            </a:r>
          </a:p>
          <a:p>
            <a:r>
              <a:rPr lang="en-US" sz="2800" dirty="0"/>
              <a:t>L /</a:t>
            </a:r>
            <a:r>
              <a:rPr lang="ru-RU" sz="2800" dirty="0" err="1"/>
              <a:t>Сұрақ</a:t>
            </a:r>
            <a:r>
              <a:rPr lang="ru-RU" sz="2800" dirty="0"/>
              <a:t>/–</a:t>
            </a:r>
            <a:r>
              <a:rPr lang="ru-RU" sz="2800" dirty="0" err="1"/>
              <a:t>автордың</a:t>
            </a:r>
            <a:r>
              <a:rPr lang="ru-RU" sz="2800" dirty="0"/>
              <a:t> </a:t>
            </a:r>
            <a:r>
              <a:rPr lang="ru-RU" sz="2800" dirty="0" err="1"/>
              <a:t>бейнелік</a:t>
            </a:r>
            <a:r>
              <a:rPr lang="ru-RU" sz="2800" dirty="0"/>
              <a:t> </a:t>
            </a:r>
            <a:r>
              <a:rPr lang="ru-RU" sz="2800" dirty="0" err="1"/>
              <a:t>тұлғасын</a:t>
            </a:r>
            <a:r>
              <a:rPr lang="ru-RU" sz="2800" dirty="0"/>
              <a:t> </a:t>
            </a:r>
            <a:r>
              <a:rPr lang="ru-RU" sz="2800" dirty="0" err="1"/>
              <a:t>ашатын</a:t>
            </a:r>
            <a:r>
              <a:rPr lang="ru-RU" sz="2800" dirty="0"/>
              <a:t> </a:t>
            </a:r>
            <a:r>
              <a:rPr lang="ru-RU" sz="2800" dirty="0" err="1"/>
              <a:t>сұрақтар</a:t>
            </a:r>
            <a:r>
              <a:rPr lang="ru-RU" sz="2800" dirty="0"/>
              <a:t>; </a:t>
            </a:r>
          </a:p>
          <a:p>
            <a:r>
              <a:rPr lang="en-US" sz="2800" dirty="0"/>
              <a:t>A /</a:t>
            </a:r>
            <a:r>
              <a:rPr lang="ru-RU" sz="2800" dirty="0" err="1"/>
              <a:t>Іс-әрекет</a:t>
            </a:r>
            <a:r>
              <a:rPr lang="ru-RU" sz="2800" dirty="0"/>
              <a:t>/– </a:t>
            </a:r>
            <a:r>
              <a:rPr lang="ru-RU" sz="2800" dirty="0" err="1"/>
              <a:t>автордың</a:t>
            </a:r>
            <a:r>
              <a:rPr lang="ru-RU" sz="2800" dirty="0"/>
              <a:t> </a:t>
            </a:r>
            <a:r>
              <a:rPr lang="ru-RU" sz="2800" dirty="0" err="1"/>
              <a:t>өз</a:t>
            </a:r>
            <a:r>
              <a:rPr lang="ru-RU" sz="2800" dirty="0"/>
              <a:t> </a:t>
            </a:r>
            <a:r>
              <a:rPr lang="ru-RU" sz="2800" dirty="0" err="1"/>
              <a:t>көзқарасы</a:t>
            </a:r>
            <a:r>
              <a:rPr lang="ru-RU" sz="2800" dirty="0"/>
              <a:t> мен </a:t>
            </a:r>
            <a:r>
              <a:rPr lang="ru-RU" sz="2800" dirty="0" err="1"/>
              <a:t>ішкі</a:t>
            </a:r>
            <a:r>
              <a:rPr lang="ru-RU" sz="2800" dirty="0"/>
              <a:t> </a:t>
            </a:r>
            <a:r>
              <a:rPr lang="ru-RU" sz="2800" dirty="0" err="1"/>
              <a:t>сезім-күйін</a:t>
            </a:r>
            <a:r>
              <a:rPr lang="ru-RU" sz="2800" dirty="0"/>
              <a:t> </a:t>
            </a:r>
            <a:r>
              <a:rPr lang="ru-RU" sz="2800" dirty="0" err="1"/>
              <a:t>суреттеудегі</a:t>
            </a:r>
            <a:r>
              <a:rPr lang="ru-RU" sz="2800" dirty="0"/>
              <a:t> </a:t>
            </a:r>
            <a:r>
              <a:rPr lang="ru-RU" sz="2800" dirty="0" err="1"/>
              <a:t>қолданған</a:t>
            </a:r>
            <a:r>
              <a:rPr lang="ru-RU" sz="2800" dirty="0"/>
              <a:t> </a:t>
            </a:r>
            <a:r>
              <a:rPr lang="ru-RU" sz="2800" dirty="0" err="1"/>
              <a:t>тәсілі</a:t>
            </a:r>
            <a:r>
              <a:rPr lang="ru-RU" sz="2800" dirty="0"/>
              <a:t> 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7094D-6125-4CF4-B68B-42035BA71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1-тапсырма бойынша Болжамды жауаптар:</a:t>
            </a:r>
            <a:endParaRPr lang="ru-KZ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D4E0F9-D7F8-4473-BE13-521AABB6EE34}"/>
              </a:ext>
            </a:extLst>
          </p:cNvPr>
          <p:cNvSpPr txBox="1"/>
          <p:nvPr/>
        </p:nvSpPr>
        <p:spPr>
          <a:xfrm>
            <a:off x="399496" y="2183907"/>
            <a:ext cx="115853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400" b="1" u="sng" dirty="0">
              <a:solidFill>
                <a:srgbClr val="C00000"/>
              </a:solidFill>
            </a:endParaRPr>
          </a:p>
          <a:p>
            <a:r>
              <a:rPr lang="kk-KZ" sz="2000" dirty="0"/>
              <a:t> </a:t>
            </a:r>
            <a:r>
              <a:rPr lang="ru-RU" sz="2000" b="1" i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1.«Зар </a:t>
            </a:r>
            <a:r>
              <a:rPr lang="ru-RU" sz="2000" b="1" i="1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заман</a:t>
            </a:r>
            <a:r>
              <a:rPr lang="ru-RU" sz="2000" b="1" i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  <a:r>
              <a:rPr lang="ru-RU" sz="2000" b="1" i="1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толғауында</a:t>
            </a:r>
            <a:r>
              <a:rPr lang="ru-RU" sz="2000" b="1" i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i="1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ақын</a:t>
            </a:r>
            <a:r>
              <a:rPr lang="ru-RU" sz="2000" b="1" i="1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i="1" dirty="0" err="1"/>
              <a:t>заман</a:t>
            </a:r>
            <a:r>
              <a:rPr lang="ru-RU" sz="2000" b="1" i="1" dirty="0"/>
              <a:t> </a:t>
            </a:r>
            <a:r>
              <a:rPr lang="ru-RU" sz="2000" b="1" i="1" dirty="0" err="1"/>
              <a:t>азды</a:t>
            </a:r>
            <a:r>
              <a:rPr lang="ru-RU" sz="2000" b="1" i="1" dirty="0"/>
              <a:t>, </a:t>
            </a:r>
            <a:r>
              <a:rPr lang="ru-RU" sz="2000" b="1" i="1" dirty="0" err="1"/>
              <a:t>заң</a:t>
            </a:r>
            <a:r>
              <a:rPr lang="ru-RU" sz="2000" b="1" i="1" dirty="0"/>
              <a:t> </a:t>
            </a:r>
            <a:r>
              <a:rPr lang="ru-RU" sz="2000" b="1" i="1" dirty="0" err="1"/>
              <a:t>тозды</a:t>
            </a:r>
            <a:r>
              <a:rPr lang="ru-RU" sz="2000" b="1" i="1" dirty="0"/>
              <a:t>, </a:t>
            </a:r>
            <a:r>
              <a:rPr lang="ru-RU" sz="2000" b="1" i="1" dirty="0" err="1"/>
              <a:t>бұрынғы</a:t>
            </a:r>
            <a:r>
              <a:rPr lang="ru-RU" sz="2000" b="1" i="1" dirty="0"/>
              <a:t> </a:t>
            </a:r>
            <a:r>
              <a:rPr lang="ru-RU" sz="2000" b="1" i="1" dirty="0" err="1"/>
              <a:t>зорлар</a:t>
            </a:r>
            <a:r>
              <a:rPr lang="ru-RU" sz="2000" b="1" i="1" dirty="0"/>
              <a:t> </a:t>
            </a:r>
            <a:r>
              <a:rPr lang="ru-RU" sz="2000" b="1" i="1" dirty="0" err="1"/>
              <a:t>қор</a:t>
            </a:r>
            <a:r>
              <a:rPr lang="ru-RU" sz="2000" b="1" i="1" dirty="0"/>
              <a:t> </a:t>
            </a:r>
            <a:r>
              <a:rPr lang="ru-RU" sz="2000" b="1" i="1" dirty="0" err="1"/>
              <a:t>болды</a:t>
            </a:r>
            <a:r>
              <a:rPr lang="ru-RU" sz="2000" b="1" i="1" dirty="0"/>
              <a:t>, </a:t>
            </a:r>
            <a:r>
              <a:rPr lang="ru-RU" sz="2000" b="1" i="1" dirty="0" err="1"/>
              <a:t>қорлар</a:t>
            </a:r>
            <a:r>
              <a:rPr lang="ru-RU" sz="2000" b="1" i="1" dirty="0"/>
              <a:t> </a:t>
            </a:r>
            <a:r>
              <a:rPr lang="ru-RU" sz="2000" b="1" i="1" dirty="0" err="1"/>
              <a:t>зор</a:t>
            </a:r>
            <a:r>
              <a:rPr lang="ru-RU" sz="2000" b="1" i="1" dirty="0"/>
              <a:t> </a:t>
            </a:r>
            <a:r>
              <a:rPr lang="ru-RU" sz="2000" b="1" i="1" dirty="0" err="1"/>
              <a:t>болды</a:t>
            </a:r>
            <a:r>
              <a:rPr lang="ru-RU" sz="2000" b="1" i="1" dirty="0"/>
              <a:t>, </a:t>
            </a:r>
            <a:r>
              <a:rPr lang="ru-RU" sz="2000" b="1" i="1" dirty="0" err="1"/>
              <a:t>ұрпақ</a:t>
            </a:r>
            <a:r>
              <a:rPr lang="ru-RU" sz="2000" b="1" i="1" dirty="0"/>
              <a:t> </a:t>
            </a:r>
            <a:r>
              <a:rPr lang="ru-RU" sz="2000" b="1" i="1" dirty="0" err="1"/>
              <a:t>ата-анасын</a:t>
            </a:r>
            <a:r>
              <a:rPr lang="ru-RU" sz="2000" b="1" i="1" dirty="0"/>
              <a:t> </a:t>
            </a:r>
            <a:r>
              <a:rPr lang="ru-RU" sz="2000" b="1" i="1" dirty="0" err="1"/>
              <a:t>тыңдаудан</a:t>
            </a:r>
            <a:r>
              <a:rPr lang="ru-RU" sz="2000" b="1" i="1" dirty="0"/>
              <a:t> </a:t>
            </a:r>
            <a:r>
              <a:rPr lang="ru-RU" sz="2000" b="1" i="1" dirty="0" err="1"/>
              <a:t>қалды</a:t>
            </a:r>
            <a:r>
              <a:rPr lang="ru-RU" sz="2000" b="1" i="1" dirty="0"/>
              <a:t> </a:t>
            </a:r>
            <a:r>
              <a:rPr lang="ru-RU" sz="2000" b="1" i="1" dirty="0" err="1"/>
              <a:t>деп</a:t>
            </a:r>
            <a:r>
              <a:rPr lang="ru-RU" sz="2000" b="1" i="1" dirty="0"/>
              <a:t> </a:t>
            </a:r>
            <a:r>
              <a:rPr lang="ru-RU" sz="2000" b="1" i="1" dirty="0" err="1"/>
              <a:t>торығады</a:t>
            </a:r>
            <a:r>
              <a:rPr lang="ru-RU" sz="2000" b="1" i="1" dirty="0"/>
              <a:t>. Ел </a:t>
            </a:r>
            <a:r>
              <a:rPr lang="ru-RU" sz="2000" b="1" i="1" dirty="0" err="1"/>
              <a:t>ішіндегі</a:t>
            </a:r>
            <a:r>
              <a:rPr lang="ru-RU" sz="2000" b="1" i="1" dirty="0"/>
              <a:t> </a:t>
            </a:r>
            <a:r>
              <a:rPr lang="ru-RU" sz="2000" b="1" i="1" dirty="0" err="1"/>
              <a:t>әлеуметтік</a:t>
            </a:r>
            <a:r>
              <a:rPr lang="ru-RU" sz="2000" b="1" i="1" dirty="0"/>
              <a:t> </a:t>
            </a:r>
            <a:r>
              <a:rPr lang="ru-RU" sz="2000" b="1" i="1" dirty="0" err="1"/>
              <a:t>мәселені</a:t>
            </a:r>
            <a:r>
              <a:rPr lang="ru-RU" sz="2000" b="1" i="1" dirty="0"/>
              <a:t> </a:t>
            </a:r>
            <a:r>
              <a:rPr lang="ru-RU" sz="2000" b="1" i="1" dirty="0" err="1"/>
              <a:t>жырға</a:t>
            </a:r>
            <a:r>
              <a:rPr lang="ru-RU" sz="2000" b="1" i="1" dirty="0"/>
              <a:t> </a:t>
            </a:r>
            <a:r>
              <a:rPr lang="ru-RU" sz="2000" b="1" i="1" dirty="0" err="1"/>
              <a:t>арқау</a:t>
            </a:r>
            <a:r>
              <a:rPr lang="ru-RU" sz="2000" b="1" i="1" dirty="0"/>
              <a:t> </a:t>
            </a:r>
            <a:r>
              <a:rPr lang="ru-RU" sz="2000" b="1" i="1" dirty="0" err="1"/>
              <a:t>етіп</a:t>
            </a:r>
            <a:r>
              <a:rPr lang="ru-RU" sz="2000" b="1" i="1" dirty="0"/>
              <a:t>, </a:t>
            </a:r>
            <a:r>
              <a:rPr lang="ru-RU" sz="2000" b="1" i="1" dirty="0" err="1"/>
              <a:t>жұртқа</a:t>
            </a:r>
            <a:r>
              <a:rPr lang="ru-RU" sz="2000" b="1" i="1" dirty="0"/>
              <a:t> </a:t>
            </a:r>
            <a:r>
              <a:rPr lang="ru-RU" sz="2000" b="1" i="1" dirty="0" err="1"/>
              <a:t>төрелік</a:t>
            </a:r>
            <a:r>
              <a:rPr lang="ru-RU" sz="2000" b="1" i="1" dirty="0"/>
              <a:t> </a:t>
            </a:r>
            <a:r>
              <a:rPr lang="ru-RU" sz="2000" b="1" i="1" dirty="0" err="1"/>
              <a:t>айтатын</a:t>
            </a:r>
            <a:r>
              <a:rPr lang="ru-RU" sz="2000" b="1" i="1" dirty="0"/>
              <a:t> </a:t>
            </a:r>
            <a:r>
              <a:rPr lang="ru-RU" sz="2000" b="1" i="1" dirty="0" err="1"/>
              <a:t>билер</a:t>
            </a:r>
            <a:r>
              <a:rPr lang="ru-RU" sz="2000" b="1" i="1" dirty="0"/>
              <a:t> мен ел </a:t>
            </a:r>
            <a:r>
              <a:rPr lang="ru-RU" sz="2000" b="1" i="1" dirty="0" err="1"/>
              <a:t>билеушілерінің</a:t>
            </a:r>
            <a:r>
              <a:rPr lang="ru-RU" sz="2000" b="1" i="1" dirty="0"/>
              <a:t> </a:t>
            </a:r>
            <a:r>
              <a:rPr lang="ru-RU" sz="2000" b="1" i="1" dirty="0" err="1"/>
              <a:t>парақорлығы</a:t>
            </a:r>
            <a:r>
              <a:rPr lang="ru-RU" sz="2000" b="1" i="1" dirty="0"/>
              <a:t> мен </a:t>
            </a:r>
            <a:r>
              <a:rPr lang="ru-RU" sz="2000" b="1" i="1" dirty="0" err="1"/>
              <a:t>әділетсіздігін</a:t>
            </a:r>
            <a:r>
              <a:rPr lang="ru-RU" sz="2000" b="1" i="1" dirty="0"/>
              <a:t>, ел </a:t>
            </a:r>
            <a:r>
              <a:rPr lang="ru-RU" sz="2000" b="1" i="1" dirty="0" err="1"/>
              <a:t>ішіндегі</a:t>
            </a:r>
            <a:r>
              <a:rPr lang="ru-RU" sz="2000" b="1" i="1" dirty="0"/>
              <a:t> </a:t>
            </a:r>
            <a:r>
              <a:rPr lang="ru-RU" sz="2000" b="1" i="1" dirty="0" err="1"/>
              <a:t>алауыздықты</a:t>
            </a:r>
            <a:r>
              <a:rPr lang="ru-RU" sz="2000" b="1" i="1" dirty="0"/>
              <a:t> </a:t>
            </a:r>
            <a:r>
              <a:rPr lang="ru-RU" sz="2000" b="1" i="1" dirty="0" err="1"/>
              <a:t>тағы</a:t>
            </a:r>
            <a:r>
              <a:rPr lang="ru-RU" sz="2000" b="1" i="1" dirty="0"/>
              <a:t> </a:t>
            </a:r>
            <a:r>
              <a:rPr lang="ru-RU" sz="2000" b="1" i="1" dirty="0" err="1"/>
              <a:t>басқа</a:t>
            </a:r>
            <a:r>
              <a:rPr lang="ru-RU" sz="2000" b="1" i="1" dirty="0"/>
              <a:t> да </a:t>
            </a:r>
            <a:r>
              <a:rPr lang="ru-RU" sz="2000" b="1" i="1" dirty="0" err="1"/>
              <a:t>мін-қылықтарды</a:t>
            </a:r>
            <a:r>
              <a:rPr lang="ru-RU" sz="2000" b="1" i="1" dirty="0"/>
              <a:t> </a:t>
            </a:r>
            <a:r>
              <a:rPr lang="ru-RU" sz="2000" b="1" i="1" dirty="0" err="1"/>
              <a:t>шариғат</a:t>
            </a:r>
            <a:r>
              <a:rPr lang="ru-RU" sz="2000" b="1" i="1" dirty="0"/>
              <a:t> </a:t>
            </a:r>
            <a:r>
              <a:rPr lang="ru-RU" sz="2000" b="1" i="1" dirty="0" err="1"/>
              <a:t>жолымен</a:t>
            </a:r>
            <a:r>
              <a:rPr lang="ru-RU" sz="2000" b="1" i="1" dirty="0"/>
              <a:t> </a:t>
            </a:r>
            <a:r>
              <a:rPr lang="ru-RU" sz="2000" b="1" i="1" dirty="0" err="1"/>
              <a:t>кінәләйді</a:t>
            </a:r>
            <a:r>
              <a:rPr lang="ru-RU" sz="2000" b="1" i="1" dirty="0"/>
              <a:t>.</a:t>
            </a:r>
          </a:p>
          <a:p>
            <a:endParaRPr lang="ru-RU" sz="2000" b="1" i="1" dirty="0"/>
          </a:p>
          <a:p>
            <a:endParaRPr lang="ru-RU" sz="2000" b="1" i="1" dirty="0"/>
          </a:p>
          <a:p>
            <a:r>
              <a:rPr lang="ru-RU" sz="2000" b="1" i="1" dirty="0"/>
              <a:t>2. </a:t>
            </a:r>
            <a:r>
              <a:rPr lang="ru-RU" sz="2000" b="1" i="1" dirty="0" err="1"/>
              <a:t>Шортанбай</a:t>
            </a:r>
            <a:r>
              <a:rPr lang="ru-RU" sz="2000" b="1" i="1" dirty="0"/>
              <a:t> </a:t>
            </a:r>
            <a:r>
              <a:rPr lang="ru-RU" sz="2000" b="1" i="1" dirty="0" err="1"/>
              <a:t>ақын</a:t>
            </a:r>
            <a:r>
              <a:rPr lang="ru-RU" sz="2000" b="1" i="1" dirty="0"/>
              <a:t> </a:t>
            </a:r>
            <a:r>
              <a:rPr lang="ru-RU" sz="2000" b="1" i="1" dirty="0" err="1"/>
              <a:t>елдің</a:t>
            </a:r>
            <a:r>
              <a:rPr lang="ru-RU" sz="2000" b="1" i="1" dirty="0"/>
              <a:t> </a:t>
            </a:r>
            <a:r>
              <a:rPr lang="ru-RU" sz="2000" b="1" i="1" dirty="0" err="1"/>
              <a:t>басына</a:t>
            </a:r>
            <a:r>
              <a:rPr lang="ru-RU" sz="2000" b="1" i="1" dirty="0"/>
              <a:t> </a:t>
            </a:r>
            <a:r>
              <a:rPr lang="ru-RU" sz="2000" b="1" i="1" dirty="0" err="1"/>
              <a:t>түскен</a:t>
            </a:r>
            <a:r>
              <a:rPr lang="ru-RU" sz="2000" b="1" i="1" dirty="0"/>
              <a:t> </a:t>
            </a:r>
            <a:r>
              <a:rPr lang="ru-RU" sz="2000" b="1" i="1" dirty="0" err="1"/>
              <a:t>нәубетті</a:t>
            </a:r>
            <a:r>
              <a:rPr lang="ru-RU" sz="2000" b="1" i="1" dirty="0"/>
              <a:t> </a:t>
            </a:r>
            <a:r>
              <a:rPr lang="ru-RU" sz="2000" b="1" i="1" dirty="0" err="1"/>
              <a:t>ақырзаманның</a:t>
            </a:r>
            <a:r>
              <a:rPr lang="ru-RU" sz="2000" b="1" i="1" dirty="0"/>
              <a:t> </a:t>
            </a:r>
            <a:r>
              <a:rPr lang="ru-RU" sz="2000" b="1" i="1" dirty="0" err="1"/>
              <a:t>келгеніне</a:t>
            </a:r>
            <a:r>
              <a:rPr lang="ru-RU" sz="2000" b="1" i="1" dirty="0"/>
              <a:t> </a:t>
            </a:r>
            <a:r>
              <a:rPr lang="ru-RU" sz="2000" b="1" i="1" dirty="0" err="1"/>
              <a:t>теңейді</a:t>
            </a:r>
            <a:r>
              <a:rPr lang="ru-RU" sz="2000" b="1" i="1" dirty="0"/>
              <a:t>. </a:t>
            </a:r>
            <a:r>
              <a:rPr lang="ru-RU" sz="2000" b="1" i="1" dirty="0" err="1"/>
              <a:t>Оның</a:t>
            </a:r>
            <a:r>
              <a:rPr lang="ru-RU" sz="2000" b="1" i="1" dirty="0"/>
              <a:t> </a:t>
            </a:r>
            <a:r>
              <a:rPr lang="ru-RU" sz="2000" b="1" i="1" dirty="0" err="1"/>
              <a:t>бұл</a:t>
            </a:r>
            <a:r>
              <a:rPr lang="ru-RU" sz="2000" b="1" i="1" dirty="0"/>
              <a:t> </a:t>
            </a:r>
            <a:r>
              <a:rPr lang="ru-RU" sz="2000" b="1" i="1" dirty="0" err="1"/>
              <a:t>жердегі</a:t>
            </a:r>
            <a:r>
              <a:rPr lang="ru-RU" sz="2000" b="1" i="1" dirty="0"/>
              <a:t> </a:t>
            </a:r>
            <a:r>
              <a:rPr lang="ru-RU" sz="2000" b="1" i="1" dirty="0" err="1"/>
              <a:t>ақырзаман</a:t>
            </a:r>
            <a:r>
              <a:rPr lang="ru-RU" sz="2000" b="1" i="1" dirty="0"/>
              <a:t> </a:t>
            </a:r>
            <a:r>
              <a:rPr lang="ru-RU" sz="2000" b="1" i="1" dirty="0" err="1"/>
              <a:t>дегені</a:t>
            </a:r>
            <a:r>
              <a:rPr lang="ru-RU" sz="2000" b="1" i="1" dirty="0"/>
              <a:t> </a:t>
            </a:r>
            <a:r>
              <a:rPr lang="ru-RU" sz="2000" b="1" i="1" dirty="0" err="1"/>
              <a:t>дүниені</a:t>
            </a:r>
            <a:r>
              <a:rPr lang="ru-RU" sz="2000" b="1" i="1" dirty="0"/>
              <a:t> </a:t>
            </a:r>
            <a:r>
              <a:rPr lang="ru-RU" sz="2000" b="1" i="1" dirty="0" err="1"/>
              <a:t>жойып</a:t>
            </a:r>
            <a:r>
              <a:rPr lang="ru-RU" sz="2000" b="1" i="1" dirty="0"/>
              <a:t> </a:t>
            </a:r>
            <a:r>
              <a:rPr lang="ru-RU" sz="2000" b="1" i="1" dirty="0" err="1"/>
              <a:t>жіберетін</a:t>
            </a:r>
            <a:r>
              <a:rPr lang="ru-RU" sz="2000" b="1" i="1" dirty="0"/>
              <a:t> </a:t>
            </a:r>
            <a:r>
              <a:rPr lang="ru-RU" sz="2000" b="1" i="1" dirty="0" err="1"/>
              <a:t>ғаламдық</a:t>
            </a:r>
            <a:r>
              <a:rPr lang="ru-RU" sz="2000" b="1" i="1" dirty="0"/>
              <a:t> </a:t>
            </a:r>
            <a:r>
              <a:rPr lang="ru-RU" sz="2000" b="1" i="1" dirty="0" err="1"/>
              <a:t>апат</a:t>
            </a:r>
            <a:r>
              <a:rPr lang="ru-RU" sz="2000" b="1" i="1" dirty="0"/>
              <a:t> </a:t>
            </a:r>
            <a:r>
              <a:rPr lang="ru-RU" sz="2000" b="1" i="1" dirty="0" err="1"/>
              <a:t>емес</a:t>
            </a:r>
            <a:r>
              <a:rPr lang="ru-RU" sz="2000" b="1" i="1" dirty="0"/>
              <a:t>, </a:t>
            </a:r>
            <a:r>
              <a:rPr lang="ru-RU" sz="2000" b="1" i="1" dirty="0" err="1"/>
              <a:t>отаршылық</a:t>
            </a:r>
            <a:r>
              <a:rPr lang="ru-RU" sz="2000" b="1" i="1" dirty="0"/>
              <a:t> пен </a:t>
            </a:r>
            <a:r>
              <a:rPr lang="ru-RU" sz="2000" b="1" i="1" dirty="0" err="1"/>
              <a:t>қанаудың</a:t>
            </a:r>
            <a:r>
              <a:rPr lang="ru-RU" sz="2000" b="1" i="1" dirty="0"/>
              <a:t> </a:t>
            </a:r>
            <a:r>
              <a:rPr lang="ru-RU" sz="2000" b="1" i="1" dirty="0" err="1"/>
              <a:t>аранына</a:t>
            </a:r>
            <a:r>
              <a:rPr lang="ru-RU" sz="2000" b="1" i="1" dirty="0"/>
              <a:t> </a:t>
            </a:r>
            <a:r>
              <a:rPr lang="ru-RU" sz="2000" b="1" i="1" dirty="0" err="1"/>
              <a:t>түскен</a:t>
            </a:r>
            <a:r>
              <a:rPr lang="ru-RU" sz="2000" b="1" i="1" dirty="0"/>
              <a:t> </a:t>
            </a:r>
            <a:r>
              <a:rPr lang="ru-RU" sz="2000" b="1" i="1" dirty="0" err="1"/>
              <a:t>ұлттың</a:t>
            </a:r>
            <a:r>
              <a:rPr lang="ru-RU" sz="2000" b="1" i="1" dirty="0"/>
              <a:t> </a:t>
            </a:r>
            <a:r>
              <a:rPr lang="ru-RU" sz="2000" b="1" i="1" dirty="0" err="1"/>
              <a:t>күйреуі</a:t>
            </a:r>
            <a:r>
              <a:rPr lang="ru-RU" sz="2000" b="1" i="1" dirty="0"/>
              <a:t> </a:t>
            </a:r>
            <a:r>
              <a:rPr lang="ru-RU" sz="2000" b="1" i="1" dirty="0" err="1"/>
              <a:t>және</a:t>
            </a:r>
            <a:r>
              <a:rPr lang="ru-RU" sz="2000" b="1" i="1" dirty="0"/>
              <a:t> </a:t>
            </a:r>
            <a:r>
              <a:rPr lang="ru-RU" sz="2000" b="1" i="1" dirty="0" err="1"/>
              <a:t>тозаққа</a:t>
            </a:r>
            <a:r>
              <a:rPr lang="ru-RU" sz="2000" b="1" i="1" dirty="0"/>
              <a:t> </a:t>
            </a:r>
            <a:r>
              <a:rPr lang="ru-RU" sz="2000" b="1" i="1" dirty="0" err="1"/>
              <a:t>ұшырауы</a:t>
            </a:r>
            <a:r>
              <a:rPr lang="ru-RU" sz="2000" b="1" i="1" dirty="0"/>
              <a:t> </a:t>
            </a:r>
            <a:r>
              <a:rPr lang="ru-RU" sz="2000" b="1" i="1" dirty="0" err="1"/>
              <a:t>сипатындағы</a:t>
            </a:r>
            <a:r>
              <a:rPr lang="ru-RU" sz="2000" b="1" i="1" dirty="0"/>
              <a:t> </a:t>
            </a:r>
            <a:r>
              <a:rPr lang="ru-RU" sz="2000" b="1" i="1" dirty="0" err="1"/>
              <a:t>ақырзаман</a:t>
            </a:r>
            <a:r>
              <a:rPr lang="ru-RU" sz="2000" b="1" i="1" dirty="0"/>
              <a:t> </a:t>
            </a:r>
            <a:r>
              <a:rPr lang="ru-RU" sz="2000" b="1" i="1" dirty="0" err="1"/>
              <a:t>екенін</a:t>
            </a:r>
            <a:r>
              <a:rPr lang="ru-RU" sz="2000" b="1" i="1" dirty="0"/>
              <a:t> </a:t>
            </a:r>
            <a:r>
              <a:rPr lang="ru-RU" sz="2000" b="1" i="1" dirty="0" err="1"/>
              <a:t>көреміз</a:t>
            </a:r>
            <a:r>
              <a:rPr lang="ru-RU" sz="2000" b="1" i="1" dirty="0"/>
              <a:t>.</a:t>
            </a:r>
          </a:p>
          <a:p>
            <a:endParaRPr lang="ru-RU" sz="2000" b="1" i="1" dirty="0"/>
          </a:p>
          <a:p>
            <a:r>
              <a:rPr lang="ru-RU" sz="2000" b="1" i="1" dirty="0"/>
              <a:t>3. </a:t>
            </a:r>
            <a:r>
              <a:rPr lang="ru-RU" sz="2000" b="1" i="1" dirty="0" err="1"/>
              <a:t>Өз</a:t>
            </a:r>
            <a:r>
              <a:rPr lang="ru-RU" sz="2000" b="1" i="1" dirty="0"/>
              <a:t> </a:t>
            </a:r>
            <a:r>
              <a:rPr lang="ru-RU" sz="2000" b="1" i="1" dirty="0" err="1"/>
              <a:t>елінің</a:t>
            </a:r>
            <a:r>
              <a:rPr lang="ru-RU" sz="2000" b="1" i="1" dirty="0"/>
              <a:t> </a:t>
            </a:r>
            <a:r>
              <a:rPr lang="ru-RU" sz="2000" b="1" i="1" dirty="0" err="1"/>
              <a:t>мінезін</a:t>
            </a:r>
            <a:r>
              <a:rPr lang="ru-RU" sz="2000" b="1" i="1" dirty="0"/>
              <a:t>, </a:t>
            </a:r>
            <a:r>
              <a:rPr lang="ru-RU" sz="2000" b="1" i="1" dirty="0" err="1"/>
              <a:t>мінін</a:t>
            </a:r>
            <a:r>
              <a:rPr lang="ru-RU" sz="2000" b="1" i="1" dirty="0"/>
              <a:t> </a:t>
            </a:r>
            <a:r>
              <a:rPr lang="ru-RU" sz="2000" b="1" i="1" dirty="0" err="1"/>
              <a:t>түзетпек</a:t>
            </a:r>
            <a:r>
              <a:rPr lang="ru-RU" sz="2000" b="1" i="1" dirty="0"/>
              <a:t> </a:t>
            </a:r>
            <a:r>
              <a:rPr lang="ru-RU" sz="2000" b="1" i="1" dirty="0" err="1"/>
              <a:t>болды</a:t>
            </a:r>
            <a:r>
              <a:rPr lang="ru-RU" sz="2000" b="1" i="1" dirty="0"/>
              <a:t>. </a:t>
            </a:r>
            <a:r>
              <a:rPr lang="ru-RU" sz="2000" b="1" i="1" dirty="0" err="1"/>
              <a:t>Жасығандардың</a:t>
            </a:r>
            <a:r>
              <a:rPr lang="ru-RU" sz="2000" b="1" i="1" dirty="0"/>
              <a:t> </a:t>
            </a:r>
            <a:r>
              <a:rPr lang="ru-RU" sz="2000" b="1" i="1" dirty="0" err="1"/>
              <a:t>жігерін</a:t>
            </a:r>
            <a:r>
              <a:rPr lang="ru-RU" sz="2000" b="1" i="1" dirty="0"/>
              <a:t> </a:t>
            </a:r>
            <a:r>
              <a:rPr lang="ru-RU" sz="2000" b="1" i="1" dirty="0" err="1"/>
              <a:t>жанып</a:t>
            </a:r>
            <a:r>
              <a:rPr lang="ru-RU" sz="2000" b="1" i="1" dirty="0"/>
              <a:t>, </a:t>
            </a:r>
            <a:r>
              <a:rPr lang="ru-RU" sz="2000" b="1" i="1" dirty="0" err="1"/>
              <a:t>тәуелсіздігі</a:t>
            </a:r>
            <a:r>
              <a:rPr lang="ru-RU" sz="2000" b="1" i="1" dirty="0"/>
              <a:t> </a:t>
            </a:r>
            <a:r>
              <a:rPr lang="ru-RU" sz="2000" b="1" i="1" dirty="0" err="1"/>
              <a:t>үшін</a:t>
            </a:r>
            <a:r>
              <a:rPr lang="ru-RU" sz="2000" b="1" i="1" dirty="0"/>
              <a:t> </a:t>
            </a:r>
            <a:r>
              <a:rPr lang="ru-RU" sz="2000" b="1" i="1" dirty="0" err="1"/>
              <a:t>аянбай</a:t>
            </a:r>
            <a:r>
              <a:rPr lang="ru-RU" sz="2000" b="1" i="1" dirty="0"/>
              <a:t> </a:t>
            </a:r>
            <a:r>
              <a:rPr lang="ru-RU" sz="2000" b="1" i="1" dirty="0" err="1"/>
              <a:t>күресуге</a:t>
            </a:r>
            <a:r>
              <a:rPr lang="ru-RU" sz="2000" b="1" i="1" dirty="0"/>
              <a:t> </a:t>
            </a:r>
            <a:r>
              <a:rPr lang="ru-RU" sz="2000" b="1" i="1" dirty="0" err="1"/>
              <a:t>шақырды</a:t>
            </a:r>
            <a:r>
              <a:rPr lang="ru-RU" sz="2000" b="1" i="1" dirty="0"/>
              <a:t>. </a:t>
            </a:r>
            <a:r>
              <a:rPr lang="ru-RU" sz="2000" b="1" i="1" dirty="0" err="1"/>
              <a:t>Бейбіт</a:t>
            </a:r>
            <a:r>
              <a:rPr lang="ru-RU" sz="2000" b="1" i="1" dirty="0"/>
              <a:t>, </a:t>
            </a:r>
            <a:r>
              <a:rPr lang="ru-RU" sz="2000" b="1" i="1" dirty="0" err="1"/>
              <a:t>бақытты</a:t>
            </a:r>
            <a:r>
              <a:rPr lang="ru-RU" sz="2000" b="1" i="1" dirty="0"/>
              <a:t> </a:t>
            </a:r>
            <a:r>
              <a:rPr lang="ru-RU" sz="2000" b="1" i="1" dirty="0" err="1"/>
              <a:t>елді</a:t>
            </a:r>
            <a:r>
              <a:rPr lang="ru-RU" sz="2000" b="1" i="1" dirty="0"/>
              <a:t> </a:t>
            </a:r>
            <a:r>
              <a:rPr lang="ru-RU" sz="2000" b="1" i="1" dirty="0" err="1"/>
              <a:t>аңсады</a:t>
            </a:r>
            <a:r>
              <a:rPr lang="ru-RU" sz="2000" b="1" i="1" dirty="0"/>
              <a:t>.</a:t>
            </a:r>
            <a:endParaRPr lang="ru-KZ" sz="2000" b="1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7635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DBA52-947B-4DAE-9E2A-1BBB14B15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2-тапсырма бойынша Болжамды жауаптар: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20DEF1-726A-4CF4-A118-006C2562B87C}"/>
              </a:ext>
            </a:extLst>
          </p:cNvPr>
          <p:cNvSpPr txBox="1"/>
          <p:nvPr/>
        </p:nvSpPr>
        <p:spPr>
          <a:xfrm>
            <a:off x="461639" y="2104008"/>
            <a:ext cx="86801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kk-KZ" sz="1800" b="1" u="sng" dirty="0">
              <a:solidFill>
                <a:srgbClr val="C00000"/>
              </a:solidFill>
            </a:endParaRPr>
          </a:p>
          <a:p>
            <a:endParaRPr lang="kk-KZ" b="1" u="sng" dirty="0">
              <a:solidFill>
                <a:srgbClr val="C00000"/>
              </a:solidFill>
            </a:endParaRPr>
          </a:p>
          <a:p>
            <a:endParaRPr lang="kk-KZ" sz="1800" b="1" u="sng" dirty="0">
              <a:solidFill>
                <a:srgbClr val="C00000"/>
              </a:solidFill>
            </a:endParaRPr>
          </a:p>
          <a:p>
            <a:endParaRPr lang="kk-KZ" sz="1800" b="1" u="sng" dirty="0">
              <a:solidFill>
                <a:srgbClr val="C00000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7F05F30-EE5D-4623-A4C8-F4E0034AA82D}"/>
              </a:ext>
            </a:extLst>
          </p:cNvPr>
          <p:cNvSpPr txBox="1">
            <a:spLocks/>
          </p:cNvSpPr>
          <p:nvPr/>
        </p:nvSpPr>
        <p:spPr>
          <a:xfrm>
            <a:off x="581193" y="729658"/>
            <a:ext cx="11029616" cy="98833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KZ" dirty="0"/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id="{94CFA073-6332-40E9-99F2-079C28812FA7}"/>
              </a:ext>
            </a:extLst>
          </p:cNvPr>
          <p:cNvSpPr txBox="1">
            <a:spLocks/>
          </p:cNvSpPr>
          <p:nvPr/>
        </p:nvSpPr>
        <p:spPr>
          <a:xfrm>
            <a:off x="677396" y="2023139"/>
            <a:ext cx="3198328" cy="536005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err="1"/>
              <a:t>Толғау</a:t>
            </a:r>
            <a:r>
              <a:rPr lang="ru-RU" dirty="0"/>
              <a:t> </a:t>
            </a:r>
            <a:r>
              <a:rPr lang="ru-RU" dirty="0" err="1"/>
              <a:t>өлеңнен</a:t>
            </a:r>
            <a:r>
              <a:rPr lang="ru-RU" dirty="0"/>
              <a:t> </a:t>
            </a:r>
            <a:r>
              <a:rPr lang="ru-RU" dirty="0" err="1"/>
              <a:t>үзіні</a:t>
            </a:r>
            <a:endParaRPr lang="ru-RU" dirty="0"/>
          </a:p>
          <a:p>
            <a:endParaRPr lang="ru-KZ" dirty="0"/>
          </a:p>
        </p:txBody>
      </p:sp>
      <p:graphicFrame>
        <p:nvGraphicFramePr>
          <p:cNvPr id="7" name="Таблица 9">
            <a:extLst>
              <a:ext uri="{FF2B5EF4-FFF2-40B4-BE49-F238E27FC236}">
                <a16:creationId xmlns:a16="http://schemas.microsoft.com/office/drawing/2014/main" id="{3066FAC0-CA7B-452F-8208-51B7CFC1CB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933352"/>
              </p:ext>
            </p:extLst>
          </p:nvPr>
        </p:nvGraphicFramePr>
        <p:xfrm>
          <a:off x="399495" y="2559144"/>
          <a:ext cx="11354540" cy="4260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8926">
                  <a:extLst>
                    <a:ext uri="{9D8B030D-6E8A-4147-A177-3AD203B41FA5}">
                      <a16:colId xmlns:a16="http://schemas.microsoft.com/office/drawing/2014/main" val="1438035628"/>
                    </a:ext>
                  </a:extLst>
                </a:gridCol>
                <a:gridCol w="3897234">
                  <a:extLst>
                    <a:ext uri="{9D8B030D-6E8A-4147-A177-3AD203B41FA5}">
                      <a16:colId xmlns:a16="http://schemas.microsoft.com/office/drawing/2014/main" val="860498038"/>
                    </a:ext>
                  </a:extLst>
                </a:gridCol>
                <a:gridCol w="3668380">
                  <a:extLst>
                    <a:ext uri="{9D8B030D-6E8A-4147-A177-3AD203B41FA5}">
                      <a16:colId xmlns:a16="http://schemas.microsoft.com/office/drawing/2014/main" val="2423698064"/>
                    </a:ext>
                  </a:extLst>
                </a:gridCol>
              </a:tblGrid>
              <a:tr h="1601535">
                <a:tc>
                  <a:txBody>
                    <a:bodyPr/>
                    <a:lstStyle/>
                    <a:p>
                      <a:pPr marL="0" indent="0" rtl="0">
                        <a:buNone/>
                      </a:pP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Зар,зар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заман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зар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заман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Зарлап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өткен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бір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заман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.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Сөздің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басы —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бисмілла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Біз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айталық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сіз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тыңда</a:t>
                      </a:r>
                      <a:br>
                        <a:rPr lang="ru-RU" sz="1600" dirty="0">
                          <a:solidFill>
                            <a:srgbClr val="F9E7F1"/>
                          </a:solidFill>
                        </a:rPr>
                      </a:b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Мұсылманның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9E7F1"/>
                          </a:solidFill>
                        </a:rPr>
                        <a:t>тарихын</a:t>
                      </a:r>
                      <a:r>
                        <a:rPr lang="ru-RU" sz="1600" dirty="0">
                          <a:solidFill>
                            <a:srgbClr val="F9E7F1"/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/>
                        <a:t>Ақынның мұсылмандық сауаты  бар екенін аңғарамыз. Иманның әлсіреп, қазақтың басына кесапат келгенін, азғындық жайлағанын айтып кейиді. Елінің болашағына алаңдайды. </a:t>
                      </a:r>
                      <a:endParaRPr lang="ru-K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/>
                        <a:t>Автор – елін сүйетін батыл, намысты қаһарман. Оның ішкі жан-айқайынан турашыл, сыншыл тұлға екені білінеді.</a:t>
                      </a:r>
                      <a:endParaRPr lang="ru-K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869161"/>
                  </a:ext>
                </a:extLst>
              </a:tr>
              <a:tr h="134866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/>
                        <a:t>Әуелгі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қорлар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зор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,</a:t>
                      </a:r>
                      <a:br>
                        <a:rPr lang="ru-RU" sz="1600" b="1" dirty="0"/>
                      </a:br>
                      <a:r>
                        <a:rPr lang="ru-RU" sz="1600" b="1" dirty="0" err="1"/>
                        <a:t>Сондай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зорлар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қор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,</a:t>
                      </a:r>
                      <a:br>
                        <a:rPr lang="ru-RU" sz="1600" b="1" dirty="0"/>
                      </a:br>
                      <a:r>
                        <a:rPr lang="ru-RU" sz="1600" b="1" dirty="0" err="1"/>
                        <a:t>Әуелгі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барлар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жоқ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,</a:t>
                      </a:r>
                      <a:br>
                        <a:rPr lang="ru-RU" sz="1600" b="1" dirty="0"/>
                      </a:br>
                      <a:r>
                        <a:rPr lang="ru-RU" sz="1600" b="1" dirty="0" err="1"/>
                        <a:t>Сондай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жоқтар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тоқ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болды</a:t>
                      </a:r>
                      <a:r>
                        <a:rPr lang="ru-RU" sz="1600" b="1" dirty="0"/>
                        <a:t>.</a:t>
                      </a:r>
                      <a:endParaRPr lang="ru-K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/>
                        <a:t>Билік басындағыларды сынаған бірбеткей ақын; өлеңде шендестіру тәсілін қолдана отырып, сөзін көркем жеткізеді, сөз шебері, шешен.</a:t>
                      </a:r>
                      <a:endParaRPr lang="ru-K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/>
                        <a:t>Өз заманын шынайы суреттеген автор, елін сақтандырғысы келеді, ұтымды сөзбен ұтқыр ойлар айтады, тапқыр шынайы суреткер.</a:t>
                      </a:r>
                      <a:endParaRPr lang="ru-K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19496"/>
                  </a:ext>
                </a:extLst>
              </a:tr>
              <a:tr h="12992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Кәріңді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көрдің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піріңдей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,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Тілмашты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көрдің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жеңгеңдей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,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Дуанды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көрдің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үйіңдей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,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Абақты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тұр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қасыңда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Қазылған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қара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002060"/>
                          </a:solidFill>
                        </a:rPr>
                        <a:t>көріңдей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</a:rPr>
                        <a:t>!..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/>
                        <a:t>Өлеңде синехдоха, теңеу тәсілдерін қатар қолданып, заман бейнесін тамаша суреттеген. Ашынған ақын, елдің болашағын көре білген көреген, айтқаны дәл келген білгір.</a:t>
                      </a:r>
                      <a:endParaRPr lang="ru-K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/>
                        <a:t>Суреттеу тәсілі ерекше тұлға, халық тағдырына алаңдаушы, астарлы сөзбен шынайы бейнені көрсете білген әдебиетші, болашақты болжаған көреген.</a:t>
                      </a:r>
                      <a:endParaRPr lang="ru-K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509666"/>
                  </a:ext>
                </a:extLst>
              </a:tr>
            </a:tbl>
          </a:graphicData>
        </a:graphic>
      </p:graphicFrame>
      <p:sp>
        <p:nvSpPr>
          <p:cNvPr id="8" name="Текст 6">
            <a:extLst>
              <a:ext uri="{FF2B5EF4-FFF2-40B4-BE49-F238E27FC236}">
                <a16:creationId xmlns:a16="http://schemas.microsoft.com/office/drawing/2014/main" id="{DF6E0CE1-E3BB-472F-845A-9BE3CCD2229F}"/>
              </a:ext>
            </a:extLst>
          </p:cNvPr>
          <p:cNvSpPr txBox="1">
            <a:spLocks/>
          </p:cNvSpPr>
          <p:nvPr/>
        </p:nvSpPr>
        <p:spPr>
          <a:xfrm>
            <a:off x="8241852" y="2023139"/>
            <a:ext cx="3198328" cy="536005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Автор </a:t>
            </a:r>
            <a:r>
              <a:rPr lang="ru-RU" dirty="0" err="1"/>
              <a:t>бейнесі</a:t>
            </a:r>
            <a:r>
              <a:rPr lang="ru-RU" dirty="0"/>
              <a:t> </a:t>
            </a:r>
          </a:p>
          <a:p>
            <a:endParaRPr lang="ru-KZ" dirty="0"/>
          </a:p>
        </p:txBody>
      </p:sp>
      <p:sp>
        <p:nvSpPr>
          <p:cNvPr id="9" name="Текст 7">
            <a:extLst>
              <a:ext uri="{FF2B5EF4-FFF2-40B4-BE49-F238E27FC236}">
                <a16:creationId xmlns:a16="http://schemas.microsoft.com/office/drawing/2014/main" id="{B397412A-6ACE-43CB-B87A-DFBE5C73F74D}"/>
              </a:ext>
            </a:extLst>
          </p:cNvPr>
          <p:cNvSpPr txBox="1">
            <a:spLocks/>
          </p:cNvSpPr>
          <p:nvPr/>
        </p:nvSpPr>
        <p:spPr>
          <a:xfrm>
            <a:off x="4496836" y="2023139"/>
            <a:ext cx="3198328" cy="536005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err="1"/>
              <a:t>Автордың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endParaRPr lang="ru-RU" dirty="0"/>
          </a:p>
          <a:p>
            <a:endParaRPr lang="ru-KZ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9617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4.6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8.2|4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heme/theme1.xml><?xml version="1.0" encoding="utf-8"?>
<a:theme xmlns:a="http://schemas.openxmlformats.org/drawingml/2006/main" name="Дивиденд">
  <a:themeElements>
    <a:clrScheme name="Красный и фиолетовый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010_TF00315753" id="{631149A1-011A-45E4-9F57-2335CCF887A7}" vid="{5B467B52-6233-434E-AB57-8B3ADBE0F66F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58AF07-9E42-47AF-83DF-C9E8FADF71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C4EF74-2977-4065-95FE-55F8E4B639D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653253B1-1887-43EF-BBA6-7E1941C427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правил совместной работы на занятии</Template>
  <TotalTime>1264</TotalTime>
  <Words>769</Words>
  <Application>Microsoft Office PowerPoint</Application>
  <PresentationFormat>Широкоэкранный</PresentationFormat>
  <Paragraphs>61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Candara</vt:lpstr>
      <vt:lpstr>Wingdings 2</vt:lpstr>
      <vt:lpstr>Дивиденд</vt:lpstr>
      <vt:lpstr>САБАҚтың ТАҚЫРЫБЫ:  «ЗАР ЗАМАН» ТОЛҒАУЫ – ДӘУІР ШЫНДЫҒЫ </vt:lpstr>
      <vt:lpstr>Автор бейнесі</vt:lpstr>
      <vt:lpstr>    1-тапсырма. Сұрақтарға толық жауап беріңдер.  1.«зар заман» толғауындағы ақын өткен заманның келбетін қалай суреттеген?  2.шортанбай ақын Не себепті толғауында «Заманақыр болар деп, Сол себептен қорқамын!»,- деп жырлаған?  3.Автор толғауында нені аңсады?   </vt:lpstr>
      <vt:lpstr>Дескриптор:</vt:lpstr>
      <vt:lpstr>2-тапсырма. Өлең үзінділері арқылы ақынның жан дүниесін, танымдық көзқарасын, өзіндік суреттеу тәсілдерін анықтап, сол арқылы автор бейнесін ашыңыздар.</vt:lpstr>
      <vt:lpstr>дескриптор:</vt:lpstr>
      <vt:lpstr>Үйге берілетін оқу тапсырмасы</vt:lpstr>
      <vt:lpstr>1-тапсырма бойынша Болжамды жауаптар:</vt:lpstr>
      <vt:lpstr>2-тапсырма бойынша Болжамды жауаптар:</vt:lpstr>
      <vt:lpstr>Сау болыңыздар!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 ТАҚЫРЫБЫ:  «ЗАР ЗАМАН» ТОЛҒАУЫ – ДӘУІР ШЫНДЫҒЫ</dc:title>
  <dc:creator>Gulbarshyn Ydyrysbaeva</dc:creator>
  <cp:lastModifiedBy>Gulbarshyn Ydyrysbaeva</cp:lastModifiedBy>
  <cp:revision>32</cp:revision>
  <dcterms:created xsi:type="dcterms:W3CDTF">2020-10-24T14:24:00Z</dcterms:created>
  <dcterms:modified xsi:type="dcterms:W3CDTF">2020-10-26T11:37:10Z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