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_rels/presentation.xml.rels" ContentType="application/vnd.openxmlformats-package.relationships+xml"/>
  <Override PartName="/ppt/media/image1.jpeg" ContentType="image/jpeg"/>
  <Override PartName="/ppt/media/image2.jpeg" ContentType="image/jpeg"/>
  <Override PartName="/ppt/media/image3.png" ContentType="image/png"/>
  <Override PartName="/ppt/media/image5.jpeg" ContentType="image/jpeg"/>
  <Override PartName="/ppt/media/image4.png" ContentType="image/png"/>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notesSlides/_rels/notesSlide9.xml.rels" ContentType="application/vnd.openxmlformats-package.relationships+xml"/>
  <Override PartName="/ppt/notesSlides/_rels/notesSlide8.xml.rels" ContentType="application/vnd.openxmlformats-package.relationships+xml"/>
  <Override PartName="/ppt/notesSlides/_rels/notesSlide3.xml.rels" ContentType="application/vnd.openxmlformats-package.relationships+xml"/>
  <Override PartName="/ppt/notesSlides/_rels/notesSlide5.xml.rels" ContentType="application/vnd.openxmlformats-package.relationships+xml"/>
  <Override PartName="/ppt/notesSlides/_rels/notesSlide7.xml.rels" ContentType="application/vnd.openxmlformats-package.relationships+xml"/>
  <Override PartName="/ppt/notesSlides/_rels/notesSlide2.xml.rels" ContentType="application/vnd.openxmlformats-package.relationships+xml"/>
  <Override PartName="/ppt/notesSlides/_rels/notesSlide6.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6.xml" ContentType="application/vnd.openxmlformats-officedocument.presentationml.notesSlide+xml"/>
  <Override PartName="/ppt/notesSlides/notesSlide2.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3" r:id="rId5"/>
    <p:sldMasterId id="2147483655" r:id="rId6"/>
    <p:sldMasterId id="2147483656"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slide" Target="slides/slide15.xml"/><Relationship Id="rId24" Type="http://schemas.openxmlformats.org/officeDocument/2006/relationships/slide" Target="slides/slide16.xml"/><Relationship Id="rId25" Type="http://schemas.openxmlformats.org/officeDocument/2006/relationships/slide" Target="slides/slide17.xml"/><Relationship Id="rId26" Type="http://schemas.openxmlformats.org/officeDocument/2006/relationships/slide" Target="slides/slide18.xml"/><Relationship Id="rId2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ru-RU" sz="1800" strike="noStrike" u="none">
              <a:solidFill>
                <a:srgbClr val="ffffff"/>
              </a:solidFill>
              <a:uFillTx/>
              <a:latin typeface="Calibri"/>
            </a:endParaRPr>
          </a:p>
        </p:txBody>
      </p:sp>
      <p:sp>
        <p:nvSpPr>
          <p:cNvPr id="43" name="AutoShape 1"/>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4" name="AutoShape 2"/>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5" name="AutoShape 3"/>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6" name="Text Box 4"/>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7" name="Text Box 5"/>
          <p:cNvSpPr/>
          <p:nvPr/>
        </p:nvSpPr>
        <p:spPr>
          <a:xfrm>
            <a:off x="3884760" y="0"/>
            <a:ext cx="2968560" cy="453960"/>
          </a:xfrm>
          <a:prstGeom prst="rect">
            <a:avLst/>
          </a:prstGeom>
          <a:no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8" name="PlaceHolder 1"/>
          <p:cNvSpPr>
            <a:spLocks noGrp="1"/>
          </p:cNvSpPr>
          <p:nvPr>
            <p:ph type="sldImg"/>
          </p:nvPr>
        </p:nvSpPr>
        <p:spPr>
          <a:xfrm>
            <a:off x="380880" y="685800"/>
            <a:ext cx="6091200" cy="3424320"/>
          </a:xfrm>
          <a:prstGeom prst="rect">
            <a:avLst/>
          </a:prstGeom>
          <a:noFill/>
          <a:ln cap="sq" w="12600">
            <a:solidFill>
              <a:srgbClr val="000000"/>
            </a:solidFill>
            <a:miter/>
          </a:ln>
        </p:spPr>
        <p:txBody>
          <a:bodyPr lIns="90000" rIns="90000" tIns="46800" bIns="46800" anchor="t">
            <a:noAutofit/>
          </a:bodyPr>
          <a:p>
            <a:r>
              <a:rPr b="0" lang="ru-RU" sz="3600" strike="noStrike" u="none">
                <a:solidFill>
                  <a:srgbClr val="000000"/>
                </a:solidFill>
                <a:uFillTx/>
                <a:latin typeface="Arial"/>
              </a:rPr>
              <a:t>Click to move the slide</a:t>
            </a:r>
            <a:endParaRPr b="0" lang="ru-RU" sz="3600" strike="noStrike" u="none">
              <a:solidFill>
                <a:srgbClr val="000000"/>
              </a:solidFill>
              <a:uFillTx/>
              <a:latin typeface="Arial"/>
            </a:endParaRPr>
          </a:p>
        </p:txBody>
      </p:sp>
      <p:sp>
        <p:nvSpPr>
          <p:cNvPr id="49" name="PlaceHolder 2"/>
          <p:cNvSpPr>
            <a:spLocks noGrp="1"/>
          </p:cNvSpPr>
          <p:nvPr>
            <p:ph type="body"/>
          </p:nvPr>
        </p:nvSpPr>
        <p:spPr>
          <a:xfrm>
            <a:off x="685440" y="4343040"/>
            <a:ext cx="5481720" cy="4110120"/>
          </a:xfrm>
          <a:prstGeom prst="rect">
            <a:avLst/>
          </a:prstGeom>
          <a:noFill/>
          <a:ln w="0">
            <a:noFill/>
          </a:ln>
        </p:spPr>
        <p:txBody>
          <a:bodyPr lIns="90000" rIns="90000" tIns="46800" bIns="46800" anchor="t">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ru-RU" sz="1200" strike="noStrike" u="none">
                <a:solidFill>
                  <a:srgbClr val="000000"/>
                </a:solidFill>
                <a:uFillTx/>
                <a:latin typeface="Times New Roman"/>
              </a:rPr>
              <a:t>Click to edit the notes format</a:t>
            </a:r>
            <a:endParaRPr b="0" lang="ru-RU" sz="1200" strike="noStrike" u="none">
              <a:solidFill>
                <a:srgbClr val="000000"/>
              </a:solidFill>
              <a:uFillTx/>
              <a:latin typeface="Times New Roman"/>
            </a:endParaRPr>
          </a:p>
        </p:txBody>
      </p:sp>
      <p:sp>
        <p:nvSpPr>
          <p:cNvPr id="50" name="Text Box 8"/>
          <p:cNvSpPr/>
          <p:nvPr/>
        </p:nvSpPr>
        <p:spPr>
          <a:xfrm>
            <a:off x="0" y="8685360"/>
            <a:ext cx="2971800" cy="45720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51" name="PlaceHolder 3"/>
          <p:cNvSpPr>
            <a:spLocks noGrp="1"/>
          </p:cNvSpPr>
          <p:nvPr>
            <p:ph type="sldNum" idx="19"/>
          </p:nvPr>
        </p:nvSpPr>
        <p:spPr>
          <a:xfrm>
            <a:off x="3884400" y="8685360"/>
            <a:ext cx="2966760" cy="452160"/>
          </a:xfrm>
          <a:prstGeom prst="rect">
            <a:avLst/>
          </a:prstGeom>
          <a:noFill/>
          <a:ln w="0">
            <a:noFill/>
          </a:ln>
        </p:spPr>
        <p:txBody>
          <a:bodyPr lIns="90000" rIns="90000" tIns="46800" bIns="46800" anchor="b">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2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19D18D98-613D-4C0F-9F47-A5C48901A3C8}" type="slidenum">
              <a:rPr b="0"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E905B5C2-64AC-4EB2-BD32-65BD19A7FB87}"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50"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092BEA29-83C1-4EE2-B1C2-FD736BDD1EE5}"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51" name="PlaceHolder 1"/>
          <p:cNvSpPr>
            <a:spLocks noGrp="1"/>
          </p:cNvSpPr>
          <p:nvPr>
            <p:ph type="sldImg"/>
          </p:nvPr>
        </p:nvSpPr>
        <p:spPr>
          <a:xfrm>
            <a:off x="380880" y="685800"/>
            <a:ext cx="6096240" cy="3429000"/>
          </a:xfrm>
          <a:prstGeom prst="rect">
            <a:avLst/>
          </a:prstGeom>
          <a:ln w="0">
            <a:noFill/>
          </a:ln>
        </p:spPr>
      </p:sp>
      <p:sp>
        <p:nvSpPr>
          <p:cNvPr id="152"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22CB2CBD-A126-420B-9D20-D8CB92DEEE24}"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54"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2944DB26-D09B-4F4A-8266-E942F68F6350}"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55" name="PlaceHolder 1"/>
          <p:cNvSpPr>
            <a:spLocks noGrp="1"/>
          </p:cNvSpPr>
          <p:nvPr>
            <p:ph type="sldImg"/>
          </p:nvPr>
        </p:nvSpPr>
        <p:spPr>
          <a:xfrm>
            <a:off x="380880" y="685800"/>
            <a:ext cx="6096240" cy="3429000"/>
          </a:xfrm>
          <a:prstGeom prst="rect">
            <a:avLst/>
          </a:prstGeom>
          <a:ln w="0">
            <a:noFill/>
          </a:ln>
        </p:spPr>
      </p:sp>
      <p:sp>
        <p:nvSpPr>
          <p:cNvPr id="156"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773AF8D5-D237-441F-AF26-6D20D5BC6259}"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58"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8D1BA4F0-EE0A-4C65-A323-2D456FD29C13}"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59" name="PlaceHolder 1"/>
          <p:cNvSpPr>
            <a:spLocks noGrp="1"/>
          </p:cNvSpPr>
          <p:nvPr>
            <p:ph type="sldImg"/>
          </p:nvPr>
        </p:nvSpPr>
        <p:spPr>
          <a:xfrm>
            <a:off x="380880" y="685800"/>
            <a:ext cx="6096240" cy="3429000"/>
          </a:xfrm>
          <a:prstGeom prst="rect">
            <a:avLst/>
          </a:prstGeom>
          <a:ln w="0">
            <a:noFill/>
          </a:ln>
        </p:spPr>
      </p:sp>
      <p:sp>
        <p:nvSpPr>
          <p:cNvPr id="160"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22D16AD6-F758-49AB-958A-085AAC930B2D}"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62"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59CCA800-77BD-4B93-A6C9-397B83CF583C}"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63" name="PlaceHolder 1"/>
          <p:cNvSpPr>
            <a:spLocks noGrp="1"/>
          </p:cNvSpPr>
          <p:nvPr>
            <p:ph type="sldImg"/>
          </p:nvPr>
        </p:nvSpPr>
        <p:spPr>
          <a:xfrm>
            <a:off x="380880" y="685800"/>
            <a:ext cx="6096240" cy="3429000"/>
          </a:xfrm>
          <a:prstGeom prst="rect">
            <a:avLst/>
          </a:prstGeom>
          <a:ln w="0">
            <a:noFill/>
          </a:ln>
        </p:spPr>
      </p:sp>
      <p:sp>
        <p:nvSpPr>
          <p:cNvPr id="164"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F92CAC27-2543-4384-A451-ACFDC9B82C05}"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66"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A7E04E75-8FC2-44FC-A57C-D4C3F95FAD3D}"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67" name="PlaceHolder 1"/>
          <p:cNvSpPr>
            <a:spLocks noGrp="1"/>
          </p:cNvSpPr>
          <p:nvPr>
            <p:ph type="sldImg"/>
          </p:nvPr>
        </p:nvSpPr>
        <p:spPr>
          <a:xfrm>
            <a:off x="380880" y="685800"/>
            <a:ext cx="6096240" cy="3429000"/>
          </a:xfrm>
          <a:prstGeom prst="rect">
            <a:avLst/>
          </a:prstGeom>
          <a:ln w="0">
            <a:noFill/>
          </a:ln>
        </p:spPr>
      </p:sp>
      <p:sp>
        <p:nvSpPr>
          <p:cNvPr id="168"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726B368C-433E-4E90-A92D-F161BC674292}"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70"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A6AE4C90-369D-4FBE-9741-7D68FF3FF293}"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71" name="PlaceHolder 1"/>
          <p:cNvSpPr>
            <a:spLocks noGrp="1"/>
          </p:cNvSpPr>
          <p:nvPr>
            <p:ph type="sldImg"/>
          </p:nvPr>
        </p:nvSpPr>
        <p:spPr>
          <a:xfrm>
            <a:off x="380880" y="685800"/>
            <a:ext cx="6096240" cy="3429000"/>
          </a:xfrm>
          <a:prstGeom prst="rect">
            <a:avLst/>
          </a:prstGeom>
          <a:ln w="0">
            <a:noFill/>
          </a:ln>
        </p:spPr>
      </p:sp>
      <p:sp>
        <p:nvSpPr>
          <p:cNvPr id="172"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1C147F14-3290-4239-A2DE-B2F318766B1A}"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74"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7F050EB4-3FDA-4BAD-B453-C8C6E73B7723}"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75" name="PlaceHolder 1"/>
          <p:cNvSpPr>
            <a:spLocks noGrp="1"/>
          </p:cNvSpPr>
          <p:nvPr>
            <p:ph type="sldImg"/>
          </p:nvPr>
        </p:nvSpPr>
        <p:spPr>
          <a:xfrm>
            <a:off x="380880" y="685800"/>
            <a:ext cx="6096240" cy="3429000"/>
          </a:xfrm>
          <a:prstGeom prst="rect">
            <a:avLst/>
          </a:prstGeom>
          <a:ln w="0">
            <a:noFill/>
          </a:ln>
        </p:spPr>
      </p:sp>
      <p:sp>
        <p:nvSpPr>
          <p:cNvPr id="176"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9C9900DC-52B6-4B47-A3B8-3D600B1614FB}"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78"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0115CEF5-C8F4-47FB-A4D0-85B17F98B3E9}"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179" name="PlaceHolder 1"/>
          <p:cNvSpPr>
            <a:spLocks noGrp="1"/>
          </p:cNvSpPr>
          <p:nvPr>
            <p:ph type="sldImg"/>
          </p:nvPr>
        </p:nvSpPr>
        <p:spPr>
          <a:xfrm>
            <a:off x="380880" y="685800"/>
            <a:ext cx="6096240" cy="3429000"/>
          </a:xfrm>
          <a:prstGeom prst="rect">
            <a:avLst/>
          </a:prstGeom>
          <a:ln w="0">
            <a:noFill/>
          </a:ln>
        </p:spPr>
      </p:sp>
      <p:sp>
        <p:nvSpPr>
          <p:cNvPr id="180"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4.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EEBEFA9-A9B5-4878-B3F3-631A7FDAC908}" type="slidenum">
              <a:t>&lt;#&gt;</a:t>
            </a:fld>
          </a:p>
        </p:txBody>
      </p:sp>
      <p:sp>
        <p:nvSpPr>
          <p:cNvPr id="4" name="PlaceHolder 3"/>
          <p:cNvSpPr>
            <a:spLocks noGrp="1"/>
          </p:cNvSpPr>
          <p:nvPr>
            <p:ph type="dt" idx="1"/>
          </p:nvPr>
        </p:nvSpPr>
        <p:spPr/>
        <p:txBody>
          <a:bodyPr/>
          <a:p>
            <a:r>
              <a:rPr lang="ru-RU"/>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845AE06B-C999-403B-A3B9-147703C40928}" type="slidenum">
              <a:t>&lt;#&gt;</a:t>
            </a:fld>
          </a:p>
        </p:txBody>
      </p:sp>
      <p:sp>
        <p:nvSpPr>
          <p:cNvPr id="4" name="PlaceHolder 3"/>
          <p:cNvSpPr>
            <a:spLocks noGrp="1"/>
          </p:cNvSpPr>
          <p:nvPr>
            <p:ph type="dt" idx="4"/>
          </p:nvPr>
        </p:nvSpPr>
        <p:spPr/>
        <p:txBody>
          <a:bodyPr/>
          <a:p>
            <a:r>
              <a:rPr lang="ru-RU"/>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3">
    <p:spTree>
      <p:nvGrpSpPr>
        <p:cNvPr id="1" name=""/>
        <p:cNvGrpSpPr/>
        <p:nvPr/>
      </p:nvGrpSpPr>
      <p:grpSpPr>
        <a:xfrm>
          <a:off x="0" y="0"/>
          <a:ext cx="0" cy="0"/>
          <a:chOff x="0" y="0"/>
          <a:chExt cx="0" cy="0"/>
        </a:xfrm>
      </p:grpSpPr>
      <p:sp>
        <p:nvSpPr>
          <p:cNvPr id="2" name="PlaceHolder 1"/>
          <p:cNvSpPr>
            <a:spLocks noGrp="1"/>
          </p:cNvSpPr>
          <p:nvPr>
            <p:ph type="ftr" idx="12"/>
          </p:nvPr>
        </p:nvSpPr>
        <p:spPr/>
        <p:txBody>
          <a:bodyPr/>
          <a:p>
            <a:r>
              <a:t>Footer</a:t>
            </a:r>
          </a:p>
        </p:txBody>
      </p:sp>
      <p:sp>
        <p:nvSpPr>
          <p:cNvPr id="3" name="PlaceHolder 2"/>
          <p:cNvSpPr>
            <a:spLocks noGrp="1"/>
          </p:cNvSpPr>
          <p:nvPr>
            <p:ph type="sldNum" idx="10"/>
          </p:nvPr>
        </p:nvSpPr>
        <p:spPr/>
        <p:txBody>
          <a:bodyPr/>
          <a:p>
            <a:fld id="{A527C60D-7866-40B8-B5C6-87DAD4DBA968}" type="slidenum">
              <a:t>&lt;#&gt;</a:t>
            </a:fld>
          </a:p>
        </p:txBody>
      </p:sp>
      <p:sp>
        <p:nvSpPr>
          <p:cNvPr id="4" name="PlaceHolder 3"/>
          <p:cNvSpPr>
            <a:spLocks noGrp="1"/>
          </p:cNvSpPr>
          <p:nvPr>
            <p:ph type="dt" idx="1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jpe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2.jpeg"/>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jpeg"/><Relationship Id="rId3" Type="http://schemas.openxmlformats.org/officeDocument/2006/relationships/image" Target="../media/image3.png"/><Relationship Id="rId4" Type="http://schemas.openxmlformats.org/officeDocument/2006/relationships/slideLayout" Target="../slideLayouts/slideLayout3.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2.jpeg"/>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jpeg"/><Relationship Id="rId3" Type="http://schemas.openxmlformats.org/officeDocument/2006/relationships/image" Target="../media/image3.png"/>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Picture 9" descr=""/>
          <p:cNvPicPr/>
          <p:nvPr/>
        </p:nvPicPr>
        <p:blipFill>
          <a:blip r:embed="rId2"/>
          <a:stretch/>
        </p:blipFill>
        <p:spPr>
          <a:xfrm>
            <a:off x="0" y="0"/>
            <a:ext cx="12211200" cy="6858000"/>
          </a:xfrm>
          <a:prstGeom prst="rect">
            <a:avLst/>
          </a:prstGeom>
          <a:ln w="0">
            <a:noFill/>
          </a:ln>
        </p:spPr>
      </p:pic>
      <p:sp>
        <p:nvSpPr>
          <p:cNvPr id="1"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2"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3" name="PlaceHolder 3"/>
          <p:cNvSpPr>
            <a:spLocks noGrp="1"/>
          </p:cNvSpPr>
          <p:nvPr>
            <p:ph type="dt" idx="1"/>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 name="PlaceHolder 4"/>
          <p:cNvSpPr>
            <a:spLocks noGrp="1"/>
          </p:cNvSpPr>
          <p:nvPr>
            <p:ph type="ftr" idx="2"/>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5" name="PlaceHolder 5"/>
          <p:cNvSpPr>
            <a:spLocks noGrp="1"/>
          </p:cNvSpPr>
          <p:nvPr>
            <p:ph type="sldNum" idx="3"/>
          </p:nvPr>
        </p:nvSpPr>
        <p:spPr>
          <a:xfrm>
            <a:off x="8739360" y="6244920"/>
            <a:ext cx="2844720" cy="476280"/>
          </a:xfrm>
          <a:prstGeom prst="rect">
            <a:avLst/>
          </a:prstGeom>
          <a:noFill/>
          <a:ln w="0">
            <a:noFill/>
          </a:ln>
        </p:spPr>
        <p:txBody>
          <a:bodyPr lIns="90000" rIns="90000" tIns="46800" bIns="46800" anchor="t">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4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C3CAF48B-EE84-4B36-8F1E-E62A0B5B2818}" type="slidenum">
              <a:rPr b="0" sz="1400" strike="noStrike" u="none">
                <a:solidFill>
                  <a:srgbClr val="000000"/>
                </a:solidFill>
                <a:uFillTx/>
                <a:latin typeface="Calibri"/>
              </a:rPr>
              <a:t>&lt;number&gt;</a:t>
            </a:fld>
            <a:endParaRPr b="0" lang="ru-RU" sz="14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 name="Picture 9" descr=""/>
          <p:cNvPicPr/>
          <p:nvPr/>
        </p:nvPicPr>
        <p:blipFill>
          <a:blip r:embed="rId2"/>
          <a:stretch/>
        </p:blipFill>
        <p:spPr>
          <a:xfrm>
            <a:off x="0" y="0"/>
            <a:ext cx="12211200" cy="6858000"/>
          </a:xfrm>
          <a:prstGeom prst="rect">
            <a:avLst/>
          </a:prstGeom>
          <a:ln w="0">
            <a:noFill/>
          </a:ln>
        </p:spPr>
      </p:pic>
      <p:sp>
        <p:nvSpPr>
          <p:cNvPr id="7"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8"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9" name="PlaceHolder 3"/>
          <p:cNvSpPr>
            <a:spLocks noGrp="1"/>
          </p:cNvSpPr>
          <p:nvPr>
            <p:ph type="dt" idx="4"/>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0" name="PlaceHolder 4"/>
          <p:cNvSpPr>
            <a:spLocks noGrp="1"/>
          </p:cNvSpPr>
          <p:nvPr>
            <p:ph type="ftr" idx="5"/>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1" name="PlaceHolder 5"/>
          <p:cNvSpPr>
            <a:spLocks noGrp="1"/>
          </p:cNvSpPr>
          <p:nvPr>
            <p:ph type="sldNum" idx="6"/>
          </p:nvPr>
        </p:nvSpPr>
        <p:spPr>
          <a:xfrm>
            <a:off x="8739360" y="6244920"/>
            <a:ext cx="2844720" cy="476280"/>
          </a:xfrm>
          <a:prstGeom prst="rect">
            <a:avLst/>
          </a:prstGeom>
          <a:noFill/>
          <a:ln w="0">
            <a:noFill/>
          </a:ln>
        </p:spPr>
        <p:txBody>
          <a:bodyPr lIns="90000" rIns="90000" tIns="46800" bIns="46800" anchor="t">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4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E1123DB2-1216-4936-BABD-DBAB69EEE56A}" type="slidenum">
              <a:rPr b="0" sz="1400" strike="noStrike" u="none">
                <a:solidFill>
                  <a:srgbClr val="000000"/>
                </a:solidFill>
                <a:uFillTx/>
                <a:latin typeface="Calibri"/>
              </a:rPr>
              <a:t>&lt;number&gt;</a:t>
            </a:fld>
            <a:endParaRPr b="0" lang="ru-RU" sz="14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2" name="Picture 2" descr=""/>
          <p:cNvPicPr/>
          <p:nvPr/>
        </p:nvPicPr>
        <p:blipFill>
          <a:blip r:embed="rId2"/>
          <a:stretch/>
        </p:blipFill>
        <p:spPr>
          <a:xfrm>
            <a:off x="0" y="0"/>
            <a:ext cx="12211200" cy="6858000"/>
          </a:xfrm>
          <a:prstGeom prst="rect">
            <a:avLst/>
          </a:prstGeom>
          <a:ln w="0">
            <a:noFill/>
          </a:ln>
        </p:spPr>
      </p:pic>
      <p:sp>
        <p:nvSpPr>
          <p:cNvPr id="13"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14"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15" name="PlaceHolder 3"/>
          <p:cNvSpPr>
            <a:spLocks noGrp="1"/>
          </p:cNvSpPr>
          <p:nvPr>
            <p:ph type="dt" idx="7"/>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6" name="PlaceHolder 4"/>
          <p:cNvSpPr>
            <a:spLocks noGrp="1"/>
          </p:cNvSpPr>
          <p:nvPr>
            <p:ph type="ftr" idx="8"/>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7" name="PlaceHolder 5"/>
          <p:cNvSpPr>
            <a:spLocks noGrp="1"/>
          </p:cNvSpPr>
          <p:nvPr>
            <p:ph type="sldNum" idx="9"/>
          </p:nvPr>
        </p:nvSpPr>
        <p:spPr>
          <a:xfrm>
            <a:off x="8739360" y="6244920"/>
            <a:ext cx="2844720" cy="476280"/>
          </a:xfrm>
          <a:prstGeom prst="rect">
            <a:avLst/>
          </a:prstGeom>
          <a:noFill/>
          <a:ln w="0">
            <a:noFill/>
          </a:ln>
        </p:spPr>
        <p:txBody>
          <a:bodyPr lIns="90000" rIns="90000" tIns="46800" bIns="46800" anchor="t">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4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0830905C-D4BE-423D-BB79-C40792B9A607}" type="slidenum">
              <a:rPr b="0" sz="1400" strike="noStrike" u="none">
                <a:solidFill>
                  <a:srgbClr val="000000"/>
                </a:solidFill>
                <a:uFillTx/>
                <a:latin typeface="Calibri"/>
              </a:rPr>
              <a:t>&lt;number&gt;</a:t>
            </a:fld>
            <a:endParaRPr b="0" lang="ru-RU" sz="14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8" name="Picture 9" descr=""/>
          <p:cNvPicPr/>
          <p:nvPr/>
        </p:nvPicPr>
        <p:blipFill>
          <a:blip r:embed="rId2"/>
          <a:stretch/>
        </p:blipFill>
        <p:spPr>
          <a:xfrm>
            <a:off x="0" y="0"/>
            <a:ext cx="12211200" cy="6858000"/>
          </a:xfrm>
          <a:prstGeom prst="rect">
            <a:avLst/>
          </a:prstGeom>
          <a:ln w="0">
            <a:noFill/>
          </a:ln>
        </p:spPr>
      </p:pic>
      <p:sp>
        <p:nvSpPr>
          <p:cNvPr id="19" name="Rectangle: Rounded Corners 7"/>
          <p:cNvSpPr/>
          <p:nvPr/>
        </p:nvSpPr>
        <p:spPr>
          <a:xfrm>
            <a:off x="11244240" y="301680"/>
            <a:ext cx="595440" cy="326880"/>
          </a:xfrm>
          <a:prstGeom prst="roundRect">
            <a:avLst>
              <a:gd name="adj" fmla="val 50000"/>
            </a:avLst>
          </a:prstGeom>
          <a:solidFill>
            <a:srgbClr val="0066cc"/>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20" name="Rectangle: Rounded Corners 9"/>
          <p:cNvSpPr/>
          <p:nvPr/>
        </p:nvSpPr>
        <p:spPr>
          <a:xfrm>
            <a:off x="353880" y="301680"/>
            <a:ext cx="1177920" cy="326880"/>
          </a:xfrm>
          <a:prstGeom prst="roundRect">
            <a:avLst>
              <a:gd name="adj" fmla="val 50000"/>
            </a:avLst>
          </a:prstGeom>
          <a:solidFill>
            <a:srgbClr val="0066cc"/>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pic>
        <p:nvPicPr>
          <p:cNvPr id="21" name="Picture 2" descr="D:\KHABAR\ОНЛАЙН школа\LOGOMON\tvKAZ.png"/>
          <p:cNvPicPr/>
          <p:nvPr/>
        </p:nvPicPr>
        <p:blipFill>
          <a:blip r:embed="rId3"/>
          <a:stretch/>
        </p:blipFill>
        <p:spPr>
          <a:xfrm>
            <a:off x="455760" y="376200"/>
            <a:ext cx="974520" cy="177840"/>
          </a:xfrm>
          <a:prstGeom prst="rect">
            <a:avLst/>
          </a:prstGeom>
          <a:ln w="0">
            <a:noFill/>
          </a:ln>
        </p:spPr>
      </p:pic>
      <p:sp>
        <p:nvSpPr>
          <p:cNvPr id="22"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23"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24" name="PlaceHolder 3"/>
          <p:cNvSpPr>
            <a:spLocks noGrp="1"/>
          </p:cNvSpPr>
          <p:nvPr>
            <p:ph type="sldNum" idx="10"/>
          </p:nvPr>
        </p:nvSpPr>
        <p:spPr>
          <a:xfrm>
            <a:off x="11314080" y="282600"/>
            <a:ext cx="457200" cy="365040"/>
          </a:xfrm>
          <a:prstGeom prst="rect">
            <a:avLst/>
          </a:prstGeom>
          <a:noFill/>
          <a:ln w="0">
            <a:noFill/>
          </a:ln>
        </p:spPr>
        <p:txBody>
          <a:bodyPr lIns="90000" rIns="90000" tIns="46800" bIns="46800" anchor="t">
            <a:noAutofit/>
          </a:bodyPr>
          <a:lstStyle>
            <a:lvl1pPr indent="0" algn="ctr">
              <a:lnSpc>
                <a:spcPct val="100000"/>
              </a:lnSpc>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1" sz="1200" strike="noStrike" u="none">
                <a:solidFill>
                  <a:srgbClr val="969696"/>
                </a:solidFill>
                <a:uFillTx/>
                <a:latin typeface="Arial"/>
              </a:defRPr>
            </a:lvl1pPr>
          </a:lstStyle>
          <a:p>
            <a:pPr indent="0" algn="ctr">
              <a:lnSpc>
                <a:spcPct val="100000"/>
              </a:lnSpc>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4EC60860-6DB5-4C33-9835-05965907796B}" type="slidenum">
              <a:rPr b="1" sz="1200" strike="noStrike" u="none">
                <a:solidFill>
                  <a:srgbClr val="969696"/>
                </a:solidFill>
                <a:uFillTx/>
                <a:latin typeface="Arial"/>
              </a:rPr>
              <a:t>&lt;number&gt;</a:t>
            </a:fld>
            <a:endParaRPr b="0" lang="ru-RU" sz="1200" strike="noStrike" u="none">
              <a:solidFill>
                <a:srgbClr val="000000"/>
              </a:solidFill>
              <a:uFillTx/>
              <a:latin typeface="Calibri"/>
            </a:endParaRPr>
          </a:p>
        </p:txBody>
      </p:sp>
      <p:sp>
        <p:nvSpPr>
          <p:cNvPr id="25" name="PlaceHolder 4"/>
          <p:cNvSpPr>
            <a:spLocks noGrp="1"/>
          </p:cNvSpPr>
          <p:nvPr>
            <p:ph type="dt" idx="11"/>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26" name="PlaceHolder 5"/>
          <p:cNvSpPr>
            <a:spLocks noGrp="1"/>
          </p:cNvSpPr>
          <p:nvPr>
            <p:ph type="ftr" idx="12"/>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Tree>
  </p:cSld>
  <p:clrMap bg1="lt1" tx1="dk1" bg2="lt2" tx2="dk2" accent1="accent1" accent2="accent2" accent3="accent3" accent4="accent4" accent5="accent5" accent6="accent6" hlink="hlink" folHlink="folHlink"/>
  <p:sldLayoutIdLst>
    <p:sldLayoutId id="2147483654" r:id="rId4"/>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7" name="Picture 2" descr=""/>
          <p:cNvPicPr/>
          <p:nvPr/>
        </p:nvPicPr>
        <p:blipFill>
          <a:blip r:embed="rId2"/>
          <a:stretch/>
        </p:blipFill>
        <p:spPr>
          <a:xfrm>
            <a:off x="0" y="0"/>
            <a:ext cx="12211200" cy="6858000"/>
          </a:xfrm>
          <a:prstGeom prst="rect">
            <a:avLst/>
          </a:prstGeom>
          <a:ln w="0">
            <a:noFill/>
          </a:ln>
        </p:spPr>
      </p:pic>
      <p:sp>
        <p:nvSpPr>
          <p:cNvPr id="28"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29"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30" name="PlaceHolder 3"/>
          <p:cNvSpPr>
            <a:spLocks noGrp="1"/>
          </p:cNvSpPr>
          <p:nvPr>
            <p:ph type="dt" idx="13"/>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31" name="PlaceHolder 4"/>
          <p:cNvSpPr>
            <a:spLocks noGrp="1"/>
          </p:cNvSpPr>
          <p:nvPr>
            <p:ph type="ftr" idx="14"/>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32" name="PlaceHolder 5"/>
          <p:cNvSpPr>
            <a:spLocks noGrp="1"/>
          </p:cNvSpPr>
          <p:nvPr>
            <p:ph type="sldNum" idx="15"/>
          </p:nvPr>
        </p:nvSpPr>
        <p:spPr>
          <a:xfrm>
            <a:off x="8739360" y="6244920"/>
            <a:ext cx="2844720" cy="476280"/>
          </a:xfrm>
          <a:prstGeom prst="rect">
            <a:avLst/>
          </a:prstGeom>
          <a:noFill/>
          <a:ln w="0">
            <a:noFill/>
          </a:ln>
        </p:spPr>
        <p:txBody>
          <a:bodyPr lIns="90000" rIns="90000" tIns="46800" bIns="46800" anchor="t">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4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D903AE23-C54B-4EAB-AC3C-CBD7CA7BD3FF}" type="slidenum">
              <a:rPr b="0" sz="1400" strike="noStrike" u="none">
                <a:solidFill>
                  <a:srgbClr val="000000"/>
                </a:solidFill>
                <a:uFillTx/>
                <a:latin typeface="Calibri"/>
              </a:rPr>
              <a:t>&lt;number&gt;</a:t>
            </a:fld>
            <a:endParaRPr b="0" lang="ru-RU" sz="14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3" name="Picture 9" descr=""/>
          <p:cNvPicPr/>
          <p:nvPr/>
        </p:nvPicPr>
        <p:blipFill>
          <a:blip r:embed="rId2"/>
          <a:stretch/>
        </p:blipFill>
        <p:spPr>
          <a:xfrm>
            <a:off x="0" y="0"/>
            <a:ext cx="12211200" cy="6858000"/>
          </a:xfrm>
          <a:prstGeom prst="rect">
            <a:avLst/>
          </a:prstGeom>
          <a:ln w="0">
            <a:noFill/>
          </a:ln>
        </p:spPr>
      </p:pic>
      <p:sp>
        <p:nvSpPr>
          <p:cNvPr id="34" name="Rectangle: Rounded Corners 7"/>
          <p:cNvSpPr/>
          <p:nvPr/>
        </p:nvSpPr>
        <p:spPr>
          <a:xfrm>
            <a:off x="11244240" y="301680"/>
            <a:ext cx="595440" cy="326880"/>
          </a:xfrm>
          <a:prstGeom prst="roundRect">
            <a:avLst>
              <a:gd name="adj" fmla="val 50000"/>
            </a:avLst>
          </a:prstGeom>
          <a:solidFill>
            <a:srgbClr val="0066cc"/>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35" name="Rectangle: Rounded Corners 9"/>
          <p:cNvSpPr/>
          <p:nvPr/>
        </p:nvSpPr>
        <p:spPr>
          <a:xfrm>
            <a:off x="353880" y="301680"/>
            <a:ext cx="1177920" cy="326880"/>
          </a:xfrm>
          <a:prstGeom prst="roundRect">
            <a:avLst>
              <a:gd name="adj" fmla="val 50000"/>
            </a:avLst>
          </a:prstGeom>
          <a:solidFill>
            <a:srgbClr val="0066cc"/>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pic>
        <p:nvPicPr>
          <p:cNvPr id="36" name="Picture 2" descr="D:\KHABAR\ОНЛАЙН школа\LOGOMON\tvKAZ.png"/>
          <p:cNvPicPr/>
          <p:nvPr/>
        </p:nvPicPr>
        <p:blipFill>
          <a:blip r:embed="rId3"/>
          <a:stretch/>
        </p:blipFill>
        <p:spPr>
          <a:xfrm>
            <a:off x="455760" y="376200"/>
            <a:ext cx="974520" cy="177840"/>
          </a:xfrm>
          <a:prstGeom prst="rect">
            <a:avLst/>
          </a:prstGeom>
          <a:ln w="0">
            <a:noFill/>
          </a:ln>
        </p:spPr>
      </p:pic>
      <p:sp>
        <p:nvSpPr>
          <p:cNvPr id="37"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38"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39" name="PlaceHolder 3"/>
          <p:cNvSpPr>
            <a:spLocks noGrp="1"/>
          </p:cNvSpPr>
          <p:nvPr>
            <p:ph type="sldNum" idx="16"/>
          </p:nvPr>
        </p:nvSpPr>
        <p:spPr>
          <a:xfrm>
            <a:off x="11314080" y="282600"/>
            <a:ext cx="457200" cy="365040"/>
          </a:xfrm>
          <a:prstGeom prst="rect">
            <a:avLst/>
          </a:prstGeom>
          <a:noFill/>
          <a:ln w="0">
            <a:noFill/>
          </a:ln>
        </p:spPr>
        <p:txBody>
          <a:bodyPr lIns="90000" rIns="90000" tIns="46800" bIns="46800" anchor="t">
            <a:noAutofit/>
          </a:bodyPr>
          <a:lstStyle>
            <a:lvl1pPr indent="0" algn="ctr">
              <a:lnSpc>
                <a:spcPct val="100000"/>
              </a:lnSpc>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1" sz="1200" strike="noStrike" u="none">
                <a:solidFill>
                  <a:srgbClr val="969696"/>
                </a:solidFill>
                <a:uFillTx/>
                <a:latin typeface="Arial"/>
              </a:defRPr>
            </a:lvl1pPr>
          </a:lstStyle>
          <a:p>
            <a:pPr indent="0" algn="ctr">
              <a:lnSpc>
                <a:spcPct val="100000"/>
              </a:lnSpc>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E04B18ED-73A5-46F6-A343-16CB20704366}" type="slidenum">
              <a:rPr b="1" sz="1200" strike="noStrike" u="none">
                <a:solidFill>
                  <a:srgbClr val="969696"/>
                </a:solidFill>
                <a:uFillTx/>
                <a:latin typeface="Arial"/>
              </a:rPr>
              <a:t>&lt;number&gt;</a:t>
            </a:fld>
            <a:endParaRPr b="0" lang="ru-RU" sz="1200" strike="noStrike" u="none">
              <a:solidFill>
                <a:srgbClr val="000000"/>
              </a:solidFill>
              <a:uFillTx/>
              <a:latin typeface="Calibri"/>
            </a:endParaRPr>
          </a:p>
        </p:txBody>
      </p:sp>
      <p:sp>
        <p:nvSpPr>
          <p:cNvPr id="40" name="PlaceHolder 4"/>
          <p:cNvSpPr>
            <a:spLocks noGrp="1"/>
          </p:cNvSpPr>
          <p:nvPr>
            <p:ph type="dt" idx="17"/>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1" name="PlaceHolder 5"/>
          <p:cNvSpPr>
            <a:spLocks noGrp="1"/>
          </p:cNvSpPr>
          <p:nvPr>
            <p:ph type="ftr" idx="18"/>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Tree>
  </p:cSld>
  <p:clrMap bg1="lt1" tx1="dk1" bg2="lt2" tx2="dk2" accent1="accent1" accent2="accent2" accent3="accent3" accent4="accent4" accent5="accent5" accent6="accent6" hlink="hlink" folHlink="folHlink"/>
  <p:sldLayoutIdLst/>
</p:sldMaster>
</file>

<file path=ppt/slides/_rels/slide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2" name="Picture 1" descr=""/>
          <p:cNvPicPr/>
          <p:nvPr/>
        </p:nvPicPr>
        <p:blipFill>
          <a:blip r:embed="rId1"/>
          <a:stretch/>
        </p:blipFill>
        <p:spPr>
          <a:xfrm>
            <a:off x="652320" y="7978680"/>
            <a:ext cx="200160" cy="203400"/>
          </a:xfrm>
          <a:prstGeom prst="rect">
            <a:avLst/>
          </a:prstGeom>
          <a:ln w="0">
            <a:noFill/>
          </a:ln>
        </p:spPr>
      </p:pic>
      <p:sp>
        <p:nvSpPr>
          <p:cNvPr id="53" name="Freeform 2"/>
          <p:cNvSpPr/>
          <p:nvPr/>
        </p:nvSpPr>
        <p:spPr>
          <a:xfrm>
            <a:off x="1440" y="-12600"/>
            <a:ext cx="12190680" cy="977760"/>
          </a:xfrm>
          <a:custGeom>
            <a:avLst/>
            <a:gdLst/>
            <a:ahLst/>
            <a:rect l="l" t="t" r="r" b="b"/>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54"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55"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56" name="AutoShape 5"/>
          <p:cNvCxnSpPr/>
          <p:nvPr/>
        </p:nvCxnSpPr>
        <p:spPr>
          <a:xfrm>
            <a:off x="212400" y="6621120"/>
            <a:ext cx="11729160" cy="27720"/>
          </a:xfrm>
          <a:prstGeom prst="straightConnector1">
            <a:avLst/>
          </a:prstGeom>
          <a:ln cap="sq" w="57240">
            <a:solidFill>
              <a:srgbClr val="33cccc"/>
            </a:solidFill>
            <a:miter/>
          </a:ln>
        </p:spPr>
      </p:cxnSp>
      <p:cxnSp>
        <p:nvCxnSpPr>
          <p:cNvPr id="57" name="AutoShape 6"/>
          <p:cNvCxnSpPr/>
          <p:nvPr/>
        </p:nvCxnSpPr>
        <p:spPr>
          <a:xfrm>
            <a:off x="757080" y="3716280"/>
            <a:ext cx="10694160" cy="38880"/>
          </a:xfrm>
          <a:prstGeom prst="straightConnector1">
            <a:avLst/>
          </a:prstGeom>
          <a:ln cap="sq" w="57240">
            <a:solidFill>
              <a:srgbClr val="4472c4"/>
            </a:solidFill>
            <a:miter/>
          </a:ln>
        </p:spPr>
      </p:cxnSp>
      <p:sp>
        <p:nvSpPr>
          <p:cNvPr id="58" name="Text Box 7"/>
          <p:cNvSpPr/>
          <p:nvPr/>
        </p:nvSpPr>
        <p:spPr>
          <a:xfrm>
            <a:off x="1228680" y="4011480"/>
            <a:ext cx="975528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ru-RU" sz="3200" strike="noStrike" u="none">
                <a:solidFill>
                  <a:srgbClr val="000000"/>
                </a:solidFill>
                <a:uFillTx/>
                <a:latin typeface="Times New Roman"/>
              </a:rPr>
              <a:t>Сабақтың тақырыбы: </a:t>
            </a:r>
            <a:r>
              <a:rPr b="1" lang="kk-KZ" sz="3200" strike="noStrike" u="none">
                <a:solidFill>
                  <a:srgbClr val="000000"/>
                </a:solidFill>
                <a:uFillTx/>
                <a:latin typeface="Times New Roman"/>
              </a:rPr>
              <a:t> </a:t>
            </a: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3200" strike="noStrike" u="none">
                <a:solidFill>
                  <a:srgbClr val="000000"/>
                </a:solidFill>
                <a:uFillTx/>
                <a:latin typeface="Times New Roman"/>
              </a:rPr>
              <a:t>Ж. Жабаев “Зілді бұйрық” өлеңі</a:t>
            </a:r>
            <a:endParaRPr b="0" lang="ru-RU" sz="3200" strike="noStrike" u="none">
              <a:solidFill>
                <a:srgbClr val="ffffff"/>
              </a:solidFill>
              <a:uFillTx/>
              <a:latin typeface="Calibri"/>
            </a:endParaRPr>
          </a:p>
        </p:txBody>
      </p:sp>
      <p:sp>
        <p:nvSpPr>
          <p:cNvPr id="59" name="Text Box 8"/>
          <p:cNvSpPr/>
          <p:nvPr/>
        </p:nvSpPr>
        <p:spPr>
          <a:xfrm>
            <a:off x="10010520" y="181080"/>
            <a:ext cx="20894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1400" strike="noStrike" u="none">
                <a:solidFill>
                  <a:srgbClr val="ffffff"/>
                </a:solidFill>
                <a:uFillTx/>
                <a:latin typeface="Tahoma"/>
              </a:rPr>
              <a:t>ҚАЗАҚ әдебиеті (Т1)</a:t>
            </a:r>
            <a:endParaRPr b="0" lang="ru-RU" sz="1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ru-RU" sz="1400" strike="noStrike" u="none">
                <a:solidFill>
                  <a:srgbClr val="ffffff"/>
                </a:solidFill>
                <a:uFillTx/>
                <a:latin typeface="Tahoma"/>
              </a:rPr>
              <a:t>7-СЫНЫП</a:t>
            </a:r>
            <a:endParaRPr b="0" lang="ru-RU" sz="1400" strike="noStrike" u="none">
              <a:solidFill>
                <a:srgbClr val="ffffff"/>
              </a:solidFill>
              <a:uFillTx/>
              <a:latin typeface="Calibri"/>
            </a:endParaRPr>
          </a:p>
        </p:txBody>
      </p:sp>
      <p:sp>
        <p:nvSpPr>
          <p:cNvPr id="60" name="Text Box 9"/>
          <p:cNvSpPr/>
          <p:nvPr/>
        </p:nvSpPr>
        <p:spPr>
          <a:xfrm>
            <a:off x="652320" y="320760"/>
            <a:ext cx="94395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3600" strike="noStrike" u="none">
                <a:solidFill>
                  <a:srgbClr val="000000"/>
                </a:solidFill>
                <a:uFillTx/>
                <a:latin typeface="Times New Roman"/>
              </a:rPr>
              <a:t>Бөлім</a:t>
            </a:r>
            <a:r>
              <a:rPr b="1" lang="kk-KZ" sz="3200" strike="noStrike" u="none">
                <a:solidFill>
                  <a:srgbClr val="000000"/>
                </a:solidFill>
                <a:uFillTx/>
                <a:latin typeface="Times New Roman"/>
              </a:rPr>
              <a:t> тақырыбы:  Толғауы тоқсан қызыл тіл</a:t>
            </a:r>
            <a:endParaRPr b="0" lang="ru-RU" sz="3200" strike="noStrike" u="none">
              <a:solidFill>
                <a:srgbClr val="ffffff"/>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Slide Number Placeholder 3"/>
          <p:cNvSpPr/>
          <p:nvPr/>
        </p:nvSpPr>
        <p:spPr>
          <a:xfrm>
            <a:off x="11314080" y="282600"/>
            <a:ext cx="457200" cy="3650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fld id="{B339E594-BC49-4E6E-B3ED-A15B236A6498}" type="slidenum">
              <a:rPr b="1" sz="1200" strike="noStrike" u="none">
                <a:solidFill>
                  <a:srgbClr val="969696"/>
                </a:solidFill>
                <a:uFillTx/>
                <a:latin typeface="Arial"/>
                <a:ea typeface="SimSun"/>
              </a:rPr>
              <a:t>&lt;number&gt;</a:t>
            </a:fld>
            <a:endParaRPr b="0" lang="ru-RU" sz="1200" strike="noStrike" u="none">
              <a:solidFill>
                <a:srgbClr val="ffffff"/>
              </a:solidFill>
              <a:uFillTx/>
              <a:latin typeface="Calibri"/>
            </a:endParaRPr>
          </a:p>
        </p:txBody>
      </p:sp>
      <p:sp>
        <p:nvSpPr>
          <p:cNvPr id="126" name="TextBox 4"/>
          <p:cNvSpPr/>
          <p:nvPr/>
        </p:nvSpPr>
        <p:spPr>
          <a:xfrm>
            <a:off x="276120" y="125280"/>
            <a:ext cx="11800080" cy="1069560"/>
          </a:xfrm>
          <a:prstGeom prst="rect">
            <a:avLst/>
          </a:prstGeom>
          <a:solidFill>
            <a:srgbClr val="c2e0ff"/>
          </a:solidFill>
          <a:ln w="12600">
            <a:solidFill>
              <a:srgbClr val="0066cc"/>
            </a:solidFill>
            <a:miter/>
          </a:ln>
        </p:spPr>
        <p:style>
          <a:lnRef idx="0"/>
          <a:fillRef idx="0"/>
          <a:effectRef idx="0"/>
          <a:fontRef idx="minor"/>
        </p:style>
        <p:txBody>
          <a:bodyPr lIns="90000" rIns="90000" tIns="46800" bIns="46800" anchor="t">
            <a:sp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en-US" sz="1600" strike="noStrike" u="none">
                <a:solidFill>
                  <a:srgbClr val="000000"/>
                </a:solidFill>
                <a:uFillTx/>
                <a:latin typeface="Tahoma"/>
                <a:ea typeface="Tahoma"/>
              </a:rPr>
              <a:t> </a:t>
            </a:r>
            <a:r>
              <a:rPr b="1" lang="en-US" sz="3200" strike="noStrike" u="none">
                <a:solidFill>
                  <a:srgbClr val="ff0000"/>
                </a:solidFill>
                <a:uFillTx/>
                <a:latin typeface="Times New Roman"/>
                <a:ea typeface="Tahoma"/>
              </a:rPr>
              <a:t>2-тапсырма. Әдеби шығарма сюжетінің құрамдас бөлшектерін сәйкестендіріңіздер. </a:t>
            </a:r>
            <a:endParaRPr b="0" lang="ru-RU" sz="3200" strike="noStrike" u="none">
              <a:solidFill>
                <a:srgbClr val="ffffff"/>
              </a:solidFill>
              <a:uFillTx/>
              <a:latin typeface="Calibri"/>
            </a:endParaRPr>
          </a:p>
        </p:txBody>
      </p:sp>
      <p:sp>
        <p:nvSpPr>
          <p:cNvPr id="127" name="Прямая соединительная линия 2"/>
          <p:cNvSpPr/>
          <p:nvPr/>
        </p:nvSpPr>
        <p:spPr>
          <a:xfrm>
            <a:off x="4815000" y="3678120"/>
            <a:ext cx="2236680" cy="631800"/>
          </a:xfrm>
          <a:prstGeom prst="line">
            <a:avLst/>
          </a:prstGeom>
          <a:ln w="19080">
            <a:solidFill>
              <a:srgbClr val="000000"/>
            </a:solidFill>
            <a:miter/>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128" name="Прямая соединительная линия 10"/>
          <p:cNvSpPr/>
          <p:nvPr/>
        </p:nvSpPr>
        <p:spPr>
          <a:xfrm flipV="1">
            <a:off x="5029200" y="3284280"/>
            <a:ext cx="2136600" cy="1143000"/>
          </a:xfrm>
          <a:prstGeom prst="line">
            <a:avLst/>
          </a:prstGeom>
          <a:ln w="19080">
            <a:solidFill>
              <a:srgbClr val="0066cc"/>
            </a:solidFill>
            <a:miter/>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129" name="Прямая соединительная линия 12"/>
          <p:cNvSpPr/>
          <p:nvPr/>
        </p:nvSpPr>
        <p:spPr>
          <a:xfrm flipV="1">
            <a:off x="5118120" y="2654280"/>
            <a:ext cx="2235240" cy="1262160"/>
          </a:xfrm>
          <a:prstGeom prst="line">
            <a:avLst/>
          </a:prstGeom>
          <a:ln w="19080">
            <a:solidFill>
              <a:srgbClr val="0066cc"/>
            </a:solidFill>
            <a:miter/>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130" name="Прямая соединительная линия 14"/>
          <p:cNvSpPr/>
          <p:nvPr/>
        </p:nvSpPr>
        <p:spPr>
          <a:xfrm>
            <a:off x="5224320" y="2873520"/>
            <a:ext cx="2286000" cy="1966680"/>
          </a:xfrm>
          <a:prstGeom prst="line">
            <a:avLst/>
          </a:prstGeom>
          <a:ln w="19080">
            <a:solidFill>
              <a:srgbClr val="0066cc"/>
            </a:solidFill>
            <a:miter/>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graphicFrame>
        <p:nvGraphicFramePr>
          <p:cNvPr id="131" name=""/>
          <p:cNvGraphicFramePr/>
          <p:nvPr/>
        </p:nvGraphicFramePr>
        <p:xfrm>
          <a:off x="407880" y="1203480"/>
          <a:ext cx="11668320" cy="5546520"/>
        </p:xfrm>
        <a:graphic>
          <a:graphicData uri="http://schemas.openxmlformats.org/drawingml/2006/table">
            <a:tbl>
              <a:tblPr/>
              <a:tblGrid>
                <a:gridCol w="4367160"/>
                <a:gridCol w="7301160"/>
              </a:tblGrid>
              <a:tr h="128124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uFillTx/>
                          <a:latin typeface="Times New Roman"/>
                          <a:ea typeface="SimSun"/>
                        </a:rPr>
                        <a:t>1.Басталуы. </a:t>
                      </a: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Көксеген азаттықтың соғысында” ерлердің көрсеткен ерлігі</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r>
              <a:tr h="85428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uFillTx/>
                          <a:latin typeface="Times New Roman"/>
                          <a:ea typeface="SimSun"/>
                        </a:rPr>
                        <a:t>2.Байланысы.</a:t>
                      </a: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Бұйрықтың шығуы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ffffff"/>
                    </a:solidFill>
                  </a:tcPr>
                </a:tc>
              </a:tr>
              <a:tr h="128124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uFillTx/>
                          <a:latin typeface="Times New Roman"/>
                          <a:ea typeface="SimSun"/>
                        </a:rPr>
                        <a:t>3.Дамуы.</a:t>
                      </a: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Бекболаттың ұсталуы, топ басы Саттардың қаза болуы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r>
              <a:tr h="85428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uFillTx/>
                          <a:latin typeface="Times New Roman"/>
                          <a:ea typeface="SimSun"/>
                        </a:rPr>
                        <a:t>4.Шиеленісуі.</a:t>
                      </a: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Жастардың қудалауға ұшырауы, қамауға алынуы</a:t>
                      </a: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r>
              <a:tr h="85428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uFillTx/>
                          <a:latin typeface="Times New Roman"/>
                          <a:ea typeface="SimSun"/>
                        </a:rPr>
                        <a:t>5.Шарықтау шегі.</a:t>
                      </a: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Халықтың қарсылық таныта бастауы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r>
              <a:tr h="42732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uFillTx/>
                          <a:latin typeface="Times New Roman"/>
                          <a:ea typeface="SimSun"/>
                        </a:rPr>
                        <a:t>6.Шешімі</a:t>
                      </a: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Бұйрықты естіген халықтың  наразылығы </a:t>
                      </a:r>
                      <a:endParaRPr b="0" lang="ru-RU" sz="28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r>
            </a:tbl>
          </a:graphicData>
        </a:graphic>
      </p:graphicFrame>
    </p:spTree>
  </p:cSld>
  <p:transition spd="med">
    <p:fade/>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Slide Number Placeholder 3"/>
          <p:cNvSpPr/>
          <p:nvPr/>
        </p:nvSpPr>
        <p:spPr>
          <a:xfrm>
            <a:off x="11314080" y="282600"/>
            <a:ext cx="457200" cy="3650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fld id="{51CB6278-6803-4539-93BA-FC640A954067}" type="slidenum">
              <a:rPr b="1" sz="1200" strike="noStrike" u="none">
                <a:solidFill>
                  <a:srgbClr val="969696"/>
                </a:solidFill>
                <a:uFillTx/>
                <a:latin typeface="Arial"/>
                <a:ea typeface="SimSun"/>
              </a:rPr>
              <a:t>&lt;number&gt;</a:t>
            </a:fld>
            <a:endParaRPr b="0" lang="ru-RU" sz="1200" strike="noStrike" u="none">
              <a:solidFill>
                <a:srgbClr val="ffffff"/>
              </a:solidFill>
              <a:uFillTx/>
              <a:latin typeface="Calibri"/>
            </a:endParaRPr>
          </a:p>
        </p:txBody>
      </p:sp>
      <p:sp>
        <p:nvSpPr>
          <p:cNvPr id="133" name="TextBox 4"/>
          <p:cNvSpPr/>
          <p:nvPr/>
        </p:nvSpPr>
        <p:spPr>
          <a:xfrm>
            <a:off x="276120" y="125280"/>
            <a:ext cx="11800080" cy="581760"/>
          </a:xfrm>
          <a:prstGeom prst="rect">
            <a:avLst/>
          </a:prstGeom>
          <a:solidFill>
            <a:srgbClr val="c2e0ff"/>
          </a:solidFill>
          <a:ln w="12600">
            <a:solidFill>
              <a:srgbClr val="0066cc"/>
            </a:solidFill>
            <a:miter/>
          </a:ln>
        </p:spPr>
        <p:style>
          <a:lnRef idx="0"/>
          <a:fillRef idx="0"/>
          <a:effectRef idx="0"/>
          <a:fontRef idx="minor"/>
        </p:style>
        <p:txBody>
          <a:bodyPr lIns="90000" rIns="90000" tIns="46800" bIns="46800" anchor="t">
            <a:sp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en-US" sz="1600" strike="noStrike" u="none">
                <a:solidFill>
                  <a:srgbClr val="000000"/>
                </a:solidFill>
                <a:uFillTx/>
                <a:latin typeface="Tahoma"/>
                <a:ea typeface="Tahoma"/>
              </a:rPr>
              <a:t> </a:t>
            </a:r>
            <a:r>
              <a:rPr b="1" lang="en-US" sz="3200" strike="noStrike" u="none">
                <a:solidFill>
                  <a:srgbClr val="ff0000"/>
                </a:solidFill>
                <a:uFillTx/>
                <a:latin typeface="Times New Roman"/>
                <a:ea typeface="Tahoma"/>
              </a:rPr>
              <a:t> </a:t>
            </a:r>
            <a:r>
              <a:rPr b="1" lang="en-US" sz="3200" strike="noStrike" u="none">
                <a:solidFill>
                  <a:srgbClr val="ff0000"/>
                </a:solidFill>
                <a:uFillTx/>
                <a:latin typeface="Times New Roman"/>
                <a:ea typeface="Tahoma"/>
              </a:rPr>
              <a:t>Жауабыңызды тексеріңіз</a:t>
            </a:r>
            <a:endParaRPr b="0" lang="ru-RU" sz="3200" strike="noStrike" u="none">
              <a:solidFill>
                <a:srgbClr val="ffffff"/>
              </a:solidFill>
              <a:uFillTx/>
              <a:latin typeface="Calibri"/>
            </a:endParaRPr>
          </a:p>
        </p:txBody>
      </p:sp>
      <p:sp>
        <p:nvSpPr>
          <p:cNvPr id="134" name="Прямая соединительная линия 2"/>
          <p:cNvSpPr/>
          <p:nvPr/>
        </p:nvSpPr>
        <p:spPr>
          <a:xfrm>
            <a:off x="4815000" y="3678120"/>
            <a:ext cx="2236680" cy="631800"/>
          </a:xfrm>
          <a:prstGeom prst="line">
            <a:avLst/>
          </a:prstGeom>
          <a:ln w="19080">
            <a:solidFill>
              <a:srgbClr val="000000"/>
            </a:solidFill>
            <a:miter/>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135" name="Прямая соединительная линия 10"/>
          <p:cNvSpPr/>
          <p:nvPr/>
        </p:nvSpPr>
        <p:spPr>
          <a:xfrm flipV="1">
            <a:off x="5029200" y="3284280"/>
            <a:ext cx="2136600" cy="1143000"/>
          </a:xfrm>
          <a:prstGeom prst="line">
            <a:avLst/>
          </a:prstGeom>
          <a:ln w="19080">
            <a:solidFill>
              <a:srgbClr val="0066cc"/>
            </a:solidFill>
            <a:miter/>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136" name="Прямая соединительная линия 12"/>
          <p:cNvSpPr/>
          <p:nvPr/>
        </p:nvSpPr>
        <p:spPr>
          <a:xfrm flipV="1">
            <a:off x="5118120" y="2654280"/>
            <a:ext cx="2235240" cy="1262160"/>
          </a:xfrm>
          <a:prstGeom prst="line">
            <a:avLst/>
          </a:prstGeom>
          <a:ln w="19080">
            <a:solidFill>
              <a:srgbClr val="0066cc"/>
            </a:solidFill>
            <a:miter/>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137" name="Прямая соединительная линия 14"/>
          <p:cNvSpPr/>
          <p:nvPr/>
        </p:nvSpPr>
        <p:spPr>
          <a:xfrm>
            <a:off x="5224320" y="2873520"/>
            <a:ext cx="2286000" cy="1966680"/>
          </a:xfrm>
          <a:prstGeom prst="line">
            <a:avLst/>
          </a:prstGeom>
          <a:ln w="19080">
            <a:solidFill>
              <a:srgbClr val="0066cc"/>
            </a:solidFill>
            <a:miter/>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graphicFrame>
        <p:nvGraphicFramePr>
          <p:cNvPr id="138" name=""/>
          <p:cNvGraphicFramePr/>
          <p:nvPr/>
        </p:nvGraphicFramePr>
        <p:xfrm>
          <a:off x="146160" y="1338120"/>
          <a:ext cx="11928240" cy="5372280"/>
        </p:xfrm>
        <a:graphic>
          <a:graphicData uri="http://schemas.openxmlformats.org/drawingml/2006/table">
            <a:tbl>
              <a:tblPr/>
              <a:tblGrid>
                <a:gridCol w="4538520"/>
                <a:gridCol w="7389720"/>
              </a:tblGrid>
              <a:tr h="73332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uFillTx/>
                          <a:latin typeface="Times New Roman"/>
                          <a:ea typeface="SimSun"/>
                        </a:rPr>
                        <a:t>1.Басталуы. </a:t>
                      </a:r>
                      <a:r>
                        <a:rPr b="0" lang="en-US" sz="3200" strike="noStrike" u="none">
                          <a:solidFill>
                            <a:srgbClr val="000000"/>
                          </a:solidFill>
                          <a:uFillTx/>
                          <a:latin typeface="Times New Roman"/>
                          <a:ea typeface="SimSun"/>
                        </a:rPr>
                        <a:t> </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SimSun"/>
                        </a:rPr>
                        <a:t>Бұйрықтың шығуы</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ffffff"/>
                    </a:solidFill>
                  </a:tcPr>
                </a:tc>
              </a:tr>
              <a:tr h="97596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uFillTx/>
                          <a:latin typeface="Times New Roman"/>
                          <a:ea typeface="SimSun"/>
                        </a:rPr>
                        <a:t>2.Байланысы.</a:t>
                      </a:r>
                      <a:r>
                        <a:rPr b="0" lang="en-US" sz="3200" strike="noStrike" u="none">
                          <a:solidFill>
                            <a:srgbClr val="000000"/>
                          </a:solidFill>
                          <a:uFillTx/>
                          <a:latin typeface="Times New Roman"/>
                          <a:ea typeface="SimSun"/>
                        </a:rPr>
                        <a:t> </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SimSun"/>
                        </a:rPr>
                        <a:t> </a:t>
                      </a:r>
                      <a:r>
                        <a:rPr b="0" lang="en-US" sz="3200" strike="noStrike" u="none">
                          <a:solidFill>
                            <a:srgbClr val="000000"/>
                          </a:solidFill>
                          <a:uFillTx/>
                          <a:latin typeface="Times New Roman"/>
                          <a:ea typeface="SimSun"/>
                        </a:rPr>
                        <a:t>Бұйрықты естіген халықтың  наразылығы</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ffffff"/>
                    </a:solidFill>
                  </a:tcPr>
                </a:tc>
              </a:tr>
              <a:tr h="73188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uFillTx/>
                          <a:latin typeface="Times New Roman"/>
                          <a:ea typeface="SimSun"/>
                        </a:rPr>
                        <a:t>3.Дамуы.</a:t>
                      </a:r>
                      <a:r>
                        <a:rPr b="0" lang="en-US" sz="3200" strike="noStrike" u="none">
                          <a:solidFill>
                            <a:srgbClr val="000000"/>
                          </a:solidFill>
                          <a:uFillTx/>
                          <a:latin typeface="Times New Roman"/>
                          <a:ea typeface="SimSun"/>
                        </a:rPr>
                        <a:t> </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SimSun"/>
                        </a:rPr>
                        <a:t>Халықтың қарсылық таныта бастауы</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r>
              <a:tr h="97596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uFillTx/>
                          <a:latin typeface="Times New Roman"/>
                          <a:ea typeface="SimSun"/>
                        </a:rPr>
                        <a:t>4.Шиеленісуі.</a:t>
                      </a:r>
                      <a:r>
                        <a:rPr b="0" lang="en-US" sz="3200" strike="noStrike" u="none">
                          <a:solidFill>
                            <a:srgbClr val="000000"/>
                          </a:solidFill>
                          <a:uFillTx/>
                          <a:latin typeface="Times New Roman"/>
                          <a:ea typeface="SimSun"/>
                        </a:rPr>
                        <a:t> </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SimSun"/>
                        </a:rPr>
                        <a:t>Жастардың қудалауға ұшырауы, қамауға алынуы</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r>
              <a:tr h="97596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uFillTx/>
                          <a:latin typeface="Times New Roman"/>
                          <a:ea typeface="SimSun"/>
                        </a:rPr>
                        <a:t>5.Шарықтау шегі.</a:t>
                      </a:r>
                      <a:r>
                        <a:rPr b="0" lang="en-US" sz="3200" strike="noStrike" u="none">
                          <a:solidFill>
                            <a:srgbClr val="000000"/>
                          </a:solidFill>
                          <a:uFillTx/>
                          <a:latin typeface="Times New Roman"/>
                          <a:ea typeface="SimSun"/>
                        </a:rPr>
                        <a:t> </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SimSun"/>
                        </a:rPr>
                        <a:t>Бекболаттың ұсталуы, топ басы Саттардың қаза болуы</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r>
              <a:tr h="97596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uFillTx/>
                          <a:latin typeface="Times New Roman"/>
                          <a:ea typeface="SimSun"/>
                        </a:rPr>
                        <a:t>6.Шешімі</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SimSun"/>
                        </a:rPr>
                        <a:t>“</a:t>
                      </a:r>
                      <a:r>
                        <a:rPr b="0" lang="en-US" sz="3200" strike="noStrike" u="none">
                          <a:solidFill>
                            <a:srgbClr val="000000"/>
                          </a:solidFill>
                          <a:uFillTx/>
                          <a:latin typeface="Times New Roman"/>
                          <a:ea typeface="SimSun"/>
                        </a:rPr>
                        <a:t>Көксеген азаттықтың соғысында” ерлердің көрсеткен ерлігі</a:t>
                      </a:r>
                      <a:endParaRPr b="0" lang="ru-RU" sz="3200" strike="noStrike" u="none">
                        <a:solidFill>
                          <a:srgbClr val="ffffff"/>
                        </a:solidFill>
                        <a:uFillTx/>
                        <a:latin typeface="Calibri"/>
                      </a:endParaRPr>
                    </a:p>
                  </a:txBody>
                  <a:tcPr anchor="t" marL="68400" marR="684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ffffff"/>
                    </a:solidFill>
                  </a:tcPr>
                </a:tc>
              </a:tr>
            </a:tbl>
          </a:graphicData>
        </a:graphic>
      </p:graphicFrame>
    </p:spTree>
  </p:cSld>
  <p:transition spd="med">
    <p:fade/>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39" name=""/>
          <p:cNvGraphicFramePr/>
          <p:nvPr/>
        </p:nvGraphicFramePr>
        <p:xfrm>
          <a:off x="195120" y="1662120"/>
          <a:ext cx="11582640" cy="222516720"/>
        </p:xfrm>
        <a:graphic>
          <a:graphicData uri="http://schemas.openxmlformats.org/drawingml/2006/table">
            <a:tbl>
              <a:tblPr/>
              <a:tblGrid>
                <a:gridCol w="6591600"/>
                <a:gridCol w="3236760"/>
                <a:gridCol w="1754280"/>
              </a:tblGrid>
              <a:tr h="65736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Эпизодтар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Бейнелер</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Іс-әрекеті</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r>
              <a:tr h="256212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...Пристав кетті: «Еріксіз аламын, - деп,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-Көресің бұл істі! - деп, - кезегінде!».</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Бәрін де ол пристав жаттап алды,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Басшыларын қағазға хаттап алды.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Аттандырып бұл елге солдаттарын,</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Басты-басты кісіні саптап алды.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r>
              <a:tr h="10883700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r>
              <a:tr h="11046024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Шиенде* де әскерлермен ұрыс болды,Сол ұрыста топ басы Саттар өлді.«Саттар өлді, ел қашты» деген хабарЕл-елдерге жайылды оң мен солды.Шұбырып тауға қарап ел жөнелді,Не боларын соңының кім біледі?......Аттандық ұлығының қонысына,Елді сорған борсықтай болысына.Көп ерлер қаза тапты жауға аттаныпКөксеген азаттықтың соғысында.</a:t>
                      </a:r>
                      <a:r>
                        <a:rPr b="1"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400" marR="68400">
                    <a:lnL>
                      <a:noFill/>
                    </a:lnL>
                    <a:lnR>
                      <a:noFill/>
                    </a:lnR>
                    <a:lnT>
                      <a:noFill/>
                    </a:lnT>
                    <a:lnB>
                      <a:noFill/>
                    </a:lnB>
                    <a:noFill/>
                  </a:tcPr>
                </a:tc>
              </a:tr>
            </a:tbl>
          </a:graphicData>
        </a:graphic>
      </p:graphicFrame>
      <p:sp>
        <p:nvSpPr>
          <p:cNvPr id="140" name="Текстовое поле 99"/>
          <p:cNvSpPr/>
          <p:nvPr/>
        </p:nvSpPr>
        <p:spPr>
          <a:xfrm>
            <a:off x="0" y="96840"/>
            <a:ext cx="1150920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en-US" sz="3200" strike="noStrike" u="none">
                <a:solidFill>
                  <a:srgbClr val="0066cc"/>
                </a:solidFill>
                <a:uFillTx/>
                <a:latin typeface="Times New Roman"/>
              </a:rPr>
              <a:t>3 – тапсырма.  Берілген эпизодтардағы бейнелерді анықта</a:t>
            </a:r>
            <a:r>
              <a:rPr b="1" lang="kk-KZ" sz="3200" strike="noStrike" u="none">
                <a:solidFill>
                  <a:srgbClr val="0066cc"/>
                </a:solidFill>
                <a:uFillTx/>
                <a:latin typeface="Times New Roman"/>
              </a:rPr>
              <a:t>п</a:t>
            </a:r>
            <a:r>
              <a:rPr b="1" lang="en-US" sz="3200" strike="noStrike" u="none">
                <a:solidFill>
                  <a:srgbClr val="0066cc"/>
                </a:solidFill>
                <a:uFillTx/>
                <a:latin typeface="Times New Roman"/>
              </a:rPr>
              <a:t>, олардың іс-әрекетін өзара салыстырыңыздар.  </a:t>
            </a:r>
            <a:r>
              <a:rPr b="1" i="1" lang="en-US" sz="3200" strike="noStrike" u="none">
                <a:solidFill>
                  <a:srgbClr val="0066cc"/>
                </a:solidFill>
                <a:uFillTx/>
                <a:latin typeface="Times New Roman"/>
              </a:rPr>
              <a:t>  </a:t>
            </a:r>
            <a:r>
              <a:rPr b="1" i="1" lang="en-US" sz="1800" strike="noStrike" u="none">
                <a:solidFill>
                  <a:srgbClr val="0066cc"/>
                </a:solidFill>
                <a:uFillTx/>
                <a:latin typeface="Times New Roman"/>
              </a:rPr>
              <a:t> </a:t>
            </a:r>
            <a:endParaRPr b="0" lang="ru-RU" sz="1800" strike="noStrike" u="none">
              <a:solidFill>
                <a:srgbClr val="ffffff"/>
              </a:solidFill>
              <a:uFillTx/>
              <a:latin typeface="Calibri"/>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41" name=""/>
          <p:cNvGraphicFramePr/>
          <p:nvPr/>
        </p:nvGraphicFramePr>
        <p:xfrm>
          <a:off x="101520" y="220680"/>
          <a:ext cx="11677680" cy="227371320"/>
        </p:xfrm>
        <a:graphic>
          <a:graphicData uri="http://schemas.openxmlformats.org/drawingml/2006/table">
            <a:tbl>
              <a:tblPr/>
              <a:tblGrid>
                <a:gridCol w="7215120"/>
                <a:gridCol w="2662560"/>
                <a:gridCol w="1800000"/>
              </a:tblGrid>
              <a:tr h="66204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Эпизодтар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Бейнелер</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Іс-әрекет</a:t>
                      </a:r>
                      <a:r>
                        <a:rPr b="0" lang="en-US" sz="2800" strike="noStrike" u="none">
                          <a:solidFill>
                            <a:srgbClr val="000000"/>
                          </a:solidFill>
                          <a:uFillTx/>
                          <a:latin typeface="Times New Roman"/>
                          <a:ea typeface="SimSun"/>
                        </a:rPr>
                        <a:t>і</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r h="59778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Сырттағы жүр: «Біз енді қайтеміз?» - деп,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Губернатор жандарал жауапқа алды: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«Жайлауда ту көтеріп шапқан кім?» - деп.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Ешқайсысы айтпаған соң, айғай сап кеп,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Өзі айтты жандаралдың «Бекболат!» деп.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Бекболат бола қалса ту көтерген,</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Бұйрық қылды: «Дарға асып, тарт!» деп.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Қалиқұлды бірге жазды дарасына,</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Байбосын қоса кетті арасында...</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...Аттандық ұлығының қонысына,</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Елді сорған борсықтай болысына.</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Көп ерлер қаза тапты жауға аттанып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Көксеген азаттықтың соғысында</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r h="10954836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r h="11118312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Шиенде* де әскерлермен ұрыс болды,Сол ұрыста топ басы Саттар өлді.«Саттар өлді, ел қашты» деген хабарЕл-елдерге жайылды оң мен солды.Шұбырып тауға қарап ел жөнелді,Не боларын соңының кім біледі?......Аттандық ұлығының қонысына,Елді сорған борсықтай болысына.Көп ерлер қаза тапты жауға аттаныпКөксеген азаттықтың соғысында.</a:t>
                      </a:r>
                      <a:r>
                        <a:rPr b="1"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760" marR="68760">
                    <a:lnL>
                      <a:noFill/>
                    </a:lnL>
                    <a:lnR>
                      <a:noFill/>
                    </a:lnR>
                    <a:lnT>
                      <a:noFill/>
                    </a:lnT>
                    <a:lnB>
                      <a:noFill/>
                    </a:lnB>
                    <a:no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42" name=""/>
          <p:cNvGraphicFramePr/>
          <p:nvPr/>
        </p:nvGraphicFramePr>
        <p:xfrm>
          <a:off x="195120" y="1662120"/>
          <a:ext cx="11582640" cy="223796160"/>
        </p:xfrm>
        <a:graphic>
          <a:graphicData uri="http://schemas.openxmlformats.org/drawingml/2006/table">
            <a:tbl>
              <a:tblPr/>
              <a:tblGrid>
                <a:gridCol w="6256440"/>
                <a:gridCol w="2503440"/>
                <a:gridCol w="2822760"/>
              </a:tblGrid>
              <a:tr h="65736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Эпизодтар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Бейнелер</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Іс-әрекеті</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r>
              <a:tr h="384300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Пристав кетті: «Еріксіз аламын, - деп,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-Көресің бұл істі! - деп, - кезегінде!».</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Бәрін де ол пристав жаттап алды,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Басшыларын қағазға хаттап алды.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Аттандырып бұл елге солдаттарын,</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Басты-басты кісіні саптап алды.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Пристав бейнесі</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Ақ пен қараны айырмайды, “шаш ал десе, бас алады”, халықтың көз жасына тоқтамайды,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ерлердің обалына қалады</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r>
              <a:tr h="10883628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r>
              <a:tr h="11045952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Шиенде* де әскерлермен ұрыс болды,Сол ұрыста топ басы Саттар өлді.«Саттар өлді, ел қашты» деген хабарЕл-елдерге жайылды оң мен солды.Шұбырып тауға қарап ел жөнелді,Не боларын соңының кім біледі?......Аттандық ұлығының қонысына,Елді сорған борсықтай болысына.Көп ерлер қаза тапты жауға аттаныпКөксеген азаттықтың соғысында.</a:t>
                      </a:r>
                      <a:r>
                        <a:rPr b="1"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400" marR="68400">
                    <a:lnL>
                      <a:noFill/>
                    </a:lnL>
                    <a:lnR>
                      <a:noFill/>
                    </a:lnR>
                    <a:lnT>
                      <a:noFill/>
                    </a:lnT>
                    <a:lnB>
                      <a:noFill/>
                    </a:lnB>
                    <a:noFill/>
                  </a:tcPr>
                </a:tc>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400" marR="68400">
                    <a:lnL>
                      <a:noFill/>
                    </a:lnL>
                    <a:lnR>
                      <a:noFill/>
                    </a:lnR>
                    <a:lnT>
                      <a:noFill/>
                    </a:lnT>
                    <a:lnB>
                      <a:noFill/>
                    </a:lnB>
                    <a:noFill/>
                  </a:tcPr>
                </a:tc>
              </a:tr>
            </a:tbl>
          </a:graphicData>
        </a:graphic>
      </p:graphicFrame>
      <p:sp>
        <p:nvSpPr>
          <p:cNvPr id="143" name="Текстовое поле 99"/>
          <p:cNvSpPr/>
          <p:nvPr/>
        </p:nvSpPr>
        <p:spPr>
          <a:xfrm>
            <a:off x="343080" y="93600"/>
            <a:ext cx="1150920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ru-RU" sz="3200" strike="noStrike" u="none">
                <a:solidFill>
                  <a:srgbClr val="0066cc"/>
                </a:solidFill>
                <a:uFillTx/>
                <a:latin typeface="Times New Roman"/>
              </a:rPr>
              <a:t> </a:t>
            </a:r>
            <a:r>
              <a:rPr b="1" lang="ru-RU" sz="3200" strike="noStrike" u="none">
                <a:solidFill>
                  <a:srgbClr val="0066cc"/>
                </a:solidFill>
                <a:uFillTx/>
                <a:latin typeface="Times New Roman"/>
              </a:rPr>
              <a:t>Жауаптары</a:t>
            </a:r>
            <a:r>
              <a:rPr b="1" lang="kk-KZ" sz="3200" strike="noStrike" u="none">
                <a:solidFill>
                  <a:srgbClr val="0066cc"/>
                </a:solidFill>
                <a:uFillTx/>
                <a:latin typeface="Times New Roman"/>
              </a:rPr>
              <a:t>ң</a:t>
            </a:r>
            <a:r>
              <a:rPr b="1" lang="ru-RU" sz="3200" strike="noStrike" u="none">
                <a:solidFill>
                  <a:srgbClr val="0066cc"/>
                </a:solidFill>
                <a:uFillTx/>
                <a:latin typeface="Times New Roman"/>
              </a:rPr>
              <a:t>ызды </a:t>
            </a:r>
            <a:r>
              <a:rPr b="1" lang="en-US" sz="3200" strike="noStrike" u="none">
                <a:solidFill>
                  <a:srgbClr val="0066cc"/>
                </a:solidFill>
                <a:uFillTx/>
                <a:latin typeface="Times New Roman"/>
              </a:rPr>
              <a:t>салыстырыңыздар.  </a:t>
            </a:r>
            <a:r>
              <a:rPr b="1" i="1" lang="en-US" sz="3200" strike="noStrike" u="none">
                <a:solidFill>
                  <a:srgbClr val="0066cc"/>
                </a:solidFill>
                <a:uFillTx/>
                <a:latin typeface="Times New Roman"/>
              </a:rPr>
              <a:t>  </a:t>
            </a:r>
            <a:r>
              <a:rPr b="1" i="1" lang="en-US" sz="1800" strike="noStrike" u="none">
                <a:solidFill>
                  <a:srgbClr val="0066cc"/>
                </a:solidFill>
                <a:uFillTx/>
                <a:latin typeface="Times New Roman"/>
              </a:rPr>
              <a:t> </a:t>
            </a:r>
            <a:endParaRPr b="0" lang="ru-RU" sz="1800" strike="noStrike" u="none">
              <a:solidFill>
                <a:srgbClr val="ffffff"/>
              </a:solidFill>
              <a:uFillTx/>
              <a:latin typeface="Calibri"/>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44" name=""/>
          <p:cNvGraphicFramePr/>
          <p:nvPr/>
        </p:nvGraphicFramePr>
        <p:xfrm>
          <a:off x="101520" y="220680"/>
          <a:ext cx="11677680" cy="227226960"/>
        </p:xfrm>
        <a:graphic>
          <a:graphicData uri="http://schemas.openxmlformats.org/drawingml/2006/table">
            <a:tbl>
              <a:tblPr/>
              <a:tblGrid>
                <a:gridCol w="6864480"/>
                <a:gridCol w="2166840"/>
                <a:gridCol w="2646360"/>
              </a:tblGrid>
              <a:tr h="51768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Эпизодтар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Бейнелер</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cc"/>
                          </a:solidFill>
                          <a:uFillTx/>
                          <a:latin typeface="Times New Roman"/>
                          <a:ea typeface="SimSun"/>
                        </a:rPr>
                        <a:t>Іс-әрекет</a:t>
                      </a:r>
                      <a:r>
                        <a:rPr b="0" lang="en-US" sz="2800" strike="noStrike" u="none">
                          <a:solidFill>
                            <a:srgbClr val="000000"/>
                          </a:solidFill>
                          <a:uFillTx/>
                          <a:latin typeface="Times New Roman"/>
                          <a:ea typeface="SimSun"/>
                        </a:rPr>
                        <a:t>і</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r h="59778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Сырттағы жүр: «Біз енді қайтеміз?» - деп,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Губернатор жандарал жауапқа алды: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«Жайлауда ту көтеріп шапқан кім?» - деп.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Ешқайсысы айтпаған соң, айғай сап кеп,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Өзі айтты жандаралдың «Бекболат!» деп.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Бекболат бола қалса ту көтерген,</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Бұйрық қылды: «Дараға асып, тарт!» деп.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Қалиқұлды бірге жазды дарасына,</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Байбосын қоса кетті арасында.</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Аттандық ұлығының қонысына,</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Елді сорған борсықтай болысына.</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Көп ерлер қаза тапты жауға аттанып</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Көксеген азаттықтың соғысында. </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Бекболат</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Қалиқұл</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Байбосын</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Әділетсіздікке қарсы бас көтереді, </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Times New Roman"/>
                        </a:rPr>
                        <a:t>қиямет заманда халқының мұң-қайғысы мен намыс, арманы үшін жанын қиған  адал азаматтар болады, азаттықты көксейді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r h="10954908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r h="1111824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Шиенде* де әскерлермен ұрыс болды,Сол ұрыста топ басы Саттар өлді.«Саттар өлді, ел қашты» деген хабарЕл-елдерге жайылды оң мен солды.Шұбырып тауға қарап ел жөнелді,Не боларын соңының кім біледі?......Аттандық ұлығының қонысына,Елді сорған борсықтай болысына.Көп ерлер қаза тапты жауға аттаныпКөксеген азаттықтың соғысында.</a:t>
                      </a:r>
                      <a:r>
                        <a:rPr b="1"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68760" marR="68760">
                    <a:lnL>
                      <a:noFill/>
                    </a:lnL>
                    <a:lnR>
                      <a:noFill/>
                    </a:lnR>
                    <a:lnT>
                      <a:noFill/>
                    </a:lnT>
                    <a:lnB>
                      <a:noFill/>
                    </a:lnB>
                    <a:no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Текстовое поле 99"/>
          <p:cNvSpPr/>
          <p:nvPr/>
        </p:nvSpPr>
        <p:spPr>
          <a:xfrm>
            <a:off x="669960" y="2155680"/>
            <a:ext cx="9180360" cy="1557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i="1" lang="en-US" sz="3200" strike="noStrike" u="none">
                <a:solidFill>
                  <a:srgbClr val="0066cc"/>
                </a:solidFill>
                <a:uFillTx/>
                <a:latin typeface="Times New Roman"/>
              </a:rPr>
              <a:t>“</a:t>
            </a:r>
            <a:r>
              <a:rPr b="1" i="1" lang="en-US" sz="3200" strike="noStrike" u="none">
                <a:solidFill>
                  <a:srgbClr val="0066cc"/>
                </a:solidFill>
                <a:uFillTx/>
                <a:latin typeface="Times New Roman"/>
              </a:rPr>
              <a:t>Зілді бұйрық” өлеңінің тарихи құндылығы туралы не айта аласыз?</a:t>
            </a:r>
            <a:endParaRPr b="0" lang="ru-RU" sz="3200" strike="noStrike" u="none">
              <a:solidFill>
                <a:srgbClr val="ffffff"/>
              </a:solidFill>
              <a:uFillTx/>
              <a:latin typeface="Calibri"/>
            </a:endParaRPr>
          </a:p>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en-US" sz="3200" strike="noStrike" u="none">
                <a:solidFill>
                  <a:srgbClr val="000000"/>
                </a:solidFill>
                <a:uFillTx/>
                <a:latin typeface="Times New Roman"/>
              </a:rPr>
              <a:t> </a:t>
            </a:r>
            <a:endParaRPr b="0" lang="ru-RU" sz="3200" strike="noStrike" u="none">
              <a:solidFill>
                <a:srgbClr val="ffffff"/>
              </a:solidFill>
              <a:uFillTx/>
              <a:latin typeface="Calibri"/>
            </a:endParaRPr>
          </a:p>
        </p:txBody>
      </p:sp>
      <p:sp>
        <p:nvSpPr>
          <p:cNvPr id="146" name="Текстовое поле 1"/>
          <p:cNvSpPr/>
          <p:nvPr/>
        </p:nvSpPr>
        <p:spPr>
          <a:xfrm>
            <a:off x="3189240" y="674640"/>
            <a:ext cx="414180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3200" strike="noStrike" u="none">
                <a:solidFill>
                  <a:srgbClr val="ff0000"/>
                </a:solidFill>
                <a:uFillTx/>
                <a:latin typeface="Times New Roman"/>
              </a:rPr>
              <a:t>Сабақты бекіту </a:t>
            </a:r>
            <a:endParaRPr b="0" lang="ru-RU" sz="3200" strike="noStrike" u="none">
              <a:solidFill>
                <a:srgbClr val="ffffff"/>
              </a:solidFill>
              <a:uFillTx/>
              <a:latin typeface="Calibri"/>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Текстовое поле 99"/>
          <p:cNvSpPr/>
          <p:nvPr/>
        </p:nvSpPr>
        <p:spPr>
          <a:xfrm>
            <a:off x="334800" y="210960"/>
            <a:ext cx="10966680" cy="69253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2800" strike="noStrike" u="none">
                <a:solidFill>
                  <a:srgbClr val="000000"/>
                </a:solidFill>
                <a:uFillTx/>
                <a:latin typeface="Times New Roman"/>
              </a:rPr>
              <a:t>      </a:t>
            </a:r>
            <a:r>
              <a:rPr b="0" lang="en-US" sz="2800" strike="noStrike" u="none">
                <a:solidFill>
                  <a:srgbClr val="000000"/>
                </a:solidFill>
                <a:uFillTx/>
                <a:latin typeface="Times New Roman"/>
              </a:rPr>
              <a:t>Өлең тұтастай оқиға желісіне құрылған және тарихи деректермен берілген, осыған қарап нақты тарихи оқиғаның берілгендігін аңғару қиын емес. Бұл 1916 жылғы сар даланы сабылтқан сұрапыл жарлық болатын. Өлең мазмұнынан халықтың толқынысты хал-жағдайын, күпті көңіл-күйін нақты көруге болады.  «Отыз бір – он тоғызды алад</a:t>
            </a:r>
            <a:r>
              <a:rPr b="0" lang="kk-KZ" sz="2800" strike="noStrike" u="none">
                <a:solidFill>
                  <a:srgbClr val="000000"/>
                </a:solidFill>
                <a:uFillTx/>
                <a:latin typeface="Times New Roman"/>
              </a:rPr>
              <a:t>ы</a:t>
            </a:r>
            <a:r>
              <a:rPr b="0" lang="en-US" sz="2800" strike="noStrike" u="none">
                <a:solidFill>
                  <a:srgbClr val="000000"/>
                </a:solidFill>
                <a:uFillTx/>
                <a:latin typeface="Times New Roman"/>
              </a:rPr>
              <a:t>» деген Суық хабар халықты бұлқындырды. Жылады сорлы халық малын айтып, «Кеткен соң қолдан шығып келмес қайтып», - Дейді де, еңірейді, егіледі Қайғының күндіз-түні күйін тартып.  – Міне, қарапайым халықтың күйі осы. Халық нақақтан баз кешуде. Ал басы бір, намысы нар азамат ерлер бір тудың астына ат байлай бастады. Алайда атпалдай азаматтарды әскерге былай бір алып кетсе, арынды ерлерді тұтқынға салып, дарға асып жатты. Бұл қайғылы да қасіретті көрініс Жамбыл</a:t>
            </a:r>
            <a:r>
              <a:rPr b="0" lang="kk-KZ" sz="2800" strike="noStrike" u="none">
                <a:solidFill>
                  <a:srgbClr val="000000"/>
                </a:solidFill>
                <a:uFillTx/>
                <a:latin typeface="Times New Roman"/>
              </a:rPr>
              <a:t>дың</a:t>
            </a:r>
            <a:r>
              <a:rPr b="0" lang="en-US" sz="2800" strike="noStrike" u="none">
                <a:solidFill>
                  <a:srgbClr val="000000"/>
                </a:solidFill>
                <a:uFillTx/>
                <a:latin typeface="Times New Roman"/>
              </a:rPr>
              <a:t> жанын жаралап, боздақ күйін базыната берді. Жыраудың ендігі күйі – халықтың басына үйірілген қара бұлтты жырмен сейілту. </a:t>
            </a:r>
            <a:r>
              <a:rPr b="0" lang="en-US" sz="2800" strike="noStrike" u="none">
                <a:solidFill>
                  <a:srgbClr val="3399ff"/>
                </a:solidFill>
                <a:uFillTx/>
                <a:latin typeface="Times New Roman"/>
              </a:rPr>
              <a:t>http://massaget.kz/okushyilarga/uy_tapsyirmasyi/25220/</a:t>
            </a:r>
            <a:endParaRPr b="0" lang="ru-RU" sz="2800" strike="noStrike" u="none">
              <a:solidFill>
                <a:srgbClr val="ffffff"/>
              </a:solidFill>
              <a:uFillTx/>
              <a:latin typeface="Calibri"/>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8" name="Рисунок 6" descr="C:\Users\Алтынгүл\Desktop\8Т2\2-бөлім\3\рефлексия.jpg"/>
          <p:cNvPicPr/>
          <p:nvPr/>
        </p:nvPicPr>
        <p:blipFill>
          <a:blip r:embed="rId1"/>
          <a:srcRect l="4263" t="0" r="5672" b="6030"/>
          <a:stretch/>
        </p:blipFill>
        <p:spPr>
          <a:xfrm>
            <a:off x="266760" y="439560"/>
            <a:ext cx="11150640" cy="597708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1" name="Picture 1" descr=""/>
          <p:cNvPicPr/>
          <p:nvPr/>
        </p:nvPicPr>
        <p:blipFill>
          <a:blip r:embed="rId1"/>
          <a:stretch/>
        </p:blipFill>
        <p:spPr>
          <a:xfrm>
            <a:off x="652320" y="7978680"/>
            <a:ext cx="200160" cy="203400"/>
          </a:xfrm>
          <a:prstGeom prst="rect">
            <a:avLst/>
          </a:prstGeom>
          <a:ln w="0">
            <a:noFill/>
          </a:ln>
        </p:spPr>
      </p:pic>
      <p:sp>
        <p:nvSpPr>
          <p:cNvPr id="62" name="Freeform 2"/>
          <p:cNvSpPr/>
          <p:nvPr/>
        </p:nvSpPr>
        <p:spPr>
          <a:xfrm>
            <a:off x="1440" y="-12600"/>
            <a:ext cx="12190680" cy="977760"/>
          </a:xfrm>
          <a:custGeom>
            <a:avLst/>
            <a:gdLst/>
            <a:ahLst/>
            <a:rect l="l" t="t" r="r" b="b"/>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63"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64"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65" name="AutoShape 5"/>
          <p:cNvCxnSpPr/>
          <p:nvPr/>
        </p:nvCxnSpPr>
        <p:spPr>
          <a:xfrm>
            <a:off x="212400" y="6621120"/>
            <a:ext cx="11729160" cy="27720"/>
          </a:xfrm>
          <a:prstGeom prst="straightConnector1">
            <a:avLst/>
          </a:prstGeom>
          <a:ln cap="sq" w="57240">
            <a:solidFill>
              <a:srgbClr val="33cccc"/>
            </a:solidFill>
            <a:miter/>
          </a:ln>
        </p:spPr>
      </p:cxnSp>
      <p:cxnSp>
        <p:nvCxnSpPr>
          <p:cNvPr id="66" name="AutoShape 6"/>
          <p:cNvCxnSpPr/>
          <p:nvPr/>
        </p:nvCxnSpPr>
        <p:spPr>
          <a:xfrm>
            <a:off x="652320" y="3389040"/>
            <a:ext cx="10694160" cy="37080"/>
          </a:xfrm>
          <a:prstGeom prst="straightConnector1">
            <a:avLst/>
          </a:prstGeom>
          <a:ln cap="sq" w="38160">
            <a:solidFill>
              <a:srgbClr val="4472c4"/>
            </a:solidFill>
            <a:miter/>
          </a:ln>
        </p:spPr>
      </p:cxnSp>
      <p:sp>
        <p:nvSpPr>
          <p:cNvPr id="67" name="Text Box 7"/>
          <p:cNvSpPr/>
          <p:nvPr/>
        </p:nvSpPr>
        <p:spPr>
          <a:xfrm>
            <a:off x="1165320" y="378000"/>
            <a:ext cx="8966160" cy="3020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ru-RU" sz="3200" strike="noStrike" u="none">
                <a:solidFill>
                  <a:srgbClr val="ffffff"/>
                </a:solidFill>
                <a:uFillTx/>
                <a:latin typeface="Times New Roman"/>
              </a:rPr>
              <a:t>Оқу мақсаты:</a:t>
            </a: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3200" strike="noStrike" u="none">
                <a:solidFill>
                  <a:srgbClr val="000000"/>
                </a:solidFill>
                <a:uFillTx/>
                <a:latin typeface="Times New Roman"/>
              </a:rPr>
              <a:t>7</a:t>
            </a:r>
            <a:r>
              <a:rPr b="0" lang="kk-KZ" sz="3200" strike="noStrike" u="none">
                <a:solidFill>
                  <a:srgbClr val="000000"/>
                </a:solidFill>
                <a:uFillTx/>
                <a:latin typeface="Times New Roman"/>
              </a:rPr>
              <a:t>.1.1.1. Әдеби шығарма сюжетінің құрамдас бөлшектерін талдау;</a:t>
            </a: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3200" strike="noStrike" u="none">
                <a:solidFill>
                  <a:srgbClr val="000000"/>
                </a:solidFill>
                <a:uFillTx/>
                <a:latin typeface="Times New Roman"/>
              </a:rPr>
              <a:t>7.2.1.1. Шығармадағы эпизодтар мен бейнелерді салыстыру</a:t>
            </a: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3200" strike="noStrike" u="none">
                <a:solidFill>
                  <a:srgbClr val="000000"/>
                </a:solidFill>
                <a:uFillTx/>
                <a:latin typeface="Times New Roman"/>
              </a:rPr>
              <a:t> </a:t>
            </a:r>
            <a:endParaRPr b="0" lang="ru-RU" sz="3200" strike="noStrike" u="none">
              <a:solidFill>
                <a:srgbClr val="ffffff"/>
              </a:solidFill>
              <a:uFillTx/>
              <a:latin typeface="Calibri"/>
            </a:endParaRPr>
          </a:p>
        </p:txBody>
      </p:sp>
      <p:sp>
        <p:nvSpPr>
          <p:cNvPr id="68" name="Text Box 8"/>
          <p:cNvSpPr/>
          <p:nvPr/>
        </p:nvSpPr>
        <p:spPr>
          <a:xfrm>
            <a:off x="1158120" y="3740040"/>
            <a:ext cx="3173400" cy="1557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3200" strike="noStrike" u="none">
                <a:solidFill>
                  <a:srgbClr val="000000"/>
                </a:solidFill>
                <a:uFillTx/>
                <a:latin typeface="Times New Roman"/>
              </a:rPr>
              <a:t>Сабақ мақсаты:</a:t>
            </a: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3200" strike="noStrike" u="none">
                <a:solidFill>
                  <a:srgbClr val="000000"/>
                </a:solidFill>
                <a:uFillTx/>
                <a:latin typeface="Times New Roman"/>
              </a:rPr>
              <a:t> </a:t>
            </a:r>
            <a:endParaRPr b="0" lang="ru-RU" sz="3200" strike="noStrike" u="none">
              <a:solidFill>
                <a:srgbClr val="ffffff"/>
              </a:solidFill>
              <a:uFillTx/>
              <a:latin typeface="Calibri"/>
            </a:endParaRPr>
          </a:p>
        </p:txBody>
      </p:sp>
      <p:graphicFrame>
        <p:nvGraphicFramePr>
          <p:cNvPr id="69" name=""/>
          <p:cNvGraphicFramePr/>
          <p:nvPr/>
        </p:nvGraphicFramePr>
        <p:xfrm>
          <a:off x="6097680" y="1601640"/>
          <a:ext cx="162000" cy="4526280"/>
        </p:xfrm>
        <a:graphic>
          <a:graphicData uri="http://schemas.openxmlformats.org/drawingml/2006/table">
            <a:tbl>
              <a:tblPr/>
              <a:tblGrid>
                <a:gridCol w="173520"/>
              </a:tblGrid>
              <a:tr h="452628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 strike="noStrike" u="none">
                          <a:solidFill>
                            <a:srgbClr val="000000"/>
                          </a:solidFill>
                          <a:uFillTx/>
                          <a:latin typeface="Times New Roman"/>
                          <a:ea typeface="SimSun"/>
                        </a:rPr>
                        <a:t>Әдеби шығарма сюжетінің құрамдас бөлшектерін талдау;Шығармадағы эпизодтар мен бейнелерді салыстыру</a:t>
                      </a:r>
                      <a:endParaRPr b="0" lang="ru-RU" sz="300" strike="noStrike" u="none">
                        <a:solidFill>
                          <a:srgbClr val="ffffff"/>
                        </a:solidFill>
                        <a:uFillTx/>
                        <a:latin typeface="Calibri"/>
                      </a:endParaRPr>
                    </a:p>
                  </a:txBody>
                  <a:tcPr anchor="t" marL="68760" marR="68760">
                    <a:lnL>
                      <a:noFill/>
                    </a:lnL>
                    <a:lnR>
                      <a:noFill/>
                    </a:lnR>
                    <a:lnT>
                      <a:noFill/>
                    </a:lnT>
                    <a:lnB>
                      <a:noFill/>
                    </a:lnB>
                    <a:noFill/>
                  </a:tcPr>
                </a:tc>
              </a:tr>
            </a:tbl>
          </a:graphicData>
        </a:graphic>
      </p:graphicFrame>
      <p:graphicFrame>
        <p:nvGraphicFramePr>
          <p:cNvPr id="70" name=""/>
          <p:cNvGraphicFramePr/>
          <p:nvPr/>
        </p:nvGraphicFramePr>
        <p:xfrm>
          <a:off x="507960" y="4422600"/>
          <a:ext cx="9256680" cy="1705320"/>
        </p:xfrm>
        <a:graphic>
          <a:graphicData uri="http://schemas.openxmlformats.org/drawingml/2006/table">
            <a:tbl>
              <a:tblPr/>
              <a:tblGrid>
                <a:gridCol w="9256680"/>
              </a:tblGrid>
              <a:tr h="170532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uFillTx/>
                          <a:latin typeface="Times New Roman"/>
                          <a:ea typeface="SimSun"/>
                        </a:rPr>
                        <a:t>“</a:t>
                      </a:r>
                      <a:r>
                        <a:rPr b="0" lang="en-US" sz="3200" strike="noStrike" u="none">
                          <a:solidFill>
                            <a:srgbClr val="000000"/>
                          </a:solidFill>
                          <a:uFillTx/>
                          <a:latin typeface="Times New Roman"/>
                          <a:ea typeface="SimSun"/>
                        </a:rPr>
                        <a:t>Зілді бұйрық” өлеңі сюжетінің құрамдас бөлшектерін талдау, өлеңдегі эпизодтар мен бейнелерді салыстыру</a:t>
                      </a:r>
                      <a:endParaRPr b="0" lang="ru-RU" sz="3200" strike="noStrike" u="none">
                        <a:solidFill>
                          <a:srgbClr val="ffffff"/>
                        </a:solidFill>
                        <a:uFillTx/>
                        <a:latin typeface="Calibri"/>
                      </a:endParaRPr>
                    </a:p>
                  </a:txBody>
                  <a:tcPr anchor="t" marL="68400" marR="68400">
                    <a:lnL>
                      <a:noFill/>
                    </a:lnL>
                    <a:lnR>
                      <a:noFill/>
                    </a:lnR>
                    <a:lnT>
                      <a:noFill/>
                    </a:lnT>
                    <a:lnB>
                      <a:noFill/>
                    </a:lnB>
                    <a:noFill/>
                  </a:tcPr>
                </a:tc>
              </a:tr>
            </a:tbl>
          </a:graphicData>
        </a:graphic>
      </p:graphicFrame>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1" name="Picture 1" descr=""/>
          <p:cNvPicPr/>
          <p:nvPr/>
        </p:nvPicPr>
        <p:blipFill>
          <a:blip r:embed="rId1"/>
          <a:stretch/>
        </p:blipFill>
        <p:spPr>
          <a:xfrm>
            <a:off x="652320" y="7978680"/>
            <a:ext cx="200160" cy="203400"/>
          </a:xfrm>
          <a:prstGeom prst="rect">
            <a:avLst/>
          </a:prstGeom>
          <a:ln w="0">
            <a:noFill/>
          </a:ln>
        </p:spPr>
      </p:pic>
      <p:sp>
        <p:nvSpPr>
          <p:cNvPr id="72" name="Freeform 2"/>
          <p:cNvSpPr/>
          <p:nvPr/>
        </p:nvSpPr>
        <p:spPr>
          <a:xfrm>
            <a:off x="1440" y="-12600"/>
            <a:ext cx="12190680" cy="977760"/>
          </a:xfrm>
          <a:custGeom>
            <a:avLst/>
            <a:gdLst/>
            <a:ahLst/>
            <a:rect l="l" t="t" r="r" b="b"/>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73"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74"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75" name="AutoShape 5"/>
          <p:cNvCxnSpPr/>
          <p:nvPr/>
        </p:nvCxnSpPr>
        <p:spPr>
          <a:xfrm>
            <a:off x="212400" y="6621120"/>
            <a:ext cx="11729160" cy="27720"/>
          </a:xfrm>
          <a:prstGeom prst="straightConnector1">
            <a:avLst/>
          </a:prstGeom>
          <a:ln cap="sq" w="57240">
            <a:solidFill>
              <a:srgbClr val="33cccc"/>
            </a:solidFill>
            <a:miter/>
          </a:ln>
        </p:spPr>
      </p:cxnSp>
      <p:cxnSp>
        <p:nvCxnSpPr>
          <p:cNvPr id="76" name="AutoShape 6"/>
          <p:cNvCxnSpPr/>
          <p:nvPr/>
        </p:nvCxnSpPr>
        <p:spPr>
          <a:xfrm>
            <a:off x="757080" y="6364080"/>
            <a:ext cx="10694160" cy="37080"/>
          </a:xfrm>
          <a:prstGeom prst="straightConnector1">
            <a:avLst/>
          </a:prstGeom>
          <a:ln cap="sq" w="38160">
            <a:solidFill>
              <a:srgbClr val="4472c4"/>
            </a:solidFill>
            <a:miter/>
          </a:ln>
        </p:spPr>
      </p:cxnSp>
      <p:sp>
        <p:nvSpPr>
          <p:cNvPr id="77" name="Text Box 7"/>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ctr">
            <a:noAutofit/>
          </a:bodyPr>
          <a:p>
            <a:endParaRPr b="0" lang="ru-RU" sz="1800" strike="noStrike" u="none">
              <a:solidFill>
                <a:srgbClr val="ffffff"/>
              </a:solidFill>
              <a:uFillTx/>
              <a:latin typeface="Calibri"/>
            </a:endParaRPr>
          </a:p>
        </p:txBody>
      </p:sp>
      <p:sp>
        <p:nvSpPr>
          <p:cNvPr id="78" name="Text Box 8"/>
          <p:cNvSpPr/>
          <p:nvPr/>
        </p:nvSpPr>
        <p:spPr>
          <a:xfrm>
            <a:off x="1133640" y="258840"/>
            <a:ext cx="80103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ru-RU" sz="3200" strike="noStrike" u="none">
                <a:solidFill>
                  <a:srgbClr val="ffffff"/>
                </a:solidFill>
                <a:uFillTx/>
                <a:latin typeface="Times New Roman"/>
              </a:rPr>
              <a:t>Бағалау </a:t>
            </a:r>
            <a:r>
              <a:rPr b="1" lang="kk-KZ" sz="3200" strike="noStrike" u="none">
                <a:solidFill>
                  <a:srgbClr val="ffffff"/>
                </a:solidFill>
                <a:uFillTx/>
                <a:latin typeface="Times New Roman"/>
              </a:rPr>
              <a:t>критерийлері:</a:t>
            </a:r>
            <a:endParaRPr b="0" lang="ru-RU" sz="3200" strike="noStrike" u="none">
              <a:solidFill>
                <a:srgbClr val="ffffff"/>
              </a:solidFill>
              <a:uFillTx/>
              <a:latin typeface="Calibri"/>
            </a:endParaRPr>
          </a:p>
        </p:txBody>
      </p:sp>
      <p:sp>
        <p:nvSpPr>
          <p:cNvPr id="79" name="Rectangle 9"/>
          <p:cNvSpPr/>
          <p:nvPr/>
        </p:nvSpPr>
        <p:spPr>
          <a:xfrm>
            <a:off x="1357200" y="1662120"/>
            <a:ext cx="93711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3200" strike="noStrike" u="none">
                <a:solidFill>
                  <a:srgbClr val="000000"/>
                </a:solidFill>
                <a:uFillTx/>
                <a:latin typeface="Times New Roman"/>
              </a:rPr>
              <a:t> </a:t>
            </a:r>
            <a:endParaRPr b="0" lang="ru-RU" sz="3200" strike="noStrike" u="none">
              <a:solidFill>
                <a:srgbClr val="ffffff"/>
              </a:solidFill>
              <a:uFillTx/>
              <a:latin typeface="Calibri"/>
            </a:endParaRPr>
          </a:p>
        </p:txBody>
      </p:sp>
      <p:sp>
        <p:nvSpPr>
          <p:cNvPr id="80" name="Текстовое поле 99"/>
          <p:cNvSpPr/>
          <p:nvPr/>
        </p:nvSpPr>
        <p:spPr>
          <a:xfrm>
            <a:off x="1700280" y="2362320"/>
            <a:ext cx="8226360" cy="2532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3200" strike="noStrike" u="none">
                <a:solidFill>
                  <a:srgbClr val="000000"/>
                </a:solidFill>
                <a:uFillTx/>
                <a:latin typeface="Times New Roman"/>
              </a:rPr>
              <a:t>- </a:t>
            </a:r>
            <a:r>
              <a:rPr b="0" lang="en-US" sz="3200" strike="noStrike" u="none">
                <a:solidFill>
                  <a:srgbClr val="000000"/>
                </a:solidFill>
                <a:uFillTx/>
                <a:latin typeface="Times New Roman"/>
              </a:rPr>
              <a:t>Әдеби шығарманың сюжетінің құрамдас бөлшектерін талдайды</a:t>
            </a:r>
            <a:r>
              <a:rPr b="0" lang="kk-KZ" sz="3200" strike="noStrike" u="none">
                <a:solidFill>
                  <a:srgbClr val="000000"/>
                </a:solidFill>
                <a:uFillTx/>
                <a:latin typeface="Times New Roman"/>
              </a:rPr>
              <a:t>;</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en-US" sz="3200" strike="noStrike" u="none">
                <a:solidFill>
                  <a:srgbClr val="000000"/>
                </a:solidFill>
                <a:uFillTx/>
                <a:latin typeface="Times New Roman"/>
              </a:rPr>
              <a:t>- </a:t>
            </a:r>
            <a:r>
              <a:rPr b="0" lang="en-US" sz="3200" strike="noStrike" u="none">
                <a:solidFill>
                  <a:srgbClr val="000000"/>
                </a:solidFill>
                <a:uFillTx/>
                <a:latin typeface="Times New Roman"/>
              </a:rPr>
              <a:t>“Зілді бұйрық”  өлеңіндегі  эпизодтарды талдайды</a:t>
            </a:r>
            <a:r>
              <a:rPr b="0" lang="kk-KZ" sz="3200" strike="noStrike" u="none">
                <a:solidFill>
                  <a:srgbClr val="000000"/>
                </a:solidFill>
                <a:uFillTx/>
                <a:latin typeface="Times New Roman"/>
              </a:rPr>
              <a:t>;</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en-US" sz="3200" strike="noStrike" u="none">
                <a:solidFill>
                  <a:srgbClr val="000000"/>
                </a:solidFill>
                <a:uFillTx/>
                <a:latin typeface="Times New Roman"/>
              </a:rPr>
              <a:t>- Эпизодтар мен бейнелерді салыстырады </a:t>
            </a:r>
            <a:r>
              <a:rPr b="1" lang="en-US" sz="3200" strike="noStrike" u="none">
                <a:solidFill>
                  <a:srgbClr val="000000"/>
                </a:solidFill>
                <a:uFillTx/>
                <a:latin typeface="Times New Roman"/>
              </a:rPr>
              <a:t>	</a:t>
            </a:r>
            <a:endParaRPr b="0" lang="ru-RU" sz="3200" strike="noStrike" u="none">
              <a:solidFill>
                <a:srgbClr val="ffffff"/>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Текстовое поле 99"/>
          <p:cNvSpPr/>
          <p:nvPr/>
        </p:nvSpPr>
        <p:spPr>
          <a:xfrm>
            <a:off x="851040" y="1670040"/>
            <a:ext cx="7235640" cy="3020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sz="3200" strike="noStrike" u="none">
                <a:solidFill>
                  <a:srgbClr val="000000"/>
                </a:solidFill>
                <a:uFillTx/>
                <a:latin typeface="Times New Roman"/>
                <a:ea typeface="等线"/>
              </a:rPr>
              <a:t>Сұрақ-жауап</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sz="3200" strike="noStrike" u="none">
                <a:solidFill>
                  <a:srgbClr val="000000"/>
                </a:solidFill>
                <a:uFillTx/>
                <a:latin typeface="Times New Roman"/>
                <a:ea typeface="等线"/>
              </a:rPr>
              <a:t>1. Ж.Жабаев шығармашылығы туралы не айта аласыздар?</a:t>
            </a: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sz="3200" strike="noStrike" u="none">
                <a:solidFill>
                  <a:srgbClr val="000000"/>
                </a:solidFill>
                <a:uFillTx/>
                <a:latin typeface="Times New Roman"/>
                <a:ea typeface="等线"/>
              </a:rPr>
              <a:t>2.“Зілді бұйрық” өлеңінің тақырыбы мен идеясы туралы не білесіздер?</a:t>
            </a:r>
            <a:endParaRPr b="0" lang="ru-RU" sz="3200" strike="noStrike" u="none">
              <a:solidFill>
                <a:srgbClr val="ffffff"/>
              </a:solidFill>
              <a:uFillTx/>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2" name="Picture 1" descr=""/>
          <p:cNvPicPr/>
          <p:nvPr/>
        </p:nvPicPr>
        <p:blipFill>
          <a:blip r:embed="rId1"/>
          <a:stretch/>
        </p:blipFill>
        <p:spPr>
          <a:xfrm>
            <a:off x="652320" y="7978680"/>
            <a:ext cx="200160" cy="203400"/>
          </a:xfrm>
          <a:prstGeom prst="rect">
            <a:avLst/>
          </a:prstGeom>
          <a:ln w="0">
            <a:noFill/>
          </a:ln>
        </p:spPr>
      </p:pic>
      <p:sp>
        <p:nvSpPr>
          <p:cNvPr id="83" name="AutoShape 2"/>
          <p:cNvSpPr/>
          <p:nvPr/>
        </p:nvSpPr>
        <p:spPr>
          <a:xfrm>
            <a:off x="1440" y="-12600"/>
            <a:ext cx="12190680" cy="977760"/>
          </a:xfrm>
          <a:prstGeom prst="pie">
            <a:avLst/>
          </a:prstGeom>
          <a:solidFill>
            <a:srgbClr val="2e77e2"/>
          </a:solidFill>
          <a:ln w="0">
            <a:noFill/>
          </a:ln>
        </p:spPr>
        <p:style>
          <a:lnRef idx="0"/>
          <a:fillRef idx="0"/>
          <a:effectRef idx="0"/>
          <a:fontRef idx="minor"/>
        </p:style>
        <p:txBody>
          <a:bodyPr wrap="none" lIns="90000" rIns="90000" tIns="46800" bIns="46800" anchor="ctr">
            <a:no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 algn="l" pos="11231640"/>
                <a:tab algn="l" pos="11680920"/>
                <a:tab algn="l" pos="12130200"/>
              </a:tabLst>
            </a:pPr>
            <a:endParaRPr b="0" lang="ru-RU" sz="24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 algn="l" pos="11231640"/>
                <a:tab algn="l" pos="11680920"/>
                <a:tab algn="l" pos="12130200"/>
              </a:tabLst>
            </a:pPr>
            <a:r>
              <a:rPr b="1" lang="kk-KZ" sz="2400" strike="noStrike" u="none">
                <a:solidFill>
                  <a:srgbClr val="ffffff"/>
                </a:solidFill>
                <a:uFillTx/>
                <a:latin typeface="Times New Roman"/>
              </a:rPr>
              <a:t>Ой шақыру</a:t>
            </a:r>
            <a:endParaRPr b="0" lang="ru-RU" sz="2400" strike="noStrike" u="none">
              <a:solidFill>
                <a:srgbClr val="ffffff"/>
              </a:solidFill>
              <a:uFillTx/>
              <a:latin typeface="Calibri"/>
            </a:endParaRPr>
          </a:p>
        </p:txBody>
      </p:sp>
      <p:sp>
        <p:nvSpPr>
          <p:cNvPr id="84"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85"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86" name="AutoShape 5"/>
          <p:cNvCxnSpPr/>
          <p:nvPr/>
        </p:nvCxnSpPr>
        <p:spPr>
          <a:xfrm>
            <a:off x="212400" y="6621120"/>
            <a:ext cx="11729160" cy="27720"/>
          </a:xfrm>
          <a:prstGeom prst="straightConnector1">
            <a:avLst/>
          </a:prstGeom>
          <a:ln cap="sq" w="57240">
            <a:solidFill>
              <a:srgbClr val="33cccc"/>
            </a:solidFill>
            <a:miter/>
          </a:ln>
        </p:spPr>
      </p:cxnSp>
      <p:cxnSp>
        <p:nvCxnSpPr>
          <p:cNvPr id="87" name="AutoShape 6"/>
          <p:cNvCxnSpPr/>
          <p:nvPr/>
        </p:nvCxnSpPr>
        <p:spPr>
          <a:xfrm>
            <a:off x="757080" y="6364080"/>
            <a:ext cx="10694160" cy="37080"/>
          </a:xfrm>
          <a:prstGeom prst="straightConnector1">
            <a:avLst/>
          </a:prstGeom>
          <a:ln cap="sq" w="38160">
            <a:solidFill>
              <a:srgbClr val="4472c4"/>
            </a:solidFill>
            <a:miter/>
          </a:ln>
        </p:spPr>
      </p:cxnSp>
      <p:sp>
        <p:nvSpPr>
          <p:cNvPr id="88" name="Rectangle 7"/>
          <p:cNvSpPr/>
          <p:nvPr/>
        </p:nvSpPr>
        <p:spPr>
          <a:xfrm>
            <a:off x="1133640" y="1611360"/>
            <a:ext cx="7673760" cy="1465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br>
              <a:rPr sz="1800"/>
            </a:br>
            <a:r>
              <a:rPr b="1" lang="ru-RU" sz="1800" strike="noStrike" u="none">
                <a:solidFill>
                  <a:srgbClr val="262626"/>
                </a:solidFill>
                <a:uFillTx/>
                <a:latin typeface="Times New Roman"/>
              </a:rPr>
              <a:t>     </a:t>
            </a:r>
            <a:r>
              <a:rPr b="1" lang="ru-RU" sz="2400" strike="noStrike" u="none">
                <a:solidFill>
                  <a:srgbClr val="262626"/>
                </a:solidFill>
                <a:uFillTx/>
                <a:latin typeface="Times New Roman"/>
              </a:rPr>
              <a:t>                          </a:t>
            </a:r>
            <a:r>
              <a:rPr b="1" lang="ru-RU" sz="1800" strike="noStrike" u="none">
                <a:solidFill>
                  <a:srgbClr val="262626"/>
                </a:solidFill>
                <a:uFillTx/>
                <a:latin typeface="Times New Roman"/>
              </a:rPr>
              <a:t>  </a:t>
            </a:r>
            <a:br>
              <a:rPr sz="2400"/>
            </a:br>
            <a:r>
              <a:rPr b="0" lang="ru-RU" sz="2400" strike="noStrike" u="none">
                <a:solidFill>
                  <a:srgbClr val="262626"/>
                </a:solidFill>
                <a:uFillTx/>
                <a:latin typeface="Times New Roman"/>
              </a:rPr>
              <a:t>                                     </a:t>
            </a:r>
            <a:br>
              <a:rPr sz="2400"/>
            </a:br>
            <a:endParaRPr b="0" lang="ru-RU" sz="2400" strike="noStrike" u="none">
              <a:solidFill>
                <a:srgbClr val="ffffff"/>
              </a:solidFill>
              <a:uFillTx/>
              <a:latin typeface="Calibri"/>
            </a:endParaRPr>
          </a:p>
        </p:txBody>
      </p:sp>
      <p:sp>
        <p:nvSpPr>
          <p:cNvPr id="89" name="Rectangle 8"/>
          <p:cNvSpPr/>
          <p:nvPr/>
        </p:nvSpPr>
        <p:spPr>
          <a:xfrm>
            <a:off x="1704960" y="2271600"/>
            <a:ext cx="10395000" cy="148248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spcAft>
                <a:spcPts val="1001"/>
              </a:spcAft>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3600" strike="noStrike" u="none">
                <a:solidFill>
                  <a:srgbClr val="ff0000"/>
                </a:solidFill>
                <a:uFillTx/>
                <a:latin typeface="Times New Roman"/>
              </a:rPr>
              <a:t>Сюжет </a:t>
            </a:r>
            <a:r>
              <a:rPr b="1" lang="kk-KZ" sz="3600" strike="noStrike" u="none">
                <a:solidFill>
                  <a:srgbClr val="000000"/>
                </a:solidFill>
                <a:uFillTx/>
                <a:latin typeface="Times New Roman"/>
              </a:rPr>
              <a:t> дегеніміз не?</a:t>
            </a:r>
            <a:endParaRPr b="0" lang="ru-RU" sz="3600" strike="noStrike" u="none">
              <a:solidFill>
                <a:srgbClr val="ffffff"/>
              </a:solidFill>
              <a:uFillTx/>
              <a:latin typeface="Calibri"/>
            </a:endParaRPr>
          </a:p>
          <a:p>
            <a:pPr algn="just">
              <a:lnSpc>
                <a:spcPct val="115000"/>
              </a:lnSpc>
              <a:spcAft>
                <a:spcPts val="1001"/>
              </a:spcAft>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3600" strike="noStrike" u="none">
                <a:solidFill>
                  <a:srgbClr val="ff0000"/>
                </a:solidFill>
                <a:uFillTx/>
                <a:latin typeface="Times New Roman"/>
              </a:rPr>
              <a:t>Эпизод</a:t>
            </a:r>
            <a:r>
              <a:rPr b="1" lang="kk-KZ" sz="3600" strike="noStrike" u="none">
                <a:solidFill>
                  <a:srgbClr val="000000"/>
                </a:solidFill>
                <a:uFillTx/>
                <a:latin typeface="Times New Roman"/>
              </a:rPr>
              <a:t> дегенді қалай түсінесіздер?</a:t>
            </a:r>
            <a:endParaRPr b="0" lang="ru-RU" sz="3600" strike="noStrike" u="none">
              <a:solidFill>
                <a:srgbClr val="ffffff"/>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0" name="Picture 1" descr=""/>
          <p:cNvPicPr/>
          <p:nvPr/>
        </p:nvPicPr>
        <p:blipFill>
          <a:blip r:embed="rId1"/>
          <a:stretch/>
        </p:blipFill>
        <p:spPr>
          <a:xfrm>
            <a:off x="652320" y="7978680"/>
            <a:ext cx="200160" cy="203400"/>
          </a:xfrm>
          <a:prstGeom prst="rect">
            <a:avLst/>
          </a:prstGeom>
          <a:ln w="0">
            <a:noFill/>
          </a:ln>
        </p:spPr>
      </p:pic>
      <p:sp>
        <p:nvSpPr>
          <p:cNvPr id="91" name="Freeform 2"/>
          <p:cNvSpPr/>
          <p:nvPr/>
        </p:nvSpPr>
        <p:spPr>
          <a:xfrm>
            <a:off x="1440" y="-12600"/>
            <a:ext cx="12190680" cy="977760"/>
          </a:xfrm>
          <a:custGeom>
            <a:avLst/>
            <a:gdLst/>
            <a:ahLst/>
            <a:rect l="l" t="t" r="r" b="b"/>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92"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93"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94" name="AutoShape 5"/>
          <p:cNvCxnSpPr/>
          <p:nvPr/>
        </p:nvCxnSpPr>
        <p:spPr>
          <a:xfrm>
            <a:off x="212400" y="6621120"/>
            <a:ext cx="11729160" cy="27720"/>
          </a:xfrm>
          <a:prstGeom prst="straightConnector1">
            <a:avLst/>
          </a:prstGeom>
          <a:ln cap="sq" w="57240">
            <a:solidFill>
              <a:srgbClr val="33cccc"/>
            </a:solidFill>
            <a:miter/>
          </a:ln>
        </p:spPr>
      </p:cxnSp>
      <p:cxnSp>
        <p:nvCxnSpPr>
          <p:cNvPr id="95" name="AutoShape 6"/>
          <p:cNvCxnSpPr/>
          <p:nvPr/>
        </p:nvCxnSpPr>
        <p:spPr>
          <a:xfrm>
            <a:off x="757080" y="6364080"/>
            <a:ext cx="10694160" cy="37080"/>
          </a:xfrm>
          <a:prstGeom prst="straightConnector1">
            <a:avLst/>
          </a:prstGeom>
          <a:ln cap="sq" w="38160">
            <a:solidFill>
              <a:srgbClr val="4472c4"/>
            </a:solidFill>
            <a:miter/>
          </a:ln>
        </p:spPr>
      </p:cxnSp>
      <p:sp>
        <p:nvSpPr>
          <p:cNvPr id="96" name="Rectangle 7"/>
          <p:cNvSpPr/>
          <p:nvPr/>
        </p:nvSpPr>
        <p:spPr>
          <a:xfrm>
            <a:off x="1133640" y="1611360"/>
            <a:ext cx="7673760" cy="1465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br>
              <a:rPr sz="1800"/>
            </a:br>
            <a:r>
              <a:rPr b="1" lang="ru-RU" sz="1800" strike="noStrike" u="none">
                <a:solidFill>
                  <a:srgbClr val="262626"/>
                </a:solidFill>
                <a:uFillTx/>
                <a:latin typeface="Times New Roman"/>
              </a:rPr>
              <a:t>     </a:t>
            </a:r>
            <a:r>
              <a:rPr b="1" lang="ru-RU" sz="2400" strike="noStrike" u="none">
                <a:solidFill>
                  <a:srgbClr val="262626"/>
                </a:solidFill>
                <a:uFillTx/>
                <a:latin typeface="Times New Roman"/>
              </a:rPr>
              <a:t>                          </a:t>
            </a:r>
            <a:r>
              <a:rPr b="1" lang="ru-RU" sz="1800" strike="noStrike" u="none">
                <a:solidFill>
                  <a:srgbClr val="262626"/>
                </a:solidFill>
                <a:uFillTx/>
                <a:latin typeface="Times New Roman"/>
              </a:rPr>
              <a:t>  </a:t>
            </a:r>
            <a:br>
              <a:rPr sz="2400"/>
            </a:br>
            <a:r>
              <a:rPr b="0" lang="ru-RU" sz="2400" strike="noStrike" u="none">
                <a:solidFill>
                  <a:srgbClr val="262626"/>
                </a:solidFill>
                <a:uFillTx/>
                <a:latin typeface="Times New Roman"/>
              </a:rPr>
              <a:t>                                     </a:t>
            </a:r>
            <a:br>
              <a:rPr sz="2400"/>
            </a:br>
            <a:endParaRPr b="0" lang="ru-RU" sz="2400" strike="noStrike" u="none">
              <a:solidFill>
                <a:srgbClr val="ffffff"/>
              </a:solidFill>
              <a:uFillTx/>
              <a:latin typeface="Calibri"/>
            </a:endParaRPr>
          </a:p>
        </p:txBody>
      </p:sp>
      <p:sp>
        <p:nvSpPr>
          <p:cNvPr id="97" name="Rectangle 8"/>
          <p:cNvSpPr/>
          <p:nvPr/>
        </p:nvSpPr>
        <p:spPr>
          <a:xfrm>
            <a:off x="520560" y="1309680"/>
            <a:ext cx="11007720" cy="434736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spcAft>
                <a:spcPts val="1001"/>
              </a:spcAft>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2400" strike="noStrike" u="none">
                <a:solidFill>
                  <a:srgbClr val="ff0000"/>
                </a:solidFill>
                <a:uFillTx/>
                <a:latin typeface="Times New Roman"/>
              </a:rPr>
              <a:t>Сюжет </a:t>
            </a:r>
            <a:r>
              <a:rPr b="1" lang="kk-KZ" sz="2400" strike="noStrike" u="none">
                <a:solidFill>
                  <a:srgbClr val="000000"/>
                </a:solidFill>
                <a:uFillTx/>
                <a:latin typeface="Times New Roman"/>
              </a:rPr>
              <a:t>(фр. sujet - зат) - өзара жалғасқан оқиғалардың тізбегі, біртұтас желісі. </a:t>
            </a:r>
            <a:endParaRPr b="0" lang="ru-RU" sz="2400" strike="noStrike" u="none">
              <a:solidFill>
                <a:srgbClr val="ffffff"/>
              </a:solidFill>
              <a:uFillTx/>
              <a:latin typeface="Calibri"/>
            </a:endParaRPr>
          </a:p>
          <a:p>
            <a:pPr algn="just">
              <a:lnSpc>
                <a:spcPct val="115000"/>
              </a:lnSpc>
              <a:spcAft>
                <a:spcPts val="1001"/>
              </a:spcAft>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2400" strike="noStrike" u="none">
                <a:solidFill>
                  <a:srgbClr val="000000"/>
                </a:solidFill>
                <a:uFillTx/>
                <a:latin typeface="Times New Roman"/>
              </a:rPr>
              <a:t>Құрамдас бөлшектері: </a:t>
            </a:r>
            <a:endParaRPr b="0" lang="ru-RU" sz="2400" strike="noStrike" u="none">
              <a:solidFill>
                <a:srgbClr val="ffffff"/>
              </a:solidFill>
              <a:uFillTx/>
              <a:latin typeface="Calibri"/>
            </a:endParaRPr>
          </a:p>
          <a:p>
            <a:pPr algn="just">
              <a:lnSpc>
                <a:spcPct val="115000"/>
              </a:lnSpc>
              <a:spcAft>
                <a:spcPts val="1001"/>
              </a:spcAft>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2400" strike="noStrike" u="none">
                <a:solidFill>
                  <a:srgbClr val="000000"/>
                </a:solidFill>
                <a:uFillTx/>
                <a:latin typeface="Times New Roman"/>
              </a:rPr>
              <a:t>1.Басталуы. </a:t>
            </a:r>
            <a:endParaRPr b="0" lang="ru-RU" sz="2400" strike="noStrike" u="none">
              <a:solidFill>
                <a:srgbClr val="ffffff"/>
              </a:solidFill>
              <a:uFillTx/>
              <a:latin typeface="Calibri"/>
            </a:endParaRPr>
          </a:p>
          <a:p>
            <a:pPr algn="just">
              <a:lnSpc>
                <a:spcPct val="115000"/>
              </a:lnSpc>
              <a:spcAft>
                <a:spcPts val="1001"/>
              </a:spcAft>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2400" strike="noStrike" u="none">
                <a:solidFill>
                  <a:srgbClr val="000000"/>
                </a:solidFill>
                <a:uFillTx/>
                <a:latin typeface="Times New Roman"/>
              </a:rPr>
              <a:t>2.Байланысы.</a:t>
            </a:r>
            <a:endParaRPr b="0" lang="ru-RU" sz="2400" strike="noStrike" u="none">
              <a:solidFill>
                <a:srgbClr val="ffffff"/>
              </a:solidFill>
              <a:uFillTx/>
              <a:latin typeface="Calibri"/>
            </a:endParaRPr>
          </a:p>
          <a:p>
            <a:pPr algn="just">
              <a:lnSpc>
                <a:spcPct val="115000"/>
              </a:lnSpc>
              <a:spcAft>
                <a:spcPts val="1001"/>
              </a:spcAft>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2400" strike="noStrike" u="none">
                <a:solidFill>
                  <a:srgbClr val="000000"/>
                </a:solidFill>
                <a:uFillTx/>
                <a:latin typeface="Times New Roman"/>
              </a:rPr>
              <a:t>3.Дамуы.</a:t>
            </a:r>
            <a:endParaRPr b="0" lang="ru-RU" sz="2400" strike="noStrike" u="none">
              <a:solidFill>
                <a:srgbClr val="ffffff"/>
              </a:solidFill>
              <a:uFillTx/>
              <a:latin typeface="Calibri"/>
            </a:endParaRPr>
          </a:p>
          <a:p>
            <a:pPr algn="just">
              <a:lnSpc>
                <a:spcPct val="115000"/>
              </a:lnSpc>
              <a:spcAft>
                <a:spcPts val="1001"/>
              </a:spcAft>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2400" strike="noStrike" u="none">
                <a:solidFill>
                  <a:srgbClr val="000000"/>
                </a:solidFill>
                <a:uFillTx/>
                <a:latin typeface="Times New Roman"/>
              </a:rPr>
              <a:t>4.Шиеленісуі.</a:t>
            </a:r>
            <a:endParaRPr b="0" lang="ru-RU" sz="2400" strike="noStrike" u="none">
              <a:solidFill>
                <a:srgbClr val="ffffff"/>
              </a:solidFill>
              <a:uFillTx/>
              <a:latin typeface="Calibri"/>
            </a:endParaRPr>
          </a:p>
          <a:p>
            <a:pPr algn="just">
              <a:lnSpc>
                <a:spcPct val="115000"/>
              </a:lnSpc>
              <a:spcAft>
                <a:spcPts val="1001"/>
              </a:spcAft>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2400" strike="noStrike" u="none">
                <a:solidFill>
                  <a:srgbClr val="000000"/>
                </a:solidFill>
                <a:uFillTx/>
                <a:latin typeface="Times New Roman"/>
              </a:rPr>
              <a:t>5.Шарықтау шегі.</a:t>
            </a:r>
            <a:endParaRPr b="0" lang="ru-RU" sz="2400" strike="noStrike" u="none">
              <a:solidFill>
                <a:srgbClr val="ffffff"/>
              </a:solidFill>
              <a:uFillTx/>
              <a:latin typeface="Calibri"/>
            </a:endParaRPr>
          </a:p>
          <a:p>
            <a:pPr algn="just">
              <a:lnSpc>
                <a:spcPct val="115000"/>
              </a:lnSpc>
              <a:spcAft>
                <a:spcPts val="1001"/>
              </a:spcAft>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2400" strike="noStrike" u="none">
                <a:solidFill>
                  <a:srgbClr val="000000"/>
                </a:solidFill>
                <a:uFillTx/>
                <a:latin typeface="Times New Roman"/>
              </a:rPr>
              <a:t>6.Шешімі.</a:t>
            </a:r>
            <a:endParaRPr b="0" lang="ru-RU" sz="2400" strike="noStrike" u="none">
              <a:solidFill>
                <a:srgbClr val="ffffff"/>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8" name="Picture 1" descr=""/>
          <p:cNvPicPr/>
          <p:nvPr/>
        </p:nvPicPr>
        <p:blipFill>
          <a:blip r:embed="rId1"/>
          <a:stretch/>
        </p:blipFill>
        <p:spPr>
          <a:xfrm>
            <a:off x="654120" y="7991640"/>
            <a:ext cx="199800" cy="203040"/>
          </a:xfrm>
          <a:prstGeom prst="rect">
            <a:avLst/>
          </a:prstGeom>
          <a:ln w="0">
            <a:noFill/>
          </a:ln>
        </p:spPr>
      </p:pic>
      <p:sp>
        <p:nvSpPr>
          <p:cNvPr id="99" name="Freeform 2"/>
          <p:cNvSpPr/>
          <p:nvPr/>
        </p:nvSpPr>
        <p:spPr>
          <a:xfrm>
            <a:off x="3240" y="0"/>
            <a:ext cx="12190320" cy="977760"/>
          </a:xfrm>
          <a:custGeom>
            <a:avLst/>
            <a:gdLst/>
            <a:ahLst/>
            <a:rect l="l" t="t" r="r" b="b"/>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100" name="Rectangle 3"/>
          <p:cNvSpPr/>
          <p:nvPr/>
        </p:nvSpPr>
        <p:spPr>
          <a:xfrm>
            <a:off x="5943600" y="1322280"/>
            <a:ext cx="15717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101" name="AutoShape 4"/>
          <p:cNvCxnSpPr/>
          <p:nvPr/>
        </p:nvCxnSpPr>
        <p:spPr>
          <a:xfrm>
            <a:off x="212400" y="6633720"/>
            <a:ext cx="11729160" cy="27720"/>
          </a:xfrm>
          <a:prstGeom prst="straightConnector1">
            <a:avLst/>
          </a:prstGeom>
          <a:ln cap="sq" w="57240">
            <a:solidFill>
              <a:srgbClr val="33cccc"/>
            </a:solidFill>
            <a:miter/>
          </a:ln>
        </p:spPr>
      </p:cxnSp>
      <p:cxnSp>
        <p:nvCxnSpPr>
          <p:cNvPr id="102" name="AutoShape 5"/>
          <p:cNvCxnSpPr/>
          <p:nvPr/>
        </p:nvCxnSpPr>
        <p:spPr>
          <a:xfrm>
            <a:off x="730080" y="6341760"/>
            <a:ext cx="10694160" cy="37080"/>
          </a:xfrm>
          <a:prstGeom prst="straightConnector1">
            <a:avLst/>
          </a:prstGeom>
          <a:ln cap="sq" w="38160">
            <a:solidFill>
              <a:srgbClr val="4472c4"/>
            </a:solidFill>
            <a:miter/>
          </a:ln>
        </p:spPr>
      </p:cxnSp>
      <p:sp>
        <p:nvSpPr>
          <p:cNvPr id="103" name="Text Box 6"/>
          <p:cNvSpPr/>
          <p:nvPr/>
        </p:nvSpPr>
        <p:spPr>
          <a:xfrm>
            <a:off x="853920" y="1965240"/>
            <a:ext cx="11087280" cy="30207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3200" strike="noStrike" u="none">
                <a:solidFill>
                  <a:srgbClr val="000000"/>
                </a:solidFill>
                <a:uFillTx/>
                <a:latin typeface="Times New Roman"/>
              </a:rPr>
              <a:t>(грек. epeіzodіon – қоспа, үстеме) – көркем шығарма сюжетіндегі өз алдына мәні бар, өзара байланысқан оқиғаның бір бөлшегі, көрінісі. Әр эпизод кейіпкердің белгілі уақыт аралығында өткен қимылын, ісін, екі не одан көп кейіпкерлердің арасында болып жатқан құбылыстардың біткен кезеңін көрсетеді. </a:t>
            </a:r>
            <a:endParaRPr b="0" lang="ru-RU" sz="3200" strike="noStrike" u="none">
              <a:solidFill>
                <a:srgbClr val="ffffff"/>
              </a:solidFill>
              <a:uFillTx/>
              <a:latin typeface="Calibri"/>
            </a:endParaRPr>
          </a:p>
        </p:txBody>
      </p:sp>
      <p:sp>
        <p:nvSpPr>
          <p:cNvPr id="104" name="Rectangle 7"/>
          <p:cNvSpPr/>
          <p:nvPr/>
        </p:nvSpPr>
        <p:spPr>
          <a:xfrm>
            <a:off x="1704960" y="1270080"/>
            <a:ext cx="8226360" cy="3457440"/>
          </a:xfrm>
          <a:prstGeom prst="rect">
            <a:avLst/>
          </a:prstGeom>
          <a:noFill/>
          <a:ln w="0">
            <a:noFill/>
          </a:ln>
        </p:spPr>
        <p:style>
          <a:lnRef idx="0"/>
          <a:fillRef idx="0"/>
          <a:effectRef idx="0"/>
          <a:fontRef idx="minor"/>
        </p:style>
        <p:txBody>
          <a:bodyPr wrap="none" lIns="90000" rIns="90000" tIns="46800" bIns="46800" anchor="ctr">
            <a:noAutofit/>
          </a:bodyPr>
          <a:p>
            <a:endParaRPr b="0" lang="ru-RU" sz="1800" strike="noStrike" u="none">
              <a:solidFill>
                <a:srgbClr val="ffffff"/>
              </a:solidFill>
              <a:uFillTx/>
              <a:latin typeface="Calibri"/>
            </a:endParaRPr>
          </a:p>
        </p:txBody>
      </p:sp>
      <p:sp>
        <p:nvSpPr>
          <p:cNvPr id="105" name="Text Box 8"/>
          <p:cNvSpPr/>
          <p:nvPr/>
        </p:nvSpPr>
        <p:spPr>
          <a:xfrm>
            <a:off x="1467000" y="1335240"/>
            <a:ext cx="8856360" cy="912600"/>
          </a:xfrm>
          <a:prstGeom prst="rect">
            <a:avLst/>
          </a:prstGeom>
          <a:noFill/>
          <a:ln w="0">
            <a:noFill/>
          </a:ln>
        </p:spPr>
        <p:style>
          <a:lnRef idx="0"/>
          <a:fillRef idx="0"/>
          <a:effectRef idx="0"/>
          <a:fontRef idx="minor"/>
        </p:style>
        <p:txBody>
          <a:bodyPr lIns="90000" rIns="90000" tIns="45000" bIns="45000" anchor="t">
            <a:no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2400" strike="noStrike" u="none">
                <a:solidFill>
                  <a:srgbClr val="000000"/>
                </a:solidFill>
                <a:uFillTx/>
                <a:latin typeface="Times New Roman"/>
              </a:rPr>
              <a:t> </a:t>
            </a:r>
            <a:r>
              <a:rPr b="0" lang="ru-RU" sz="2400" strike="noStrike" u="none">
                <a:solidFill>
                  <a:srgbClr val="000000"/>
                </a:solidFill>
                <a:uFillTx/>
                <a:latin typeface="Calibri"/>
              </a:rPr>
              <a:t>                       </a:t>
            </a:r>
            <a:r>
              <a:rPr b="0" lang="ru-RU" sz="2400" strike="noStrike" u="none">
                <a:solidFill>
                  <a:srgbClr val="000000"/>
                </a:solidFill>
                <a:uFillTx/>
                <a:latin typeface="Times New Roman"/>
              </a:rPr>
              <a:t>       </a:t>
            </a:r>
            <a:r>
              <a:rPr b="0" lang="ru-RU" sz="3200" strike="noStrike" u="none">
                <a:solidFill>
                  <a:srgbClr val="ff0000"/>
                </a:solidFill>
                <a:uFillTx/>
                <a:latin typeface="Times New Roman"/>
              </a:rPr>
              <a:t>Эпизод   </a:t>
            </a:r>
            <a:r>
              <a:rPr b="0" lang="ru-RU" sz="2400" strike="noStrike" u="none">
                <a:solidFill>
                  <a:srgbClr val="000000"/>
                </a:solidFill>
                <a:uFillTx/>
                <a:latin typeface="Times New Roman"/>
              </a:rPr>
              <a:t>                          </a:t>
            </a:r>
            <a:endParaRPr b="0" lang="ru-RU" sz="2400" strike="noStrike" u="none">
              <a:solidFill>
                <a:srgbClr val="ffffff"/>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06" name="Picture 1" descr=""/>
          <p:cNvPicPr/>
          <p:nvPr/>
        </p:nvPicPr>
        <p:blipFill>
          <a:blip r:embed="rId1"/>
          <a:stretch/>
        </p:blipFill>
        <p:spPr>
          <a:xfrm>
            <a:off x="652320" y="7978680"/>
            <a:ext cx="200160" cy="203400"/>
          </a:xfrm>
          <a:prstGeom prst="rect">
            <a:avLst/>
          </a:prstGeom>
          <a:ln w="0">
            <a:noFill/>
          </a:ln>
        </p:spPr>
      </p:pic>
      <p:sp>
        <p:nvSpPr>
          <p:cNvPr id="107" name="Freeform 2"/>
          <p:cNvSpPr/>
          <p:nvPr/>
        </p:nvSpPr>
        <p:spPr>
          <a:xfrm>
            <a:off x="1440" y="-12600"/>
            <a:ext cx="12190680" cy="977760"/>
          </a:xfrm>
          <a:custGeom>
            <a:avLst/>
            <a:gdLst/>
            <a:ahLst/>
            <a:rect l="l" t="t" r="r" b="b"/>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108"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109"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110" name="AutoShape 5"/>
          <p:cNvCxnSpPr/>
          <p:nvPr/>
        </p:nvCxnSpPr>
        <p:spPr>
          <a:xfrm>
            <a:off x="212400" y="6621120"/>
            <a:ext cx="11729160" cy="27720"/>
          </a:xfrm>
          <a:prstGeom prst="straightConnector1">
            <a:avLst/>
          </a:prstGeom>
          <a:ln cap="sq" w="57240">
            <a:solidFill>
              <a:srgbClr val="33cccc"/>
            </a:solidFill>
            <a:miter/>
          </a:ln>
        </p:spPr>
      </p:cxnSp>
      <p:cxnSp>
        <p:nvCxnSpPr>
          <p:cNvPr id="111" name="AutoShape 6"/>
          <p:cNvCxnSpPr/>
          <p:nvPr/>
        </p:nvCxnSpPr>
        <p:spPr>
          <a:xfrm>
            <a:off x="757080" y="6364080"/>
            <a:ext cx="10694160" cy="37080"/>
          </a:xfrm>
          <a:prstGeom prst="straightConnector1">
            <a:avLst/>
          </a:prstGeom>
          <a:ln cap="sq" w="38160">
            <a:solidFill>
              <a:srgbClr val="4472c4"/>
            </a:solidFill>
            <a:miter/>
          </a:ln>
        </p:spPr>
      </p:cxnSp>
      <p:sp>
        <p:nvSpPr>
          <p:cNvPr id="112" name="Rectangle 7"/>
          <p:cNvSpPr/>
          <p:nvPr/>
        </p:nvSpPr>
        <p:spPr>
          <a:xfrm>
            <a:off x="128520" y="873000"/>
            <a:ext cx="11217240" cy="1648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endParaRPr b="0" lang="ru-RU" sz="18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br>
              <a:rPr sz="1800"/>
            </a:br>
            <a:r>
              <a:rPr b="1" lang="ru-RU" sz="1800" strike="noStrike" u="none">
                <a:solidFill>
                  <a:srgbClr val="262626"/>
                </a:solidFill>
                <a:uFillTx/>
                <a:latin typeface="Times New Roman"/>
              </a:rPr>
              <a:t>                                 </a:t>
            </a:r>
            <a:br>
              <a:rPr sz="2400"/>
            </a:br>
            <a:r>
              <a:rPr b="0" lang="ru-RU" sz="2400" strike="noStrike" u="none">
                <a:solidFill>
                  <a:srgbClr val="262626"/>
                </a:solidFill>
                <a:uFillTx/>
                <a:latin typeface="Times New Roman"/>
              </a:rPr>
              <a:t>                                     </a:t>
            </a:r>
            <a:br>
              <a:rPr sz="2400"/>
            </a:br>
            <a:endParaRPr b="0" lang="ru-RU" sz="2400" strike="noStrike" u="none">
              <a:solidFill>
                <a:srgbClr val="ffffff"/>
              </a:solidFill>
              <a:uFillTx/>
              <a:latin typeface="Calibri"/>
            </a:endParaRPr>
          </a:p>
        </p:txBody>
      </p:sp>
      <p:sp>
        <p:nvSpPr>
          <p:cNvPr id="113" name="Rectangle 8"/>
          <p:cNvSpPr/>
          <p:nvPr/>
        </p:nvSpPr>
        <p:spPr>
          <a:xfrm>
            <a:off x="852480" y="873000"/>
            <a:ext cx="9960120" cy="405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sz="3200" strike="noStrike" u="none">
                <a:solidFill>
                  <a:srgbClr val="ff0000"/>
                </a:solidFill>
                <a:uFillTx/>
                <a:latin typeface="Times New Roman"/>
              </a:rPr>
              <a:t>1-тапсырма. Өлең мазмұны бойынша жоспар жазыңыздар. </a:t>
            </a: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endParaRPr b="0" lang="ru-RU" sz="28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sz="2800" strike="noStrike" u="none">
                <a:solidFill>
                  <a:srgbClr val="000000"/>
                </a:solidFill>
                <a:uFillTx/>
                <a:latin typeface="Times New Roman"/>
              </a:rPr>
              <a:t>1.</a:t>
            </a:r>
            <a:endParaRPr b="0" lang="ru-RU" sz="28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sz="2800" strike="noStrike" u="none">
                <a:solidFill>
                  <a:srgbClr val="000000"/>
                </a:solidFill>
                <a:uFillTx/>
                <a:latin typeface="Times New Roman"/>
              </a:rPr>
              <a:t>2.</a:t>
            </a:r>
            <a:endParaRPr b="0" lang="ru-RU" sz="28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sz="2800" strike="noStrike" u="none">
                <a:solidFill>
                  <a:srgbClr val="000000"/>
                </a:solidFill>
                <a:uFillTx/>
                <a:latin typeface="Times New Roman"/>
              </a:rPr>
              <a:t>3.</a:t>
            </a:r>
            <a:endParaRPr b="0" lang="ru-RU" sz="28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sz="2800" strike="noStrike" u="none">
                <a:solidFill>
                  <a:srgbClr val="000000"/>
                </a:solidFill>
                <a:uFillTx/>
                <a:latin typeface="Times New Roman"/>
              </a:rPr>
              <a:t>4.</a:t>
            </a:r>
            <a:endParaRPr b="0" lang="ru-RU" sz="28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sz="2800" strike="noStrike" u="none">
                <a:solidFill>
                  <a:srgbClr val="000000"/>
                </a:solidFill>
                <a:uFillTx/>
                <a:latin typeface="Times New Roman"/>
              </a:rPr>
              <a:t>5.</a:t>
            </a:r>
            <a:endParaRPr b="0" lang="ru-RU" sz="28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sz="2800" strike="noStrike" u="none">
                <a:solidFill>
                  <a:srgbClr val="000000"/>
                </a:solidFill>
                <a:uFillTx/>
                <a:latin typeface="Times New Roman"/>
              </a:rPr>
              <a:t>6. </a:t>
            </a:r>
            <a:endParaRPr b="0" lang="ru-RU" sz="2800" strike="noStrike" u="none">
              <a:solidFill>
                <a:srgbClr val="ffffff"/>
              </a:solidFill>
              <a:uFillTx/>
              <a:latin typeface="Calibri"/>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14" name="Picture 1" descr=""/>
          <p:cNvPicPr/>
          <p:nvPr/>
        </p:nvPicPr>
        <p:blipFill>
          <a:blip r:embed="rId1"/>
          <a:stretch/>
        </p:blipFill>
        <p:spPr>
          <a:xfrm>
            <a:off x="652320" y="7978680"/>
            <a:ext cx="200160" cy="203400"/>
          </a:xfrm>
          <a:prstGeom prst="rect">
            <a:avLst/>
          </a:prstGeom>
          <a:ln w="0">
            <a:noFill/>
          </a:ln>
        </p:spPr>
      </p:pic>
      <p:sp>
        <p:nvSpPr>
          <p:cNvPr id="115" name="Freeform 2"/>
          <p:cNvSpPr/>
          <p:nvPr/>
        </p:nvSpPr>
        <p:spPr>
          <a:xfrm>
            <a:off x="1440" y="-12600"/>
            <a:ext cx="12190680" cy="977760"/>
          </a:xfrm>
          <a:custGeom>
            <a:avLst/>
            <a:gdLst/>
            <a:ahLst/>
            <a:rect l="l" t="t" r="r" b="b"/>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116"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117"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118" name="AutoShape 5"/>
          <p:cNvCxnSpPr/>
          <p:nvPr/>
        </p:nvCxnSpPr>
        <p:spPr>
          <a:xfrm>
            <a:off x="212400" y="6621120"/>
            <a:ext cx="11729160" cy="27720"/>
          </a:xfrm>
          <a:prstGeom prst="straightConnector1">
            <a:avLst/>
          </a:prstGeom>
          <a:ln cap="sq" w="57240">
            <a:solidFill>
              <a:srgbClr val="33cccc"/>
            </a:solidFill>
            <a:miter/>
          </a:ln>
        </p:spPr>
      </p:cxnSp>
      <p:cxnSp>
        <p:nvCxnSpPr>
          <p:cNvPr id="119" name="AutoShape 6"/>
          <p:cNvCxnSpPr/>
          <p:nvPr/>
        </p:nvCxnSpPr>
        <p:spPr>
          <a:xfrm>
            <a:off x="757080" y="6364080"/>
            <a:ext cx="10694160" cy="37080"/>
          </a:xfrm>
          <a:prstGeom prst="straightConnector1">
            <a:avLst/>
          </a:prstGeom>
          <a:ln cap="sq" w="38160">
            <a:solidFill>
              <a:srgbClr val="4472c4"/>
            </a:solidFill>
            <a:miter/>
          </a:ln>
        </p:spPr>
      </p:cxnSp>
      <p:sp>
        <p:nvSpPr>
          <p:cNvPr id="120" name="Text Box 7"/>
          <p:cNvSpPr/>
          <p:nvPr/>
        </p:nvSpPr>
        <p:spPr>
          <a:xfrm>
            <a:off x="1133640" y="272880"/>
            <a:ext cx="10658160" cy="119088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32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kk-KZ" sz="3200" strike="noStrike" u="none">
                <a:solidFill>
                  <a:srgbClr val="000000"/>
                </a:solidFill>
                <a:uFillTx/>
                <a:latin typeface="Times New Roman"/>
              </a:rPr>
              <a:t>Жоспарыңызды салыстырыңыз.</a:t>
            </a:r>
            <a:endParaRPr b="0" lang="ru-RU" sz="3200" strike="noStrike" u="none">
              <a:solidFill>
                <a:srgbClr val="ffffff"/>
              </a:solidFill>
              <a:uFillTx/>
              <a:latin typeface="Calibri"/>
            </a:endParaRPr>
          </a:p>
        </p:txBody>
      </p:sp>
      <p:sp>
        <p:nvSpPr>
          <p:cNvPr id="121" name="Rectangle 8"/>
          <p:cNvSpPr/>
          <p:nvPr/>
        </p:nvSpPr>
        <p:spPr>
          <a:xfrm>
            <a:off x="573120" y="1068480"/>
            <a:ext cx="1121868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br>
              <a:rPr sz="1800"/>
            </a:br>
            <a:r>
              <a:rPr b="1" lang="ru-RU" sz="1800" strike="noStrike" u="none">
                <a:solidFill>
                  <a:srgbClr val="262626"/>
                </a:solidFill>
                <a:uFillTx/>
                <a:latin typeface="Times New Roman"/>
              </a:rPr>
              <a:t>                                 </a:t>
            </a:r>
            <a:br>
              <a:rPr sz="2400"/>
            </a:br>
            <a:r>
              <a:rPr b="0" lang="ru-RU" sz="2400" strike="noStrike" u="none">
                <a:solidFill>
                  <a:srgbClr val="262626"/>
                </a:solidFill>
                <a:uFillTx/>
                <a:latin typeface="Times New Roman"/>
              </a:rPr>
              <a:t>                                     </a:t>
            </a:r>
            <a:br>
              <a:rPr sz="2400"/>
            </a:br>
            <a:endParaRPr b="0" lang="ru-RU" sz="2400" strike="noStrike" u="none">
              <a:solidFill>
                <a:srgbClr val="ffffff"/>
              </a:solidFill>
              <a:uFillTx/>
              <a:latin typeface="Calibri"/>
            </a:endParaRPr>
          </a:p>
        </p:txBody>
      </p:sp>
      <p:sp>
        <p:nvSpPr>
          <p:cNvPr id="122" name="Rectangle 9"/>
          <p:cNvSpPr/>
          <p:nvPr/>
        </p:nvSpPr>
        <p:spPr>
          <a:xfrm>
            <a:off x="696960" y="741240"/>
            <a:ext cx="9959760" cy="368280"/>
          </a:xfrm>
          <a:prstGeom prst="rect">
            <a:avLst/>
          </a:prstGeom>
          <a:noFill/>
          <a:ln w="0">
            <a:noFill/>
          </a:ln>
        </p:spPr>
        <p:style>
          <a:lnRef idx="0"/>
          <a:fillRef idx="0"/>
          <a:effectRef idx="0"/>
          <a:fontRef idx="minor"/>
        </p:style>
        <p:txBody>
          <a:bodyPr wrap="none" lIns="90000" rIns="90000" tIns="46800" bIns="46800" anchor="ctr">
            <a:noAutofit/>
          </a:bodyPr>
          <a:p>
            <a:endParaRPr b="0" lang="ru-RU" sz="1800" strike="noStrike" u="none">
              <a:solidFill>
                <a:srgbClr val="ffffff"/>
              </a:solidFill>
              <a:uFillTx/>
              <a:latin typeface="Calibri"/>
            </a:endParaRPr>
          </a:p>
        </p:txBody>
      </p:sp>
      <p:sp>
        <p:nvSpPr>
          <p:cNvPr id="123" name="Прямоугольник 1"/>
          <p:cNvSpPr/>
          <p:nvPr/>
        </p:nvSpPr>
        <p:spPr>
          <a:xfrm>
            <a:off x="1133640" y="1463760"/>
            <a:ext cx="9715320" cy="4597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kk-KZ" sz="2400" strike="noStrike" u="none">
                <a:solidFill>
                  <a:srgbClr val="000000"/>
                </a:solidFill>
                <a:uFillTx/>
                <a:latin typeface="Times New Roman"/>
              </a:rPr>
              <a:t> </a:t>
            </a:r>
            <a:endParaRPr b="0" lang="ru-RU" sz="2400" strike="noStrike" u="none">
              <a:solidFill>
                <a:srgbClr val="ffffff"/>
              </a:solidFill>
              <a:uFillTx/>
              <a:latin typeface="Calibri"/>
            </a:endParaRPr>
          </a:p>
        </p:txBody>
      </p:sp>
      <p:graphicFrame>
        <p:nvGraphicFramePr>
          <p:cNvPr id="124" name=""/>
          <p:cNvGraphicFramePr/>
          <p:nvPr/>
        </p:nvGraphicFramePr>
        <p:xfrm>
          <a:off x="652320" y="1730520"/>
          <a:ext cx="10401480" cy="4487760"/>
        </p:xfrm>
        <a:graphic>
          <a:graphicData uri="http://schemas.openxmlformats.org/drawingml/2006/table">
            <a:tbl>
              <a:tblPr/>
              <a:tblGrid>
                <a:gridCol w="10401480"/>
              </a:tblGrid>
              <a:tr h="93024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1. “Зілді  бұйрықтың” шығуы.</a:t>
                      </a:r>
                      <a:endParaRPr b="0" lang="ru-RU" sz="28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r h="5904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2. Бұйрық туралы естіген халықтың  наразылығы.</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r h="59076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3.Халықтың қарсылық таныта бастауы.</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r h="6048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4.Жастардың қудалауға ұшырауы, қамауға алынуы.</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r h="8856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5.Бекболаттың ұсталуы, топ басы Саттардың қаза болуы.</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r h="88596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uFillTx/>
                          <a:latin typeface="Times New Roman"/>
                          <a:ea typeface="SimSun"/>
                        </a:rPr>
                        <a:t> </a:t>
                      </a:r>
                      <a:r>
                        <a:rPr b="0" lang="en-US" sz="2800" strike="noStrike" u="none">
                          <a:solidFill>
                            <a:srgbClr val="000000"/>
                          </a:solidFill>
                          <a:uFillTx/>
                          <a:latin typeface="Times New Roman"/>
                          <a:ea typeface="SimSun"/>
                        </a:rPr>
                        <a:t>6.“Көксеген азаттықтың соғысында” ерлердің көрсеткен ерлігі.</a:t>
                      </a:r>
                      <a:endParaRPr b="0" lang="ru-RU" sz="2800" strike="noStrike" u="none">
                        <a:solidFill>
                          <a:srgbClr val="ffffff"/>
                        </a:solidFill>
                        <a:uFillTx/>
                        <a:latin typeface="Calibri"/>
                      </a:endParaRPr>
                    </a:p>
                  </a:txBody>
                  <a:tcPr anchor="t" marL="68760" marR="68760">
                    <a:lnL>
                      <a:noFill/>
                    </a:lnL>
                    <a:lnR>
                      <a:noFill/>
                    </a:lnR>
                    <a:lnT>
                      <a:noFill/>
                    </a:lnT>
                    <a:lnB>
                      <a:noFill/>
                    </a:lnB>
                    <a:noFill/>
                  </a:tcPr>
                </a:tc>
              </a:tr>
            </a:tbl>
          </a:graphicData>
        </a:graphic>
      </p:graphicFrame>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Пользователь Windows</cp:lastModifiedBy>
  <cp:lastPrinted>2020-03-24T14:36:16Z</cp:lastPrinted>
  <dcterms:modified xsi:type="dcterms:W3CDTF">2020-11-23T16:58:50Z</dcterms:modified>
  <cp:revision>475</cp:revision>
  <dc:subject/>
  <dc:title>Презентация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1049-11.2.0.9747</vt:lpwstr>
  </property>
</Properties>
</file>