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57" r:id="rId3"/>
    <p:sldId id="258" r:id="rId4"/>
    <p:sldId id="263" r:id="rId5"/>
    <p:sldId id="259" r:id="rId6"/>
    <p:sldId id="261" r:id="rId7"/>
    <p:sldId id="265" r:id="rId8"/>
    <p:sldId id="266" r:id="rId9"/>
    <p:sldId id="260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1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F437-27DA-4F31-A313-0E293FE67BD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D338-C6BE-4B72-B54C-686B5C9FD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68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F437-27DA-4F31-A313-0E293FE67BD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D338-C6BE-4B72-B54C-686B5C9FD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769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F437-27DA-4F31-A313-0E293FE67BD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D338-C6BE-4B72-B54C-686B5C9FDC4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8765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F437-27DA-4F31-A313-0E293FE67BD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D338-C6BE-4B72-B54C-686B5C9FD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4256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F437-27DA-4F31-A313-0E293FE67BD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D338-C6BE-4B72-B54C-686B5C9FDC4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4024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F437-27DA-4F31-A313-0E293FE67BD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D338-C6BE-4B72-B54C-686B5C9FD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644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F437-27DA-4F31-A313-0E293FE67BD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D338-C6BE-4B72-B54C-686B5C9FD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301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F437-27DA-4F31-A313-0E293FE67BD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D338-C6BE-4B72-B54C-686B5C9FD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117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F437-27DA-4F31-A313-0E293FE67BD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D338-C6BE-4B72-B54C-686B5C9FD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449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F437-27DA-4F31-A313-0E293FE67BD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D338-C6BE-4B72-B54C-686B5C9FD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567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F437-27DA-4F31-A313-0E293FE67BD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D338-C6BE-4B72-B54C-686B5C9FD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669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F437-27DA-4F31-A313-0E293FE67BD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D338-C6BE-4B72-B54C-686B5C9FD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95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F437-27DA-4F31-A313-0E293FE67BD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D338-C6BE-4B72-B54C-686B5C9FD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140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F437-27DA-4F31-A313-0E293FE67BD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D338-C6BE-4B72-B54C-686B5C9FD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661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F437-27DA-4F31-A313-0E293FE67BD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D338-C6BE-4B72-B54C-686B5C9FD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65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F437-27DA-4F31-A313-0E293FE67BD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D338-C6BE-4B72-B54C-686B5C9FD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114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AF437-27DA-4F31-A313-0E293FE67BD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C17D338-C6BE-4B72-B54C-686B5C9FD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939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0752" y="421719"/>
            <a:ext cx="6197880" cy="2677656"/>
          </a:xfrm>
          <a:prstGeom prst="rect">
            <a:avLst/>
          </a:prstGeom>
          <a:ln w="38100">
            <a:noFill/>
          </a:ln>
        </p:spPr>
        <p:txBody>
          <a:bodyPr wrap="square">
            <a:spAutoFit/>
          </a:bodyPr>
          <a:lstStyle/>
          <a:p>
            <a:pPr algn="ctr"/>
            <a:endParaRPr lang="kk-KZ" sz="24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kk-KZ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7-сынып, қазақ әдебиеті</a:t>
            </a:r>
            <a:endParaRPr lang="kk-KZ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kk-KZ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Бөлім атауы:</a:t>
            </a:r>
          </a:p>
          <a:p>
            <a:pPr algn="ctr"/>
            <a:r>
              <a:rPr lang="kk-KZ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Толғауы тоқсан қызыл тіл</a:t>
            </a:r>
            <a:endParaRPr lang="kk-KZ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kk-KZ" sz="24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kk-KZ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Тақырыбы: </a:t>
            </a:r>
          </a:p>
          <a:p>
            <a:pPr algn="ctr"/>
            <a:r>
              <a:rPr lang="kk-KZ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24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Cүйінбай – достық дәнекері</a:t>
            </a: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22684" y="1786978"/>
            <a:ext cx="6809873" cy="4557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мақсаттары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457200">
              <a:lnSpc>
                <a:spcPct val="107000"/>
              </a:lnSpc>
            </a:pPr>
            <a: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Эпикалық, поэзиялық, драмалық шығармадағы  ақын тұлғасын </a:t>
            </a:r>
            <a:r>
              <a:rPr lang="kk-KZ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ашу;</a:t>
            </a:r>
            <a:endParaRPr lang="kk-KZ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457200"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Шығарманы ұлттық құндылық тұрғысынан талдап, әдеби эссе </a:t>
            </a:r>
            <a:r>
              <a:rPr lang="kk-KZ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жазу. 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33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тапсырмасы: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011" y="1624264"/>
            <a:ext cx="6572302" cy="44171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«Маңызды 5 ақпарат» әдісімен </a:t>
            </a: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«Қазіргі айтыс өнерінің ерекшеліктері» </a:t>
            </a: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тақырыбына 5 сөйлем жазыңыздар.</a:t>
            </a: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790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7201" y="550183"/>
            <a:ext cx="6906126" cy="5573385"/>
          </a:xfrm>
          <a:prstGeom prst="rect">
            <a:avLst/>
          </a:prstGeom>
          <a:ln w="38100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Сұрақ-жауап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kk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kk-KZ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Сүйінбай </a:t>
            </a:r>
            <a:r>
              <a:rPr lang="kk-K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 Қатаған айтысының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тақырыбы мен </a:t>
            </a:r>
            <a:r>
              <a:rPr lang="kk-KZ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идеясы қандай?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kk-KZ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Айтыстың </a:t>
            </a:r>
            <a:r>
              <a:rPr lang="kk-K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тарихи құндылығы неде</a:t>
            </a:r>
            <a:r>
              <a:rPr lang="kk-KZ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Шапырашты батыр ел,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Батыр туған мен едім!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Менменсіген мықтының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Талайын жеңген ер едім.</a:t>
            </a:r>
            <a:endParaRPr lang="ru-RU" sz="20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kk-KZ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Үзінді </a:t>
            </a:r>
            <a:r>
              <a:rPr lang="kk-K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кімнің сөз саптауы? Ақын осы сөздермен не айтқысы келген?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3984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3651" y="195013"/>
            <a:ext cx="8609044" cy="2595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kk-KZ" sz="20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№1 тапсырма. </a:t>
            </a:r>
            <a:r>
              <a:rPr lang="kk-KZ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ТЖ</a:t>
            </a:r>
            <a:r>
              <a:rPr lang="kk-KZ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kk-K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kk-KZ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Сүйінбай мен Қатаған бейнелерін салыстыра 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kk-KZ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отырып, Венн диаграммасы арқылы ұқсастықтары мен ерекшеліктерін жазыңыздар. </a:t>
            </a:r>
            <a:endParaRPr lang="kk-KZ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kk-KZ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36036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Oval 2">
            <a:extLst>
              <a:ext uri="{FF2B5EF4-FFF2-40B4-BE49-F238E27FC236}">
                <a16:creationId xmlns:a16="http://schemas.microsoft.com/office/drawing/2014/main" id="{6618A0EE-984F-4D41-B37F-AE0132B42F9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33651" y="3946360"/>
            <a:ext cx="3323948" cy="2285999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399" tIns="45699" rIns="91399" bIns="45699" anchor="ctr"/>
          <a:lstStyle/>
          <a:p>
            <a:endParaRPr lang="ru-RU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33651" y="2554050"/>
            <a:ext cx="684064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Дескриптор: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kk-KZ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Екі ақынның өзіне тән ерекшеліктерін жазады; </a:t>
            </a:r>
            <a:endParaRPr lang="kk-KZ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alt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kumimoji="0" lang="kk-KZ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 ақынның ортақ қасиеттерін</a:t>
            </a:r>
            <a:r>
              <a:rPr kumimoji="0" lang="kk-KZ" alt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анықтайды;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kk-KZ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al 2">
            <a:extLst>
              <a:ext uri="{FF2B5EF4-FFF2-40B4-BE49-F238E27FC236}">
                <a16:creationId xmlns:a16="http://schemas.microsoft.com/office/drawing/2014/main" id="{8601A37F-1091-4DD5-9097-4E8C0CC969A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394520" y="3946360"/>
            <a:ext cx="3500954" cy="2285999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399" tIns="45699" rIns="91399" bIns="45699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61491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9705" y="720676"/>
            <a:ext cx="6184232" cy="5484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k-K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Болжамды жауабы</a:t>
            </a:r>
            <a:r>
              <a:rPr lang="kk-KZ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Сүйінбай</a:t>
            </a: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айтыс өнерінің алтын діңгегі (М.Әуезов). </a:t>
            </a:r>
            <a:r>
              <a:rPr lang="kk-KZ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Бадана </a:t>
            </a: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көз, сұлу жігіт, Жамбылдың ұстазы болған, атақты айтыскер ақын. Қазақтың игі жақсыларымен бірге қырғыздың шонжары Орманханның берген асына барып, Қатағанмен кездеседі. Елге деген құрметін көрсетіп, өлең </a:t>
            </a:r>
            <a:r>
              <a:rPr lang="kk-KZ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жолдарын </a:t>
            </a: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өрнектеп амандасады. </a:t>
            </a:r>
            <a:r>
              <a:rPr lang="kk-KZ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Қырғыз жұртына сәлем беріп, көңілін білдіргісі келетінін жеткізеді.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Қатаған </a:t>
            </a: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қырғыздың атақты айтыскер ақыны. Қағылез, қайыстай қара жігіт, өздігінен шыдамсыздық танытып Сүйінбайға тиіседі. Өзінің мақтаншақтығын, асыра сөйлейтін сабырсыздығын көрсетіп қояды. </a:t>
            </a:r>
            <a:r>
              <a:rPr lang="kk-KZ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Ұтымсыз айтылған сөздері арқылы </a:t>
            </a: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жеңіліп, ашуға булығады.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Ұқсастықтары</a:t>
            </a: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екеуі де елі құрмет тұтқан атақты суырып-салма айтыс ақындары. Сөз маржанын тере білген, өз халқын мақтан тұтқан өнер адамдары...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7799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8917" y="284231"/>
            <a:ext cx="8249174" cy="540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24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k-KZ" sz="24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k-KZ" sz="24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№2 тапсырма. </a:t>
            </a:r>
            <a:r>
              <a:rPr lang="kk-KZ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kk-K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Сүйінбай </a:t>
            </a: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достықтың дәнекері» </a:t>
            </a:r>
          </a:p>
          <a:p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«Автор орындығы» бойынша ойларыңызды дәлелдеңіздер.</a:t>
            </a:r>
          </a:p>
          <a:p>
            <a:endParaRPr lang="kk-KZ" sz="2400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Сүйінбай мен Қатаған арасындағы қарым-қатынастың, сөз қақтығысының қалай өрбіп, дамығанын өлең жолдарынан тауып </a:t>
            </a:r>
            <a:r>
              <a:rPr lang="kk-KZ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оқиды</a:t>
            </a:r>
            <a:r>
              <a:rPr lang="kk-KZ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Сүйінбайдың </a:t>
            </a: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Қатағанға айтқан сөздері арқылы </a:t>
            </a:r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тапқырлығын, сабырлылығын, көргенділігін айтып, бойындағы құндылығын </a:t>
            </a:r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анықтайды</a:t>
            </a:r>
            <a:r>
              <a:rPr lang="kk-K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Сүйінбайдың жеңіске жетуінің, елді риза етуінің себептерін атайды.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Сүйінбай ақынның тұлғалық бейнесін ашады.</a:t>
            </a:r>
            <a:endParaRPr lang="ru-RU" dirty="0"/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kk-KZ" sz="20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615" y="240632"/>
            <a:ext cx="8015785" cy="6148136"/>
          </a:xfrm>
        </p:spPr>
        <p:txBody>
          <a:bodyPr>
            <a:normAutofit fontScale="77500" lnSpcReduction="20000"/>
          </a:bodyPr>
          <a:lstStyle/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r>
              <a:rPr lang="kk-KZ" sz="29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№3 </a:t>
            </a:r>
            <a:r>
              <a:rPr lang="kk-KZ" sz="29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тапсырма. </a:t>
            </a:r>
            <a:r>
              <a:rPr lang="kk-KZ" sz="29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ЖЖ</a:t>
            </a:r>
            <a:r>
              <a:rPr lang="kk-KZ" sz="29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kk-KZ" sz="29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>
              <a:lnSpc>
                <a:spcPct val="107000"/>
              </a:lnSpc>
              <a:spcBef>
                <a:spcPts val="0"/>
              </a:spcBef>
              <a:buClrTx/>
              <a:buSzTx/>
              <a:buNone/>
            </a:pPr>
            <a:endParaRPr lang="kk-KZ" sz="2000" b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defTabSz="914400">
              <a:lnSpc>
                <a:spcPct val="107000"/>
              </a:lnSpc>
              <a:spcBef>
                <a:spcPts val="0"/>
              </a:spcBef>
              <a:buClrTx/>
              <a:buSzTx/>
              <a:buNone/>
            </a:pPr>
            <a:r>
              <a:rPr lang="kk-KZ" sz="29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Сүйінбайдың</a:t>
            </a:r>
            <a:r>
              <a:rPr lang="kk-KZ" sz="29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lvl="0" indent="0" defTabSz="914400">
              <a:lnSpc>
                <a:spcPct val="107000"/>
              </a:lnSpc>
              <a:spcBef>
                <a:spcPts val="0"/>
              </a:spcBef>
              <a:buClrTx/>
              <a:buSzTx/>
              <a:buNone/>
            </a:pPr>
            <a:r>
              <a:rPr lang="kk-KZ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kk-KZ" sz="26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defTabSz="914400">
              <a:lnSpc>
                <a:spcPct val="107000"/>
              </a:lnSpc>
              <a:spcBef>
                <a:spcPts val="0"/>
              </a:spcBef>
              <a:buClrTx/>
              <a:buSzTx/>
              <a:buNone/>
            </a:pPr>
            <a:r>
              <a:rPr lang="kk-KZ" sz="32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kk-KZ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Іздегенім осы еді,</a:t>
            </a:r>
            <a:br>
              <a:rPr lang="kk-KZ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Өз-өзінен қағынып,</a:t>
            </a:r>
            <a:br>
              <a:rPr lang="kk-KZ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Қатаған сөзден жаңылды</a:t>
            </a:r>
            <a:br>
              <a:rPr lang="kk-KZ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Қызып тұрған темірге</a:t>
            </a:r>
            <a:br>
              <a:rPr lang="kk-KZ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Өзі келіп қарылды</a:t>
            </a:r>
            <a:r>
              <a:rPr lang="kk-KZ" sz="32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kk-KZ" sz="38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9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деуі </a:t>
            </a:r>
            <a:r>
              <a:rPr lang="kk-KZ" sz="29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айтыстың тағдырын шешкен сөз болғандығын дәлелдеп </a:t>
            </a:r>
            <a:r>
              <a:rPr lang="kk-KZ" sz="29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эссе жазыңыздар. </a:t>
            </a:r>
            <a:endParaRPr lang="ru-RU" sz="29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defTabSz="914400">
              <a:lnSpc>
                <a:spcPct val="107000"/>
              </a:lnSpc>
              <a:spcBef>
                <a:spcPts val="0"/>
              </a:spcBef>
              <a:buClrTx/>
              <a:buSzTx/>
              <a:buNone/>
            </a:pPr>
            <a:endParaRPr lang="kk-KZ" sz="26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sz="23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Дескриптор</a:t>
            </a:r>
            <a:r>
              <a:rPr lang="kk-KZ" sz="23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3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Тақырыпқа қатысты өзіндік көзқарасын білдіреді.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3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Тезис сөйлем мен аргумент, фактілер келтіреді.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23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Эссенің </a:t>
            </a:r>
            <a:r>
              <a:rPr lang="kk-KZ" sz="23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құрылымын сақтайды.</a:t>
            </a:r>
            <a:endParaRPr lang="ru-RU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3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Көлемі – 50-60 сөз</a:t>
            </a:r>
            <a:r>
              <a:rPr lang="kk-KZ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91220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25905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 бекіту: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0999" y="1804738"/>
            <a:ext cx="7355306" cy="3188367"/>
          </a:xfrm>
        </p:spPr>
        <p:txBody>
          <a:bodyPr>
            <a:normAutofit/>
          </a:bodyPr>
          <a:lstStyle/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Сүйінбай ақын туралы не білдіңдер?</a:t>
            </a: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Қатағанмен қай жерде кездеседі?</a:t>
            </a: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Қатағанмен кездесуі немен аяқталады?</a:t>
            </a: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Сүйінбай қандай ұтымды ойлар айтты?</a:t>
            </a: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Сүйінбай мен Қатаған айтысының екі ел үшін маңыздылығы қандай деп ойлайсыңдар?</a:t>
            </a:r>
          </a:p>
          <a:p>
            <a:pPr marL="0" indent="0">
              <a:buNone/>
            </a:pPr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461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2662" y="510202"/>
            <a:ext cx="8386011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</a:t>
            </a: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ҚОРЫТЫНДЫ</a:t>
            </a:r>
          </a:p>
          <a:p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Сүйінбайдың </a:t>
            </a:r>
            <a:r>
              <a:rPr lang="ru-RU" sz="1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Қатағанмен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айтысы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ru-RU" sz="1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айтыстың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ерекше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lang="ru-RU" sz="1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үлгісі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ru-RU" sz="1600" dirty="0" smtClean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Сүйінбай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қазақ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халқына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қандай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танымал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болса</a:t>
            </a:r>
            <a:r>
              <a:rPr lang="ru-RU" sz="1600" dirty="0">
                <a:latin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</a:rPr>
              <a:t>Қатаған</a:t>
            </a:r>
            <a:r>
              <a:rPr lang="ru-RU" sz="1600" dirty="0">
                <a:latin typeface="Times New Roman" panose="02020603050405020304" pitchFamily="18" charset="0"/>
              </a:rPr>
              <a:t> да </a:t>
            </a:r>
            <a:r>
              <a:rPr lang="ru-RU" sz="1600" dirty="0" err="1">
                <a:latin typeface="Times New Roman" panose="02020603050405020304" pitchFamily="18" charset="0"/>
              </a:rPr>
              <a:t>қырғыз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</a:rPr>
              <a:t>елінің</a:t>
            </a:r>
            <a:r>
              <a:rPr lang="ru-RU" sz="1600" dirty="0" smtClean="0">
                <a:latin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</a:rPr>
              <a:t>м</a:t>
            </a:r>
            <a:r>
              <a:rPr lang="en-US" sz="1600" dirty="0">
                <a:latin typeface="Times New Roman" panose="02020603050405020304" pitchFamily="18" charset="0"/>
              </a:rPr>
              <a:t>ə</a:t>
            </a:r>
            <a:r>
              <a:rPr lang="ru-RU" sz="1600" dirty="0" err="1">
                <a:latin typeface="Times New Roman" panose="02020603050405020304" pitchFamily="18" charset="0"/>
              </a:rPr>
              <a:t>шһүр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</a:rPr>
              <a:t>ақыны</a:t>
            </a:r>
            <a:r>
              <a:rPr lang="ru-RU" sz="1600" dirty="0" smtClean="0">
                <a:latin typeface="Times New Roman" panose="02020603050405020304" pitchFamily="18" charset="0"/>
              </a:rPr>
              <a:t>. </a:t>
            </a:r>
            <a:r>
              <a:rPr lang="ru-RU" sz="1600" dirty="0" err="1" smtClean="0">
                <a:latin typeface="Times New Roman" panose="02020603050405020304" pitchFamily="18" charset="0"/>
              </a:rPr>
              <a:t>Екеуі</a:t>
            </a:r>
            <a:r>
              <a:rPr lang="ru-RU" sz="1600" dirty="0" smtClean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екі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елдің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тілі</a:t>
            </a:r>
            <a:r>
              <a:rPr lang="ru-RU" sz="1600" dirty="0">
                <a:latin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</a:rPr>
              <a:t>тілегі</a:t>
            </a:r>
            <a:r>
              <a:rPr lang="ru-RU" sz="1600" dirty="0">
                <a:latin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</a:rPr>
              <a:t>мұрат-мақсатындай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болған</a:t>
            </a:r>
            <a:r>
              <a:rPr lang="ru-RU" sz="1600" dirty="0">
                <a:latin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</a:rPr>
              <a:t>Қай</a:t>
            </a:r>
            <a:r>
              <a:rPr lang="ru-RU" sz="1600" dirty="0">
                <a:latin typeface="Times New Roman" panose="02020603050405020304" pitchFamily="18" charset="0"/>
              </a:rPr>
              <a:t> ел </a:t>
            </a:r>
            <a:r>
              <a:rPr lang="ru-RU" sz="1600" dirty="0" err="1">
                <a:latin typeface="Times New Roman" panose="02020603050405020304" pitchFamily="18" charset="0"/>
              </a:rPr>
              <a:t>өзінің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атақ-абыройын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төмендеткісі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келеді</a:t>
            </a:r>
            <a:r>
              <a:rPr lang="ru-RU" sz="1600" dirty="0">
                <a:latin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</a:rPr>
              <a:t>Қазақтар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Сүйінбай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мықты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ақын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десе</a:t>
            </a:r>
            <a:r>
              <a:rPr lang="ru-RU" sz="1600" dirty="0">
                <a:latin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</a:rPr>
              <a:t>қырғыздар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Қатағанды</a:t>
            </a:r>
            <a:r>
              <a:rPr lang="ru-RU" sz="1600" dirty="0">
                <a:latin typeface="Times New Roman" panose="02020603050405020304" pitchFamily="18" charset="0"/>
              </a:rPr>
              <a:t> кем </a:t>
            </a:r>
            <a:r>
              <a:rPr lang="ru-RU" sz="1600" dirty="0" err="1">
                <a:latin typeface="Times New Roman" panose="02020603050405020304" pitchFamily="18" charset="0"/>
              </a:rPr>
              <a:t>соқты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демеген</a:t>
            </a:r>
            <a:r>
              <a:rPr lang="ru-RU" sz="1600" dirty="0">
                <a:latin typeface="Times New Roman" panose="02020603050405020304" pitchFamily="18" charset="0"/>
              </a:rPr>
              <a:t>.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</a:rPr>
              <a:t>«</a:t>
            </a:r>
            <a:r>
              <a:rPr lang="ru-RU" sz="1600" dirty="0" err="1">
                <a:latin typeface="Times New Roman" panose="02020603050405020304" pitchFamily="18" charset="0"/>
              </a:rPr>
              <a:t>Сөз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бастаған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бұлбұлмын</a:t>
            </a:r>
            <a:r>
              <a:rPr lang="ru-RU" sz="1600" dirty="0">
                <a:latin typeface="Times New Roman" panose="02020603050405020304" pitchFamily="18" charset="0"/>
              </a:rPr>
              <a:t>,</a:t>
            </a:r>
            <a:br>
              <a:rPr lang="ru-RU" sz="1600" dirty="0">
                <a:latin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</a:rPr>
              <a:t>Топ </a:t>
            </a:r>
            <a:r>
              <a:rPr lang="ru-RU" sz="1600" dirty="0" err="1">
                <a:latin typeface="Times New Roman" panose="02020603050405020304" pitchFamily="18" charset="0"/>
              </a:rPr>
              <a:t>бастаған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дүлдүлмін</a:t>
            </a:r>
            <a:r>
              <a:rPr lang="ru-RU" sz="1600" dirty="0">
                <a:latin typeface="Times New Roman" panose="02020603050405020304" pitchFamily="18" charset="0"/>
              </a:rPr>
              <a:t>!</a:t>
            </a:r>
            <a:br>
              <a:rPr lang="ru-RU" sz="1600" dirty="0">
                <a:latin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</a:rPr>
              <a:t>Судан </a:t>
            </a:r>
            <a:r>
              <a:rPr lang="ru-RU" sz="1600" dirty="0" err="1">
                <a:latin typeface="Times New Roman" panose="02020603050405020304" pitchFamily="18" charset="0"/>
              </a:rPr>
              <a:t>шыққан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сүйрікпін</a:t>
            </a:r>
            <a:r>
              <a:rPr lang="ru-RU" sz="1600" dirty="0">
                <a:latin typeface="Times New Roman" panose="02020603050405020304" pitchFamily="18" charset="0"/>
              </a:rPr>
              <a:t>,</a:t>
            </a:r>
            <a:br>
              <a:rPr lang="ru-RU" sz="1600" dirty="0">
                <a:latin typeface="Times New Roman" panose="02020603050405020304" pitchFamily="18" charset="0"/>
              </a:rPr>
            </a:br>
            <a:r>
              <a:rPr lang="ru-RU" sz="1600" dirty="0" err="1">
                <a:latin typeface="Times New Roman" panose="02020603050405020304" pitchFamily="18" charset="0"/>
              </a:rPr>
              <a:t>Бәйгеден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озған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жүйрікпін</a:t>
            </a:r>
            <a:r>
              <a:rPr lang="ru-RU" sz="1600" dirty="0" smtClean="0">
                <a:latin typeface="Times New Roman" panose="02020603050405020304" pitchFamily="18" charset="0"/>
              </a:rPr>
              <a:t>!- </a:t>
            </a:r>
            <a:r>
              <a:rPr lang="ru-RU" sz="1600" dirty="0" err="1" smtClean="0">
                <a:latin typeface="Times New Roman" panose="02020603050405020304" pitchFamily="18" charset="0"/>
              </a:rPr>
              <a:t>деген</a:t>
            </a:r>
            <a:r>
              <a:rPr lang="ru-RU" sz="1600" dirty="0" smtClean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шешуші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</a:rPr>
              <a:t>сәтіндегі</a:t>
            </a:r>
            <a:r>
              <a:rPr lang="ru-RU" sz="1600" dirty="0" smtClean="0">
                <a:latin typeface="Times New Roman" panose="02020603050405020304" pitchFamily="18" charset="0"/>
              </a:rPr>
              <a:t> Сүйінбайдың </a:t>
            </a:r>
            <a:r>
              <a:rPr lang="ru-RU" sz="1600" dirty="0" err="1">
                <a:latin typeface="Times New Roman" panose="02020603050405020304" pitchFamily="18" charset="0"/>
              </a:rPr>
              <a:t>бейнелі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</a:rPr>
              <a:t>сөздері</a:t>
            </a:r>
            <a:r>
              <a:rPr lang="ru-RU" sz="1600" dirty="0" smtClean="0">
                <a:latin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</a:rPr>
              <a:t>елдің</a:t>
            </a:r>
            <a:r>
              <a:rPr lang="ru-RU" sz="1600" dirty="0" smtClean="0">
                <a:latin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</a:rPr>
              <a:t>назарын</a:t>
            </a:r>
            <a:r>
              <a:rPr lang="ru-RU" sz="1600" dirty="0" smtClean="0">
                <a:latin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</a:rPr>
              <a:t>еріксіз</a:t>
            </a:r>
            <a:r>
              <a:rPr lang="ru-RU" sz="1600" dirty="0" smtClean="0">
                <a:latin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</a:rPr>
              <a:t>өзіне</a:t>
            </a:r>
            <a:r>
              <a:rPr lang="ru-RU" sz="1600" dirty="0" smtClean="0">
                <a:latin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</a:rPr>
              <a:t>аударады</a:t>
            </a:r>
            <a:r>
              <a:rPr lang="ru-RU" sz="1600" dirty="0" smtClean="0">
                <a:latin typeface="Times New Roman" panose="02020603050405020304" pitchFamily="18" charset="0"/>
              </a:rPr>
              <a:t>. </a:t>
            </a:r>
            <a:r>
              <a:rPr lang="ru-RU" sz="1600" dirty="0">
                <a:latin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</a:rPr>
            </a:br>
            <a:r>
              <a:rPr lang="ru-RU" sz="1600" dirty="0" err="1">
                <a:latin typeface="Times New Roman" panose="02020603050405020304" pitchFamily="18" charset="0"/>
              </a:rPr>
              <a:t>Қырғыз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жерінде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болған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а</a:t>
            </a:r>
            <a:r>
              <a:rPr lang="ru-RU" sz="1600" dirty="0" err="1" smtClean="0">
                <a:latin typeface="Times New Roman" panose="02020603050405020304" pitchFamily="18" charset="0"/>
              </a:rPr>
              <a:t>стың</a:t>
            </a:r>
            <a:r>
              <a:rPr lang="ru-RU" sz="1600" dirty="0" smtClean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үстінде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</a:rPr>
              <a:t>Қатаған</a:t>
            </a:r>
            <a:r>
              <a:rPr lang="ru-RU" sz="1600" dirty="0" smtClean="0">
                <a:latin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</a:rPr>
              <a:t>ағайын</a:t>
            </a:r>
            <a:r>
              <a:rPr lang="ru-RU" sz="1600" dirty="0" smtClean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жұртпен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амандасқан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Сүйінбайға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бірден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тарпа</a:t>
            </a:r>
            <a:r>
              <a:rPr lang="ru-RU" sz="1600" dirty="0">
                <a:latin typeface="Times New Roman" panose="02020603050405020304" pitchFamily="18" charset="0"/>
              </a:rPr>
              <a:t> бас </a:t>
            </a:r>
            <a:r>
              <a:rPr lang="ru-RU" sz="1600" dirty="0" err="1">
                <a:latin typeface="Times New Roman" panose="02020603050405020304" pitchFamily="18" charset="0"/>
              </a:rPr>
              <a:t>салады</a:t>
            </a:r>
            <a:r>
              <a:rPr lang="ru-RU" sz="1600" dirty="0">
                <a:latin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</a:rPr>
              <a:t>Неде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болса</a:t>
            </a:r>
            <a:r>
              <a:rPr lang="ru-RU" sz="1600" dirty="0">
                <a:latin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</a:rPr>
              <a:t>қазақтың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сөзге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шебер</a:t>
            </a:r>
            <a:r>
              <a:rPr lang="ru-RU" sz="1600" dirty="0">
                <a:latin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</a:rPr>
              <a:t>қарсыласын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алып</a:t>
            </a:r>
            <a:r>
              <a:rPr lang="ru-RU" sz="1600" dirty="0">
                <a:latin typeface="Times New Roman" panose="02020603050405020304" pitchFamily="18" charset="0"/>
              </a:rPr>
              <a:t> та, </a:t>
            </a:r>
            <a:r>
              <a:rPr lang="ru-RU" sz="1600" dirty="0" err="1">
                <a:latin typeface="Times New Roman" panose="02020603050405020304" pitchFamily="18" charset="0"/>
              </a:rPr>
              <a:t>шалып</a:t>
            </a:r>
            <a:r>
              <a:rPr lang="ru-RU" sz="1600" dirty="0">
                <a:latin typeface="Times New Roman" panose="02020603050405020304" pitchFamily="18" charset="0"/>
              </a:rPr>
              <a:t> та </a:t>
            </a:r>
            <a:r>
              <a:rPr lang="ru-RU" sz="1600" dirty="0" smtClean="0">
                <a:latin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</a:rPr>
              <a:t>«</a:t>
            </a:r>
            <a:r>
              <a:rPr lang="ru-RU" sz="1600" dirty="0" err="1">
                <a:latin typeface="Times New Roman" panose="02020603050405020304" pitchFamily="18" charset="0"/>
              </a:rPr>
              <a:t>Кенесары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төренің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басын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кесіп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алғанмын</a:t>
            </a:r>
            <a:r>
              <a:rPr lang="ru-RU" sz="1600" dirty="0">
                <a:latin typeface="Times New Roman" panose="02020603050405020304" pitchFamily="18" charset="0"/>
              </a:rPr>
              <a:t>, сен </a:t>
            </a:r>
            <a:r>
              <a:rPr lang="ru-RU" sz="1600" dirty="0" err="1">
                <a:latin typeface="Times New Roman" panose="02020603050405020304" pitchFamily="18" charset="0"/>
              </a:rPr>
              <a:t>кегіңді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алғанша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ішіңде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кетер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арманың</a:t>
            </a:r>
            <a:r>
              <a:rPr lang="ru-RU" sz="1600" dirty="0">
                <a:latin typeface="Times New Roman" panose="02020603050405020304" pitchFamily="18" charset="0"/>
              </a:rPr>
              <a:t>…» </a:t>
            </a:r>
            <a:r>
              <a:rPr lang="ru-RU" sz="1600" dirty="0" err="1">
                <a:latin typeface="Times New Roman" panose="02020603050405020304" pitchFamily="18" charset="0"/>
              </a:rPr>
              <a:t>деп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мықтымсып</a:t>
            </a:r>
            <a:r>
              <a:rPr lang="ru-RU" sz="1600" dirty="0">
                <a:latin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</a:rPr>
              <a:t>шабады</a:t>
            </a:r>
            <a:r>
              <a:rPr lang="ru-RU" sz="1600" dirty="0">
                <a:latin typeface="Times New Roman" panose="02020603050405020304" pitchFamily="18" charset="0"/>
              </a:rPr>
              <a:t>… </a:t>
            </a:r>
            <a:r>
              <a:rPr lang="ru-RU" sz="1600" dirty="0" err="1">
                <a:latin typeface="Times New Roman" panose="02020603050405020304" pitchFamily="18" charset="0"/>
              </a:rPr>
              <a:t>Сүйінбайды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</a:rPr>
              <a:t>сөз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түйіп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әрі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өтеді</a:t>
            </a:r>
            <a:r>
              <a:rPr lang="ru-RU" sz="1600" dirty="0">
                <a:latin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</a:rPr>
              <a:t>түйіп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бері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өтеді</a:t>
            </a:r>
            <a:r>
              <a:rPr lang="ru-RU" sz="1600" dirty="0">
                <a:latin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</a:rPr>
              <a:t>Қазақтар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</a:rPr>
              <a:t>шынында</a:t>
            </a:r>
            <a:r>
              <a:rPr lang="ru-RU" sz="1600" dirty="0" smtClean="0">
                <a:latin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</a:rPr>
              <a:t>да </a:t>
            </a:r>
            <a:r>
              <a:rPr lang="ru-RU" sz="1600" dirty="0" err="1" smtClean="0">
                <a:latin typeface="Times New Roman" panose="02020603050405020304" pitchFamily="18" charset="0"/>
              </a:rPr>
              <a:t>әуелгіде</a:t>
            </a:r>
            <a:r>
              <a:rPr lang="ru-RU" sz="1600" dirty="0" smtClean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сағы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сынып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қалады</a:t>
            </a:r>
            <a:r>
              <a:rPr lang="ru-RU" sz="1600" dirty="0">
                <a:latin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</a:rPr>
              <a:t>Араға</a:t>
            </a:r>
            <a:r>
              <a:rPr lang="ru-RU" sz="1600" dirty="0">
                <a:latin typeface="Times New Roman" panose="02020603050405020304" pitchFamily="18" charset="0"/>
              </a:rPr>
              <a:t> аз-кем </a:t>
            </a:r>
            <a:r>
              <a:rPr lang="ru-RU" sz="1600" dirty="0" err="1">
                <a:latin typeface="Times New Roman" panose="02020603050405020304" pitchFamily="18" charset="0"/>
              </a:rPr>
              <a:t>үнсіздік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салып</a:t>
            </a:r>
            <a:r>
              <a:rPr lang="ru-RU" sz="1600" dirty="0">
                <a:latin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</a:rPr>
              <a:t>Сүйінбай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атқа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қонады</a:t>
            </a:r>
            <a:r>
              <a:rPr lang="ru-RU" sz="1600" dirty="0">
                <a:latin typeface="Times New Roman" panose="02020603050405020304" pitchFamily="18" charset="0"/>
              </a:rPr>
              <a:t>. </a:t>
            </a:r>
            <a:r>
              <a:rPr lang="ru-RU" sz="1600" dirty="0" err="1" smtClean="0">
                <a:latin typeface="Times New Roman" panose="02020603050405020304" pitchFamily="18" charset="0"/>
              </a:rPr>
              <a:t>Қатағанның</a:t>
            </a:r>
            <a:r>
              <a:rPr lang="ru-RU" sz="1600" dirty="0" smtClean="0">
                <a:latin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</a:rPr>
              <a:t>отына</a:t>
            </a:r>
            <a:r>
              <a:rPr lang="ru-RU" sz="1600" dirty="0" smtClean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қарсы</a:t>
            </a:r>
            <a:r>
              <a:rPr lang="ru-RU" sz="1600" dirty="0">
                <a:latin typeface="Times New Roman" panose="02020603050405020304" pitchFamily="18" charset="0"/>
              </a:rPr>
              <a:t> от ала </a:t>
            </a:r>
            <a:r>
              <a:rPr lang="ru-RU" sz="1600" dirty="0" err="1">
                <a:latin typeface="Times New Roman" panose="02020603050405020304" pitchFamily="18" charset="0"/>
              </a:rPr>
              <a:t>жүгірмей</a:t>
            </a:r>
            <a:r>
              <a:rPr lang="ru-RU" sz="1600" dirty="0">
                <a:latin typeface="Times New Roman" panose="02020603050405020304" pitchFamily="18" charset="0"/>
              </a:rPr>
              <a:t>, </a:t>
            </a:r>
            <a:r>
              <a:rPr lang="ru-RU" sz="1600" dirty="0" smtClean="0">
                <a:latin typeface="Times New Roman" panose="02020603050405020304" pitchFamily="18" charset="0"/>
              </a:rPr>
              <a:t>«</a:t>
            </a:r>
            <a:r>
              <a:rPr lang="ru-RU" sz="1600" dirty="0" err="1">
                <a:latin typeface="Times New Roman" panose="02020603050405020304" pitchFamily="18" charset="0"/>
              </a:rPr>
              <a:t>төскейде</a:t>
            </a:r>
            <a:r>
              <a:rPr lang="ru-RU" sz="1600" dirty="0">
                <a:latin typeface="Times New Roman" panose="02020603050405020304" pitchFamily="18" charset="0"/>
              </a:rPr>
              <a:t> малы, </a:t>
            </a:r>
            <a:r>
              <a:rPr lang="ru-RU" sz="1600" dirty="0" err="1">
                <a:latin typeface="Times New Roman" panose="02020603050405020304" pitchFamily="18" charset="0"/>
              </a:rPr>
              <a:t>төсекте</a:t>
            </a:r>
            <a:r>
              <a:rPr lang="ru-RU" sz="1600" dirty="0">
                <a:latin typeface="Times New Roman" panose="02020603050405020304" pitchFamily="18" charset="0"/>
              </a:rPr>
              <a:t> басы </a:t>
            </a:r>
            <a:r>
              <a:rPr lang="ru-RU" sz="1600" dirty="0" err="1">
                <a:latin typeface="Times New Roman" panose="02020603050405020304" pitchFamily="18" charset="0"/>
              </a:rPr>
              <a:t>қосылған</a:t>
            </a:r>
            <a:r>
              <a:rPr lang="ru-RU" sz="1600" dirty="0">
                <a:latin typeface="Times New Roman" panose="02020603050405020304" pitchFamily="18" charset="0"/>
              </a:rPr>
              <a:t>» </a:t>
            </a:r>
            <a:r>
              <a:rPr lang="ru-RU" sz="1600" dirty="0" err="1">
                <a:latin typeface="Times New Roman" panose="02020603050405020304" pitchFamily="18" charset="0"/>
              </a:rPr>
              <a:t>екі</a:t>
            </a:r>
            <a:r>
              <a:rPr lang="ru-RU" sz="1600" dirty="0">
                <a:latin typeface="Times New Roman" panose="02020603050405020304" pitchFamily="18" charset="0"/>
              </a:rPr>
              <a:t> ел </a:t>
            </a:r>
            <a:r>
              <a:rPr lang="ru-RU" sz="1600" dirty="0" err="1">
                <a:latin typeface="Times New Roman" panose="02020603050405020304" pitchFamily="18" charset="0"/>
              </a:rPr>
              <a:t>арасын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шабындыға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жібермей</a:t>
            </a:r>
            <a:r>
              <a:rPr lang="ru-RU" sz="1600" dirty="0">
                <a:latin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</a:rPr>
              <a:t>сабыр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дейтін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биіктен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көрінуге</a:t>
            </a:r>
            <a:r>
              <a:rPr lang="ru-RU" sz="1600" dirty="0"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</a:rPr>
              <a:t>шақырады</a:t>
            </a:r>
            <a:r>
              <a:rPr lang="ru-RU" sz="1600" dirty="0" smtClean="0">
                <a:latin typeface="Times New Roman" panose="02020603050405020304" pitchFamily="18" charset="0"/>
              </a:rPr>
              <a:t>.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Сүйінбай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ботам!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елдің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бас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қосқан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айтысында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Қатағанды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жеңгенің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Ыстықкөлдің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көбігінен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жаратылған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асқан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сұлу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Мейіз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атты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алты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қанат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орда, алтын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бесік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бүркіт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мойнында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күміс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қарғысы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тазы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сыйлаймыз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Риза бол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қарағым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–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айтысқа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төрағалық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етіп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отырған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Бәйтік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…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Мейіз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атты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сұлуды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жарты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жолдан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еліне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қайтарған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Сүйінбай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ақынның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мінезі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біз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мәңгілікке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үлгі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бермек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/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19273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2369" y="1544061"/>
            <a:ext cx="5895474" cy="2714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k-KZ" sz="4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Кері байланыс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kk-KZ" sz="3600" b="1" i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k-KZ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Қызық. Қиын. Құнды» </a:t>
            </a:r>
            <a:endParaRPr lang="ru-RU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8574464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292</TotalTime>
  <Words>430</Words>
  <Application>Microsoft Office PowerPoint</Application>
  <PresentationFormat>Экран (4:3)</PresentationFormat>
  <Paragraphs>78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Symbol</vt:lpstr>
      <vt:lpstr>Times New Roman</vt:lpstr>
      <vt:lpstr>Trebuchet MS</vt:lpstr>
      <vt:lpstr>Wingdings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Сабақты бекіту: </vt:lpstr>
      <vt:lpstr>Презентация PowerPoint</vt:lpstr>
      <vt:lpstr>Презентация PowerPoint</vt:lpstr>
      <vt:lpstr>Оқу тапсырмасы: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Пользователь Windows</cp:lastModifiedBy>
  <cp:revision>26</cp:revision>
  <dcterms:created xsi:type="dcterms:W3CDTF">2017-12-02T06:13:18Z</dcterms:created>
  <dcterms:modified xsi:type="dcterms:W3CDTF">2020-11-22T18:22:10Z</dcterms:modified>
</cp:coreProperties>
</file>