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7" r:id="rId2"/>
    <p:sldId id="312" r:id="rId3"/>
    <p:sldId id="315" r:id="rId4"/>
    <p:sldId id="313" r:id="rId5"/>
    <p:sldId id="339" r:id="rId6"/>
    <p:sldId id="340" r:id="rId7"/>
    <p:sldId id="326" r:id="rId8"/>
    <p:sldId id="334" r:id="rId9"/>
    <p:sldId id="335" r:id="rId10"/>
    <p:sldId id="336" r:id="rId11"/>
    <p:sldId id="318" r:id="rId12"/>
    <p:sldId id="338" r:id="rId13"/>
    <p:sldId id="317" r:id="rId14"/>
    <p:sldId id="337" r:id="rId1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7E2"/>
    <a:srgbClr val="3DECF5"/>
    <a:srgbClr val="FFFFFF"/>
    <a:srgbClr val="00B0F0"/>
    <a:srgbClr val="33CCCC"/>
    <a:srgbClr val="3FD1F3"/>
    <a:srgbClr val="FF00FF"/>
    <a:srgbClr val="D21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E64A9-14BD-44B6-8E79-F52BD615ECCD}" v="252" dt="2020-08-04T16:43:18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91" autoAdjust="0"/>
  </p:normalViewPr>
  <p:slideViewPr>
    <p:cSldViewPr snapToGrid="0">
      <p:cViewPr varScale="1">
        <p:scale>
          <a:sx n="66" d="100"/>
          <a:sy n="66" d="100"/>
        </p:scale>
        <p:origin x="10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0E8A56CA-B8F5-45D9-9383-B7DE1A98C9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0E6A192-280F-4A56-B719-B8887A42F3C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8BB8C3-AE9E-41F4-9A7C-379CAC3F4CCE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63EDE78-DA8E-46FE-AF46-E08F481DC8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ADC2976-71D5-4C6E-9F88-2B345A3FB5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6D8DD9D-8F28-4C3D-A66D-CFA2634751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C7AF6495-122F-4E00-89EC-A097D95C4C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D60BFF6-132C-4CC2-9EAA-6A5F2AA26DA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ABF801-E3C9-4C7A-A91B-250CDEFDBE6C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E8A53AA6-02E5-4F19-9ABF-7F150E24AC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7FAC5BB8-15E6-4233-98F8-722F7D4E6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E60FBEA-96CC-4E63-A604-87179BDD5D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8DE5F9-503D-433A-AD0F-6543FFF293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9446744-5528-4CBA-833D-F4100AE34B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117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D7A3B9-E15A-4397-B541-232F05C5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4AC13-EE06-4FFC-95D5-D4EFECD014CC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34B1AF-5B29-46AD-A429-D19356EE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F579B88-E0B9-4566-8367-5045533E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F4077-815B-448E-87A6-3DC44F0502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54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4DDE2D-C1C3-43E3-BCCD-C8DA0853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A440-BC05-4363-A10C-8AAEFABBD61A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0C8109-6746-469F-AB20-A5ED10D9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7C7945-A1F9-4441-8FBB-61FED789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8BE79-B3EC-4FBF-9751-F6A4A2191F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73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4E40484-E621-4880-AD64-50E1CECB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C1D6-54E9-4E6F-8C2B-1F8B93061BFC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ABA8814-5F4E-4997-9810-B45BCD658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2F4C0E-DAD5-425F-8F79-FE8F09B5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3677D-421E-4734-A319-D7AD057597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544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C0D3AB8-F8EA-4AB6-8C52-C8C13DC9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29C85-AD6F-4FE3-9283-BAAFCE28688E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D5BE03F-6C05-4BCE-9117-452B8DCD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A49E2D-57B5-4A10-A5E9-C32C08D5F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A70CD-6CB0-4944-9BAC-3FBCFDD4A5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132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19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5242A45-F43A-42D3-96AD-3A5288CF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EB4EC-95E3-4CED-9D96-5ECA8C511211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923EDC-E9AE-4ECF-8B6C-7D1D6C61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3EA8E0C-E50E-4954-BB6E-0DB672ED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30C1F-9CC4-4A1E-9B60-A8C157C667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335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A5B4C334-CA03-4CA4-85A1-A5AB7FEC2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627B-4B42-47FC-9299-1CEFC7615C54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6C448E20-FC79-4C54-8AAB-3B671410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0063485F-DC82-46A2-BC4B-3A7252AFF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B0928-6552-4599-BCF7-8C7888FA09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011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9" y="365131"/>
            <a:ext cx="1051560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7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7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3BBEC75B-BC56-4F5C-BFFB-0C84798C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C3FBB-F921-470F-84CC-E46047A610FE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5D84DDB2-3CDB-47EF-A25B-440A17F5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CB22966F-6665-46F7-A3B4-0017D5B8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90069-5985-40C4-942D-3D26F7666E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43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35777FA5-840F-4B87-B569-84B8DA609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B995-D8D3-471D-85BA-C5F7FDB07DA9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5042293A-24DC-4516-8ECE-3559AC95F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EF31539D-FD34-4530-B355-B3E53262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350F0-8194-474E-9763-CC6DC4C77E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17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6E3A7FC3-526D-4D2E-B19F-CBAC6E2A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CF6C5-52AD-475E-B276-C315E13C4584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DE9961BA-E168-49E0-8126-C3FD097F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4271DECE-C20F-4840-8E3F-8165DD94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F5668-9970-47E9-AD65-9356B36B6D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055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1A3CA4A-DC4C-4193-AF87-3080CC89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8238-0E3A-4A99-8936-B302A415CC41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B73C1CB5-ADF9-4964-B6F9-2C527101A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D3B9DBC9-60BE-423B-94A9-DF54767E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02EBA-9D68-40A9-8C4B-1612F1782D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59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3DB129B-BFB3-42DA-97A0-540B6D077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2509D-ED89-476A-AAC0-75F95B4049B4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BB2EA4CE-D24B-4DC9-A185-35828522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B9CCB35-F784-4B36-874A-A8D1224E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EF632-5D56-4C11-9872-98F68A9291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56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xmlns="" id="{FBC8F86A-69AB-41C9-8599-6A347E7898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xmlns="" id="{C80A975F-96CC-4794-BA38-757A6886A2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675B9C-5E3A-40B0-B4FF-443353BAD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EFCF0-06A4-460E-B970-F08AA6DE1E78}" type="datetimeFigureOut">
              <a:rPr lang="ru-RU"/>
              <a:pPr>
                <a:defRPr/>
              </a:pPr>
              <a:t>05.08.2020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42F532E-AB14-4DB6-903B-A35F0E926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CC95E4-218F-488D-B970-D50A1F42B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1CB640B-A150-496A-AE6C-F81204C739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YXVPjFMp9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iVTQOSv_YOw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8">
            <a:extLst>
              <a:ext uri="{FF2B5EF4-FFF2-40B4-BE49-F238E27FC236}">
                <a16:creationId xmlns:a16="http://schemas.microsoft.com/office/drawing/2014/main" xmlns="" id="{A2AF7C96-C42C-474F-A233-9277449BC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ject 2">
            <a:extLst>
              <a:ext uri="{FF2B5EF4-FFF2-40B4-BE49-F238E27FC236}">
                <a16:creationId xmlns:a16="http://schemas.microsoft.com/office/drawing/2014/main" xmlns="" id="{BFD3C266-760E-487E-913D-1E2D4589F32F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166 h 1221740"/>
              <a:gd name="T2" fmla="*/ 2025 w 15238094"/>
              <a:gd name="T3" fmla="*/ 16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16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0" name="Прямоугольник 73">
            <a:extLst>
              <a:ext uri="{FF2B5EF4-FFF2-40B4-BE49-F238E27FC236}">
                <a16:creationId xmlns:a16="http://schemas.microsoft.com/office/drawing/2014/main" xmlns="" id="{5CEE5B4F-455C-413B-9006-A3CD4F071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4101" name="Прямоугольник 74">
            <a:extLst>
              <a:ext uri="{FF2B5EF4-FFF2-40B4-BE49-F238E27FC236}">
                <a16:creationId xmlns:a16="http://schemas.microsoft.com/office/drawing/2014/main" xmlns="" id="{FCE48543-87D5-492D-9464-75DE420F5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F4E2468-ADAC-4788-856F-C58E3C0629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A9B904C4-590D-4C9A-8732-80CE4F9196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104" name="TextBox 9">
            <a:extLst>
              <a:ext uri="{FF2B5EF4-FFF2-40B4-BE49-F238E27FC236}">
                <a16:creationId xmlns:a16="http://schemas.microsoft.com/office/drawing/2014/main" xmlns="" id="{2C9D4DAB-CCE9-4746-B65A-3AD9403CE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113" y="177800"/>
            <a:ext cx="254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6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ҚАЗАҚ ӘДЕБИЕТІ (Т</a:t>
            </a:r>
            <a:r>
              <a:rPr lang="ru-RU" altLang="ru-RU" sz="16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7-СЫНЫП</a:t>
            </a:r>
          </a:p>
        </p:txBody>
      </p:sp>
      <p:sp>
        <p:nvSpPr>
          <p:cNvPr id="4105" name="TextBox 2">
            <a:extLst>
              <a:ext uri="{FF2B5EF4-FFF2-40B4-BE49-F238E27FC236}">
                <a16:creationId xmlns:a16="http://schemas.microsoft.com/office/drawing/2014/main" xmlns="" id="{00324467-5F1E-43CA-B54E-52A703B76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1209675"/>
            <a:ext cx="84693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k-KZ" alt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тақырыбы: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Көне күндерден жеткен жәдігерлер</a:t>
            </a:r>
            <a:endParaRPr lang="ru-RU" altLang="ru-RU" sz="32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C9CDF05-4BE4-472A-8E72-A1560FC9DBA6}"/>
              </a:ext>
            </a:extLst>
          </p:cNvPr>
          <p:cNvSpPr txBox="1"/>
          <p:nvPr/>
        </p:nvSpPr>
        <p:spPr>
          <a:xfrm>
            <a:off x="852488" y="3281363"/>
            <a:ext cx="7443787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defRPr/>
            </a:pP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«Әмірің қатты Есім хан...»</a:t>
            </a:r>
            <a:endParaRPr lang="kk-KZ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kk-K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x-none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48">
            <a:extLst>
              <a:ext uri="{FF2B5EF4-FFF2-40B4-BE49-F238E27FC236}">
                <a16:creationId xmlns:a16="http://schemas.microsoft.com/office/drawing/2014/main" xmlns="" id="{2E5996E6-03CA-472F-A442-7AD88B9C9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7980363"/>
            <a:ext cx="198438" cy="201612"/>
          </a:xfrm>
          <a:prstGeom prst="rect">
            <a:avLst/>
          </a:pr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object 2">
            <a:extLst>
              <a:ext uri="{FF2B5EF4-FFF2-40B4-BE49-F238E27FC236}">
                <a16:creationId xmlns:a16="http://schemas.microsoft.com/office/drawing/2014/main" xmlns="" id="{27257949-A9D3-4732-A6B5-0F1B20F7C137}"/>
              </a:ext>
            </a:extLst>
          </p:cNvPr>
          <p:cNvSpPr>
            <a:spLocks/>
          </p:cNvSpPr>
          <p:nvPr/>
        </p:nvSpPr>
        <p:spPr bwMode="auto">
          <a:xfrm>
            <a:off x="0" y="-1588"/>
            <a:ext cx="12192000" cy="966788"/>
          </a:xfrm>
          <a:custGeom>
            <a:avLst/>
            <a:gdLst>
              <a:gd name="T0" fmla="*/ 0 w 15238094"/>
              <a:gd name="T1" fmla="*/ 158 h 1221740"/>
              <a:gd name="T2" fmla="*/ 2026 w 15238094"/>
              <a:gd name="T3" fmla="*/ 158 h 1221740"/>
              <a:gd name="T4" fmla="*/ 2026 w 15238094"/>
              <a:gd name="T5" fmla="*/ 0 h 1221740"/>
              <a:gd name="T6" fmla="*/ 0 w 15238094"/>
              <a:gd name="T7" fmla="*/ 0 h 1221740"/>
              <a:gd name="T8" fmla="*/ 0 w 15238094"/>
              <a:gd name="T9" fmla="*/ 158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жауап</a:t>
            </a:r>
            <a:endParaRPr lang="ru-RU" altLang="ru-RU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710A1760-3C40-434C-91A9-2BCED7CED7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" y="6621463"/>
            <a:ext cx="11623675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E2675BB2-9620-428A-ACB1-A4FCF7C09B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2488" y="6364288"/>
            <a:ext cx="1059815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318" name="TextBox 11">
            <a:extLst>
              <a:ext uri="{FF2B5EF4-FFF2-40B4-BE49-F238E27FC236}">
                <a16:creationId xmlns:a16="http://schemas.microsoft.com/office/drawing/2014/main" xmlns="" id="{AB992EB6-A42C-4F3B-BC39-26ABF0907DAE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5283993" y="1824832"/>
            <a:ext cx="1122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жырау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TextBox 13">
            <a:extLst>
              <a:ext uri="{FF2B5EF4-FFF2-40B4-BE49-F238E27FC236}">
                <a16:creationId xmlns:a16="http://schemas.microsoft.com/office/drawing/2014/main" xmlns="" id="{4DDABF39-8077-4BDE-A548-EF34B51D612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5764213" y="193675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0" name="TextBox 22">
            <a:extLst>
              <a:ext uri="{FF2B5EF4-FFF2-40B4-BE49-F238E27FC236}">
                <a16:creationId xmlns:a16="http://schemas.microsoft.com/office/drawing/2014/main" xmlns="" id="{4D96D34D-2975-4BD8-A3E3-8DCC0CB7BE6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007100" y="1787525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озбыр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1" name="TextBox 23">
            <a:extLst>
              <a:ext uri="{FF2B5EF4-FFF2-40B4-BE49-F238E27FC236}">
                <a16:creationId xmlns:a16="http://schemas.microsoft.com/office/drawing/2014/main" xmlns="" id="{3EDFBE12-BED0-4F5D-ACEE-56614748CA69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6356350" y="1749426"/>
            <a:ext cx="140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қолбасшы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2" name="TextBox 24">
            <a:extLst>
              <a:ext uri="{FF2B5EF4-FFF2-40B4-BE49-F238E27FC236}">
                <a16:creationId xmlns:a16="http://schemas.microsoft.com/office/drawing/2014/main" xmlns="" id="{85DBC0BB-544A-4710-AC80-823406A8D8E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4796631" y="1823244"/>
            <a:ext cx="1233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3" name="TextBox 25">
            <a:extLst>
              <a:ext uri="{FF2B5EF4-FFF2-40B4-BE49-F238E27FC236}">
                <a16:creationId xmlns:a16="http://schemas.microsoft.com/office/drawing/2014/main" xmlns="" id="{AB204D81-91E4-4499-B401-7D5F5EF513C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801643" y="1786732"/>
            <a:ext cx="1262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әділ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4" name="TextBox 26">
            <a:extLst>
              <a:ext uri="{FF2B5EF4-FFF2-40B4-BE49-F238E27FC236}">
                <a16:creationId xmlns:a16="http://schemas.microsoft.com/office/drawing/2014/main" xmlns="" id="{2519AC37-F77F-4ABD-8F25-3D1BDE370CA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7172325" y="1757363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TextBox 27">
            <a:extLst>
              <a:ext uri="{FF2B5EF4-FFF2-40B4-BE49-F238E27FC236}">
                <a16:creationId xmlns:a16="http://schemas.microsoft.com/office/drawing/2014/main" xmlns="" id="{07F92B93-9D3D-4D11-8E74-DE6705378BB4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7593012" y="1812926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көрешегн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6" name="TextBox 29">
            <a:extLst>
              <a:ext uri="{FF2B5EF4-FFF2-40B4-BE49-F238E27FC236}">
                <a16:creationId xmlns:a16="http://schemas.microsoft.com/office/drawing/2014/main" xmlns="" id="{F9811701-165A-4914-94FB-45CC53DB0968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8242300" y="1876426"/>
            <a:ext cx="892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8516E533-C320-4B60-BECF-0427C747E0D7}"/>
              </a:ext>
            </a:extLst>
          </p:cNvPr>
          <p:cNvSpPr/>
          <p:nvPr/>
        </p:nvSpPr>
        <p:spPr>
          <a:xfrm>
            <a:off x="6834188" y="1787525"/>
            <a:ext cx="3630612" cy="3282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3770EDE4-0DCF-40D5-A0B3-543FFB37A292}"/>
              </a:ext>
            </a:extLst>
          </p:cNvPr>
          <p:cNvSpPr/>
          <p:nvPr/>
        </p:nvSpPr>
        <p:spPr>
          <a:xfrm>
            <a:off x="4652963" y="2278063"/>
            <a:ext cx="2484437" cy="25860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k-KZ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</a:t>
            </a: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Алғыр</a:t>
            </a: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</a:t>
            </a: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Қолбасшы</a:t>
            </a: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Тапқыр </a:t>
            </a:r>
          </a:p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</a:t>
            </a:r>
          </a:p>
          <a:p>
            <a:pPr algn="ctr">
              <a:defRPr/>
            </a:pPr>
            <a:endParaRPr lang="kk-KZ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x-none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9" name="TextBox 3">
            <a:extLst>
              <a:ext uri="{FF2B5EF4-FFF2-40B4-BE49-F238E27FC236}">
                <a16:creationId xmlns:a16="http://schemas.microsoft.com/office/drawing/2014/main" xmlns="" id="{7C877464-BDCF-47DB-A67D-45CEC518536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246938" y="2278063"/>
            <a:ext cx="29146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Жиембет жырау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Шыншыл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Көреген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Шешен</a:t>
            </a:r>
            <a:endParaRPr lang="ru-RU" altLang="ru-RU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6F7DFE3B-9F5B-48F6-9FEC-C5F4E3F43DD0}"/>
              </a:ext>
            </a:extLst>
          </p:cNvPr>
          <p:cNvSpPr/>
          <p:nvPr/>
        </p:nvSpPr>
        <p:spPr>
          <a:xfrm>
            <a:off x="1365250" y="1895475"/>
            <a:ext cx="3630613" cy="3282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31" name="TextBox 28">
            <a:extLst>
              <a:ext uri="{FF2B5EF4-FFF2-40B4-BE49-F238E27FC236}">
                <a16:creationId xmlns:a16="http://schemas.microsoft.com/office/drawing/2014/main" xmlns="" id="{A3AA2C01-8B28-4ED5-B243-26456F320C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68463" y="2400300"/>
            <a:ext cx="2914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 хан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Саясатшы</a:t>
            </a:r>
          </a:p>
        </p:txBody>
      </p:sp>
      <p:sp>
        <p:nvSpPr>
          <p:cNvPr id="13332" name="TextBox 5">
            <a:extLst>
              <a:ext uri="{FF2B5EF4-FFF2-40B4-BE49-F238E27FC236}">
                <a16:creationId xmlns:a16="http://schemas.microsoft.com/office/drawing/2014/main" xmlns="" id="{2BA4709E-127F-40AE-BA9D-6A5F30166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1355725"/>
            <a:ext cx="3517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«Венн» диаграммасы</a:t>
            </a:r>
            <a:endParaRPr lang="ru-RU" altLang="ru-RU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48">
            <a:extLst>
              <a:ext uri="{FF2B5EF4-FFF2-40B4-BE49-F238E27FC236}">
                <a16:creationId xmlns:a16="http://schemas.microsoft.com/office/drawing/2014/main" xmlns="" id="{F9FCFF66-D121-41BA-86D4-850ADFE83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object 2">
            <a:extLst>
              <a:ext uri="{FF2B5EF4-FFF2-40B4-BE49-F238E27FC236}">
                <a16:creationId xmlns:a16="http://schemas.microsoft.com/office/drawing/2014/main" xmlns="" id="{25D07CBB-F346-47A0-8AD2-D3865E3C8588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1203325"/>
          </a:xfrm>
          <a:custGeom>
            <a:avLst/>
            <a:gdLst>
              <a:gd name="T0" fmla="*/ 0 w 15238094"/>
              <a:gd name="T1" fmla="*/ 308 h 1221740"/>
              <a:gd name="T2" fmla="*/ 2025 w 15238094"/>
              <a:gd name="T3" fmla="*/ 308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308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Қорытынды тапсырма. </a:t>
            </a:r>
            <a:r>
              <a:rPr lang="ru-RU" altLang="ru-RU" sz="2400" i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«Бес саусақ» әдісі бойынша Есім хан жайлы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i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сұрақтарға жауап беріңдер.   </a:t>
            </a:r>
            <a:endParaRPr lang="ru-RU" altLang="ru-RU" sz="2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Прямоугольник 73">
            <a:extLst>
              <a:ext uri="{FF2B5EF4-FFF2-40B4-BE49-F238E27FC236}">
                <a16:creationId xmlns:a16="http://schemas.microsoft.com/office/drawing/2014/main" xmlns="" id="{A2324725-98CF-4B55-8633-31D174A3A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4341" name="Прямоугольник 74">
            <a:extLst>
              <a:ext uri="{FF2B5EF4-FFF2-40B4-BE49-F238E27FC236}">
                <a16:creationId xmlns:a16="http://schemas.microsoft.com/office/drawing/2014/main" xmlns="" id="{CA814889-4414-4B51-8CE1-98B0613AC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A91A39B2-4BBB-489B-B4BC-1F6F26F551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773752F0-50CA-4E66-AD7F-5D1E1AFC733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344" name="TextBox 10">
            <a:extLst>
              <a:ext uri="{FF2B5EF4-FFF2-40B4-BE49-F238E27FC236}">
                <a16:creationId xmlns:a16="http://schemas.microsoft.com/office/drawing/2014/main" xmlns="" id="{A44FED5F-B331-447F-BB3E-B3C90DCAE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22863"/>
            <a:ext cx="8272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 хан жайлы сұрақтарға жауап береді. 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5" name="TextBox 5">
            <a:extLst>
              <a:ext uri="{FF2B5EF4-FFF2-40B4-BE49-F238E27FC236}">
                <a16:creationId xmlns:a16="http://schemas.microsoft.com/office/drawing/2014/main" xmlns="" id="{820D6E32-18DA-43F5-8812-DC0FCE80F34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57238" y="1327150"/>
            <a:ext cx="3125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«Бес саусақ» әдісі</a:t>
            </a:r>
            <a:endParaRPr lang="ru-RU" altLang="ru-RU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6" name="Picture 12" descr="Основные линии ладони">
            <a:extLst>
              <a:ext uri="{FF2B5EF4-FFF2-40B4-BE49-F238E27FC236}">
                <a16:creationId xmlns:a16="http://schemas.microsoft.com/office/drawing/2014/main" xmlns="" id="{D12EAFE3-5AF2-4AE4-9559-441B96E0D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1670050"/>
            <a:ext cx="428307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7" name="TextBox 6">
            <a:extLst>
              <a:ext uri="{FF2B5EF4-FFF2-40B4-BE49-F238E27FC236}">
                <a16:creationId xmlns:a16="http://schemas.microsoft.com/office/drawing/2014/main" xmlns="" id="{60BE9ADC-E6C9-43DD-A6A4-CA1A758EA4C8}"/>
              </a:ext>
            </a:extLst>
          </p:cNvPr>
          <p:cNvSpPr txBox="1">
            <a:spLocks noChangeArrowheads="1"/>
          </p:cNvSpPr>
          <p:nvPr/>
        </p:nvSpPr>
        <p:spPr bwMode="auto">
          <a:xfrm rot="-2251543">
            <a:off x="6550025" y="3397250"/>
            <a:ext cx="795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Кім?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8" name="TextBox 19">
            <a:extLst>
              <a:ext uri="{FF2B5EF4-FFF2-40B4-BE49-F238E27FC236}">
                <a16:creationId xmlns:a16="http://schemas.microsoft.com/office/drawing/2014/main" xmlns="" id="{8ABA20FD-EEB5-4B51-8633-D72DC1D562C6}"/>
              </a:ext>
            </a:extLst>
          </p:cNvPr>
          <p:cNvSpPr txBox="1">
            <a:spLocks noChangeArrowheads="1"/>
          </p:cNvSpPr>
          <p:nvPr/>
        </p:nvSpPr>
        <p:spPr bwMode="auto">
          <a:xfrm rot="-3891578">
            <a:off x="5658644" y="2620169"/>
            <a:ext cx="938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Не?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9" name="TextBox 20">
            <a:extLst>
              <a:ext uri="{FF2B5EF4-FFF2-40B4-BE49-F238E27FC236}">
                <a16:creationId xmlns:a16="http://schemas.microsoft.com/office/drawing/2014/main" xmlns="" id="{B039BB58-C3FE-4E6A-A316-3FD6C9DCEA3F}"/>
              </a:ext>
            </a:extLst>
          </p:cNvPr>
          <p:cNvSpPr txBox="1">
            <a:spLocks noChangeArrowheads="1"/>
          </p:cNvSpPr>
          <p:nvPr/>
        </p:nvSpPr>
        <p:spPr bwMode="auto">
          <a:xfrm rot="-5020618">
            <a:off x="4833144" y="2055019"/>
            <a:ext cx="979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Неге?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0" name="TextBox 21">
            <a:extLst>
              <a:ext uri="{FF2B5EF4-FFF2-40B4-BE49-F238E27FC236}">
                <a16:creationId xmlns:a16="http://schemas.microsoft.com/office/drawing/2014/main" xmlns="" id="{EEA8E3EC-99CA-4B2C-9E25-75539AB491C8}"/>
              </a:ext>
            </a:extLst>
          </p:cNvPr>
          <p:cNvSpPr txBox="1">
            <a:spLocks noChangeArrowheads="1"/>
          </p:cNvSpPr>
          <p:nvPr/>
        </p:nvSpPr>
        <p:spPr bwMode="auto">
          <a:xfrm rot="-6907733">
            <a:off x="3596481" y="2209007"/>
            <a:ext cx="1624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Қашан?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1" name="TextBox 22">
            <a:extLst>
              <a:ext uri="{FF2B5EF4-FFF2-40B4-BE49-F238E27FC236}">
                <a16:creationId xmlns:a16="http://schemas.microsoft.com/office/drawing/2014/main" xmlns="" id="{AADC4095-091A-4999-B159-C364E095C2AE}"/>
              </a:ext>
            </a:extLst>
          </p:cNvPr>
          <p:cNvSpPr txBox="1">
            <a:spLocks noChangeArrowheads="1"/>
          </p:cNvSpPr>
          <p:nvPr/>
        </p:nvSpPr>
        <p:spPr bwMode="auto">
          <a:xfrm rot="3161073" flipV="1">
            <a:off x="3235326" y="2705100"/>
            <a:ext cx="984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Қайда?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2" name="TextBox 7">
            <a:extLst>
              <a:ext uri="{FF2B5EF4-FFF2-40B4-BE49-F238E27FC236}">
                <a16:creationId xmlns:a16="http://schemas.microsoft.com/office/drawing/2014/main" xmlns="" id="{EAAC6601-86C8-4DFF-A771-D041BB04D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770313"/>
            <a:ext cx="219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Есім  хан...</a:t>
            </a: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48">
            <a:extLst>
              <a:ext uri="{FF2B5EF4-FFF2-40B4-BE49-F238E27FC236}">
                <a16:creationId xmlns:a16="http://schemas.microsoft.com/office/drawing/2014/main" xmlns="" id="{8B1B5C0A-2ACC-49C9-8C85-4F8F6ED2D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object 2">
            <a:extLst>
              <a:ext uri="{FF2B5EF4-FFF2-40B4-BE49-F238E27FC236}">
                <a16:creationId xmlns:a16="http://schemas.microsoft.com/office/drawing/2014/main" xmlns="" id="{E4F52297-8FBC-47C9-9A00-8788AE84C0F1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815975"/>
          </a:xfrm>
          <a:custGeom>
            <a:avLst/>
            <a:gdLst>
              <a:gd name="T0" fmla="*/ 0 w 15238094"/>
              <a:gd name="T1" fmla="*/ 96 h 1221740"/>
              <a:gd name="T2" fmla="*/ 2025 w 15238094"/>
              <a:gd name="T3" fmla="*/ 9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9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Өзіңді тескер</a:t>
            </a:r>
            <a:endParaRPr lang="ru-RU" altLang="ru-RU" sz="32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Прямоугольник 73">
            <a:extLst>
              <a:ext uri="{FF2B5EF4-FFF2-40B4-BE49-F238E27FC236}">
                <a16:creationId xmlns:a16="http://schemas.microsoft.com/office/drawing/2014/main" xmlns="" id="{DF996A67-8D0A-4687-ACD6-E5AD70BBF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A7B4708-3C13-4793-BEB2-E68D5C5261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0AB7EBC7-C55D-4692-9C8D-6271A3127A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5367" name="Picture 12" descr="Основные линии ладони">
            <a:extLst>
              <a:ext uri="{FF2B5EF4-FFF2-40B4-BE49-F238E27FC236}">
                <a16:creationId xmlns:a16="http://schemas.microsoft.com/office/drawing/2014/main" xmlns="" id="{E77195FE-B037-4CA4-95D0-D9B05AE64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1131888"/>
            <a:ext cx="4938713" cy="512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Box 6">
            <a:extLst>
              <a:ext uri="{FF2B5EF4-FFF2-40B4-BE49-F238E27FC236}">
                <a16:creationId xmlns:a16="http://schemas.microsoft.com/office/drawing/2014/main" xmlns="" id="{2EAF850C-A175-4765-A306-553DAF50A3AD}"/>
              </a:ext>
            </a:extLst>
          </p:cNvPr>
          <p:cNvSpPr txBox="1">
            <a:spLocks noChangeArrowheads="1"/>
          </p:cNvSpPr>
          <p:nvPr/>
        </p:nvSpPr>
        <p:spPr bwMode="auto">
          <a:xfrm rot="-2251543">
            <a:off x="6715125" y="3843338"/>
            <a:ext cx="795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хан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9" name="TextBox 19">
            <a:extLst>
              <a:ext uri="{FF2B5EF4-FFF2-40B4-BE49-F238E27FC236}">
                <a16:creationId xmlns:a16="http://schemas.microsoft.com/office/drawing/2014/main" xmlns="" id="{3BEDC74E-FB34-4C33-82ED-C2E7ED404648}"/>
              </a:ext>
            </a:extLst>
          </p:cNvPr>
          <p:cNvSpPr txBox="1">
            <a:spLocks noChangeArrowheads="1"/>
          </p:cNvSpPr>
          <p:nvPr/>
        </p:nvSpPr>
        <p:spPr bwMode="auto">
          <a:xfrm rot="-4103756">
            <a:off x="5281613" y="2317750"/>
            <a:ext cx="215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Есім ханның ескі жолы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Box 20">
            <a:extLst>
              <a:ext uri="{FF2B5EF4-FFF2-40B4-BE49-F238E27FC236}">
                <a16:creationId xmlns:a16="http://schemas.microsoft.com/office/drawing/2014/main" xmlns="" id="{D8961437-EC70-4D11-B22D-9617D34C241D}"/>
              </a:ext>
            </a:extLst>
          </p:cNvPr>
          <p:cNvSpPr txBox="1">
            <a:spLocks noChangeArrowheads="1"/>
          </p:cNvSpPr>
          <p:nvPr/>
        </p:nvSpPr>
        <p:spPr bwMode="auto">
          <a:xfrm rot="-5020618">
            <a:off x="4264025" y="1925638"/>
            <a:ext cx="246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Қазақ хандығын сақтауға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1" name="TextBox 21">
            <a:extLst>
              <a:ext uri="{FF2B5EF4-FFF2-40B4-BE49-F238E27FC236}">
                <a16:creationId xmlns:a16="http://schemas.microsoft.com/office/drawing/2014/main" xmlns="" id="{9BFB3393-632F-4C5E-A5DE-054C6F3656F7}"/>
              </a:ext>
            </a:extLst>
          </p:cNvPr>
          <p:cNvSpPr txBox="1">
            <a:spLocks noChangeArrowheads="1"/>
          </p:cNvSpPr>
          <p:nvPr/>
        </p:nvSpPr>
        <p:spPr bwMode="auto">
          <a:xfrm rot="-6907733">
            <a:off x="3416300" y="1968500"/>
            <a:ext cx="1771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18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XYIIғ</a:t>
            </a:r>
            <a:endParaRPr lang="ru-RU" altLang="ru-RU" sz="2000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TextBox 22">
            <a:extLst>
              <a:ext uri="{FF2B5EF4-FFF2-40B4-BE49-F238E27FC236}">
                <a16:creationId xmlns:a16="http://schemas.microsoft.com/office/drawing/2014/main" xmlns="" id="{6D8F4802-ED21-461F-B67B-87B840C41AC7}"/>
              </a:ext>
            </a:extLst>
          </p:cNvPr>
          <p:cNvSpPr txBox="1">
            <a:spLocks noChangeArrowheads="1"/>
          </p:cNvSpPr>
          <p:nvPr/>
        </p:nvSpPr>
        <p:spPr bwMode="auto">
          <a:xfrm rot="3691660" flipV="1">
            <a:off x="2601913" y="2913063"/>
            <a:ext cx="20097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altLang="ru-RU"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хандығында</a:t>
            </a:r>
            <a:endParaRPr lang="ru-RU" altLang="ru-RU" sz="1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3" name="TextBox 7">
            <a:extLst>
              <a:ext uri="{FF2B5EF4-FFF2-40B4-BE49-F238E27FC236}">
                <a16:creationId xmlns:a16="http://schemas.microsoft.com/office/drawing/2014/main" xmlns="" id="{A39A2FC9-1080-4D87-A930-7C98CA8F7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770313"/>
            <a:ext cx="219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  хан </a:t>
            </a:r>
            <a:endParaRPr lang="ru-RU" altLang="ru-RU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48">
            <a:extLst>
              <a:ext uri="{FF2B5EF4-FFF2-40B4-BE49-F238E27FC236}">
                <a16:creationId xmlns:a16="http://schemas.microsoft.com/office/drawing/2014/main" xmlns="" id="{3D1537E2-F436-4FDE-839C-54CBF7023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object 2">
            <a:extLst>
              <a:ext uri="{FF2B5EF4-FFF2-40B4-BE49-F238E27FC236}">
                <a16:creationId xmlns:a16="http://schemas.microsoft.com/office/drawing/2014/main" xmlns="" id="{C005932B-FC89-4802-AEFD-0365C717BAE6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18 h 1221740"/>
              <a:gd name="T2" fmla="*/ 218 w 15238094"/>
              <a:gd name="T3" fmla="*/ 18 h 1221740"/>
              <a:gd name="T4" fmla="*/ 218 w 15238094"/>
              <a:gd name="T5" fmla="*/ 0 h 1221740"/>
              <a:gd name="T6" fmla="*/ 0 w 15238094"/>
              <a:gd name="T7" fmla="*/ 0 h 1221740"/>
              <a:gd name="T8" fmla="*/ 0 w 15238094"/>
              <a:gd name="T9" fmla="*/ 18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88" name="Прямоугольник 73">
            <a:extLst>
              <a:ext uri="{FF2B5EF4-FFF2-40B4-BE49-F238E27FC236}">
                <a16:creationId xmlns:a16="http://schemas.microsoft.com/office/drawing/2014/main" xmlns="" id="{E4B80AB6-16EA-4B87-963F-995E71E33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2663" y="1838325"/>
            <a:ext cx="1573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6389" name="Прямоугольник 74">
            <a:extLst>
              <a:ext uri="{FF2B5EF4-FFF2-40B4-BE49-F238E27FC236}">
                <a16:creationId xmlns:a16="http://schemas.microsoft.com/office/drawing/2014/main" xmlns="" id="{BA0B5342-3269-45A6-B32E-9CB1844E1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E6C5863-A3A0-4A9C-9167-1FE3DCBEA0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5DB48668-08E3-4B70-B9F0-5323D5E9632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392" name="TextBox 8">
            <a:extLst>
              <a:ext uri="{FF2B5EF4-FFF2-40B4-BE49-F238E27FC236}">
                <a16:creationId xmlns:a16="http://schemas.microsoft.com/office/drawing/2014/main" xmlns="" id="{47AD847A-8ACF-4B2B-A8D8-93AE61F6A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00" y="38100"/>
            <a:ext cx="10766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байланыс.  </a:t>
            </a:r>
            <a:r>
              <a:rPr lang="kk-KZ" altLang="ru-RU" sz="2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«Бағдаршам» әдісі бойынша сабақта алған дағдыларын саралай отырып бағдаршамның бір түсін таңдайды. </a:t>
            </a:r>
          </a:p>
        </p:txBody>
      </p:sp>
      <p:sp>
        <p:nvSpPr>
          <p:cNvPr id="16393" name="Прямоугольник 2">
            <a:extLst>
              <a:ext uri="{FF2B5EF4-FFF2-40B4-BE49-F238E27FC236}">
                <a16:creationId xmlns:a16="http://schemas.microsoft.com/office/drawing/2014/main" xmlns="" id="{77BCD662-0333-48EC-8750-650E6C7B1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2551113"/>
            <a:ext cx="103346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200"/>
          </a:p>
        </p:txBody>
      </p:sp>
      <p:pic>
        <p:nvPicPr>
          <p:cNvPr id="16394" name="Picture 13" descr="СВЕТОФОР&quot; — card of the user Владимир Рдуть in Yandex.Collections">
            <a:extLst>
              <a:ext uri="{FF2B5EF4-FFF2-40B4-BE49-F238E27FC236}">
                <a16:creationId xmlns:a16="http://schemas.microsoft.com/office/drawing/2014/main" xmlns="" id="{03C9F8B8-1DA2-4071-A6C6-4588D9E2F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377950"/>
            <a:ext cx="2878138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5" name="TextBox 2">
            <a:extLst>
              <a:ext uri="{FF2B5EF4-FFF2-40B4-BE49-F238E27FC236}">
                <a16:creationId xmlns:a16="http://schemas.microsoft.com/office/drawing/2014/main" xmlns="" id="{067FDB79-DE47-432D-9C2F-26D1B236987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094038" y="1727200"/>
            <a:ext cx="835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мақсатына сай жұмыс істей алмадым. 2-тапсырманы түсінбедім.</a:t>
            </a:r>
            <a:endParaRPr lang="ru-RU" altLang="ru-RU" sz="2400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6" name="TextBox 3">
            <a:extLst>
              <a:ext uri="{FF2B5EF4-FFF2-40B4-BE49-F238E27FC236}">
                <a16:creationId xmlns:a16="http://schemas.microsoft.com/office/drawing/2014/main" xmlns="" id="{F0A4FD04-3B4A-4251-A0B5-1395290F3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8" y="3146425"/>
            <a:ext cx="8231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мақсатын түсіндім. 3-тапсырманы түсінбедім. </a:t>
            </a:r>
            <a:endParaRPr lang="ru-RU" altLang="ru-RU" sz="2400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7" name="TextBox 4">
            <a:extLst>
              <a:ext uri="{FF2B5EF4-FFF2-40B4-BE49-F238E27FC236}">
                <a16:creationId xmlns:a16="http://schemas.microsoft.com/office/drawing/2014/main" xmlns="" id="{54E09CF0-AB36-4C31-B65F-420FAF616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8" y="4133850"/>
            <a:ext cx="85756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ұнады,</a:t>
            </a: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шығармадағы кейіпкерлер портреті мен іс-әрекеті арқылы  образын аша алдым, әдеби шығармадағы екі нәрсені салыстыра суреттеулер мен қарама-қарсы</a:t>
            </a:r>
            <a:r>
              <a:rPr lang="en-US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суреттеулерді таба алдым. </a:t>
            </a:r>
            <a:endParaRPr lang="kk-KZ" altLang="kk-KZ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48">
            <a:extLst>
              <a:ext uri="{FF2B5EF4-FFF2-40B4-BE49-F238E27FC236}">
                <a16:creationId xmlns:a16="http://schemas.microsoft.com/office/drawing/2014/main" xmlns="" id="{4690F974-D335-42ED-B67C-997AB2238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object 2">
            <a:extLst>
              <a:ext uri="{FF2B5EF4-FFF2-40B4-BE49-F238E27FC236}">
                <a16:creationId xmlns:a16="http://schemas.microsoft.com/office/drawing/2014/main" xmlns="" id="{973DBC3A-B6C4-49AD-AFB3-0F9FD54E3AEF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166 h 1221740"/>
              <a:gd name="T2" fmla="*/ 2025 w 15238094"/>
              <a:gd name="T3" fmla="*/ 16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16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kk-KZ" altLang="ru-RU" sz="2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тапсырма</a:t>
            </a:r>
            <a:endParaRPr lang="ru-RU" altLang="ru-RU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73">
            <a:extLst>
              <a:ext uri="{FF2B5EF4-FFF2-40B4-BE49-F238E27FC236}">
                <a16:creationId xmlns:a16="http://schemas.microsoft.com/office/drawing/2014/main" xmlns="" id="{A6495C1C-7516-41BD-B9E6-D6D9E49C1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7413" name="Прямоугольник 74">
            <a:extLst>
              <a:ext uri="{FF2B5EF4-FFF2-40B4-BE49-F238E27FC236}">
                <a16:creationId xmlns:a16="http://schemas.microsoft.com/office/drawing/2014/main" xmlns="" id="{58DCFB2B-3064-4D3C-B266-729D2664F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31263A4-BC51-4D52-84AC-6109B7838E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310CC5E8-3047-4D5C-BA2B-F6467D26D3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Выноска с четырьмя стрелками 1">
            <a:extLst>
              <a:ext uri="{FF2B5EF4-FFF2-40B4-BE49-F238E27FC236}">
                <a16:creationId xmlns:a16="http://schemas.microsoft.com/office/drawing/2014/main" xmlns="" id="{53022479-DEF8-40ED-AA17-CBE3E1F1CFA4}"/>
              </a:ext>
            </a:extLst>
          </p:cNvPr>
          <p:cNvSpPr/>
          <p:nvPr/>
        </p:nvSpPr>
        <p:spPr>
          <a:xfrm>
            <a:off x="3646488" y="1943100"/>
            <a:ext cx="4552950" cy="311785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Есім ханның тарихтағы орны</a:t>
            </a:r>
            <a:endParaRPr lang="ru-RU" sz="2400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7417" name="TextBox 1">
            <a:extLst>
              <a:ext uri="{FF2B5EF4-FFF2-40B4-BE49-F238E27FC236}">
                <a16:creationId xmlns:a16="http://schemas.microsoft.com/office/drawing/2014/main" xmlns="" id="{859F21AC-606C-4B3B-BEFC-5091CF84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1381125"/>
            <a:ext cx="8115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«Есім ханның тарихтағы орны» жайлы деректер жинаңдар.</a:t>
            </a:r>
            <a:endParaRPr lang="ru-RU" altLang="ru-RU" sz="2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TextBox 10">
            <a:extLst>
              <a:ext uri="{FF2B5EF4-FFF2-40B4-BE49-F238E27FC236}">
                <a16:creationId xmlns:a16="http://schemas.microsoft.com/office/drawing/2014/main" xmlns="" id="{98D3E0CA-02FF-4157-BF94-99C428C8A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22863"/>
            <a:ext cx="7531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«Есім ханның тарихтағы орны» жайлы деректер жинайды.</a:t>
            </a:r>
            <a:endParaRPr lang="ru-RU" altLang="ru-RU" sz="2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8">
            <a:extLst>
              <a:ext uri="{FF2B5EF4-FFF2-40B4-BE49-F238E27FC236}">
                <a16:creationId xmlns:a16="http://schemas.microsoft.com/office/drawing/2014/main" xmlns="" id="{2E3AA26C-B205-4CEE-BF9F-AFAD29646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object 2">
            <a:extLst>
              <a:ext uri="{FF2B5EF4-FFF2-40B4-BE49-F238E27FC236}">
                <a16:creationId xmlns:a16="http://schemas.microsoft.com/office/drawing/2014/main" xmlns="" id="{595DF302-E477-4C0D-BADB-9ACAA5D7CAE5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166 h 1221740"/>
              <a:gd name="T2" fmla="*/ 2025 w 15238094"/>
              <a:gd name="T3" fmla="*/ 16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16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" name="Прямоугольник 73">
            <a:extLst>
              <a:ext uri="{FF2B5EF4-FFF2-40B4-BE49-F238E27FC236}">
                <a16:creationId xmlns:a16="http://schemas.microsoft.com/office/drawing/2014/main" xmlns="" id="{68DB0C67-F7D3-4C3E-818C-DEE97A06E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5125" name="Прямоугольник 74">
            <a:extLst>
              <a:ext uri="{FF2B5EF4-FFF2-40B4-BE49-F238E27FC236}">
                <a16:creationId xmlns:a16="http://schemas.microsoft.com/office/drawing/2014/main" xmlns="" id="{703D81C1-9ACB-46A5-A22D-2EC5BE5C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4738ACB-A342-41CD-9B80-EDE53A4807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1A509C0F-A343-4269-8BD2-967E2685E4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128" name="TextBox 8">
            <a:extLst>
              <a:ext uri="{FF2B5EF4-FFF2-40B4-BE49-F238E27FC236}">
                <a16:creationId xmlns:a16="http://schemas.microsoft.com/office/drawing/2014/main" xmlns="" id="{CF9B53D6-21FF-45C1-B5F5-5218AB75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58763"/>
            <a:ext cx="4479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9" name="TextBox 1">
            <a:extLst>
              <a:ext uri="{FF2B5EF4-FFF2-40B4-BE49-F238E27FC236}">
                <a16:creationId xmlns:a16="http://schemas.microsoft.com/office/drawing/2014/main" xmlns="" id="{670F5FB6-C450-40A8-8398-37FC29BF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1365250"/>
            <a:ext cx="11047412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kk-KZ" alt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alt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alt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өркем </a:t>
            </a: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кейіпкерлер портреті мен іс-әрекеті арқылы образын ашу Т/Ж3.</a:t>
            </a:r>
            <a:endParaRPr lang="ru-RU" alt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alt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деби  </a:t>
            </a: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екі нәрсені салыстыра суреттеулер мен  қарама-қарсы  суреттеулерді табу А/И1.</a:t>
            </a:r>
            <a:endParaRPr lang="kk-KZ" altLang="kk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0" name="TextBox 2">
            <a:extLst>
              <a:ext uri="{FF2B5EF4-FFF2-40B4-BE49-F238E27FC236}">
                <a16:creationId xmlns:a16="http://schemas.microsoft.com/office/drawing/2014/main" xmlns="" id="{0EEF827F-FBD4-4246-95CC-718932700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3762375"/>
            <a:ext cx="11047412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kk-KZ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</a:t>
            </a:r>
          </a:p>
          <a:p>
            <a:pPr>
              <a:buFont typeface="Arial" panose="020B0604020202020204" pitchFamily="34" charset="0"/>
              <a:buNone/>
            </a:pPr>
            <a:r>
              <a:rPr lang="kk-KZ" altLang="kk-KZ" sz="3200" dirty="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alt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alt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өркем </a:t>
            </a: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кейіпкерлер портреті мен іс-әрекеті арқылы  образын </a:t>
            </a:r>
            <a:r>
              <a:rPr lang="kk-KZ" alt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ашады;</a:t>
            </a:r>
            <a:endParaRPr lang="ru-RU" alt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alt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  </a:t>
            </a:r>
            <a:r>
              <a:rPr lang="kk-KZ" alt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екі нәрсені салыстыра суреттеулер мен  қарама-қарсы  суреттеулерді табады.</a:t>
            </a:r>
            <a:endParaRPr lang="kk-KZ" altLang="kk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k-KZ" altLang="kk-KZ" sz="1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>
            <a:extLst>
              <a:ext uri="{FF2B5EF4-FFF2-40B4-BE49-F238E27FC236}">
                <a16:creationId xmlns:a16="http://schemas.microsoft.com/office/drawing/2014/main" xmlns="" id="{606B7CCF-2F9E-4477-8B5A-64310FA48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object 2">
            <a:extLst>
              <a:ext uri="{FF2B5EF4-FFF2-40B4-BE49-F238E27FC236}">
                <a16:creationId xmlns:a16="http://schemas.microsoft.com/office/drawing/2014/main" xmlns="" id="{3DB33B20-AADC-4BA3-98A5-FB024D85603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166 h 1221740"/>
              <a:gd name="T2" fmla="*/ 2025 w 15238094"/>
              <a:gd name="T3" fmla="*/ 16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16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148" name="Прямоугольник 73">
            <a:extLst>
              <a:ext uri="{FF2B5EF4-FFF2-40B4-BE49-F238E27FC236}">
                <a16:creationId xmlns:a16="http://schemas.microsoft.com/office/drawing/2014/main" xmlns="" id="{F49E63ED-35A6-42E4-8451-C83F9061B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6149" name="Прямоугольник 74">
            <a:extLst>
              <a:ext uri="{FF2B5EF4-FFF2-40B4-BE49-F238E27FC236}">
                <a16:creationId xmlns:a16="http://schemas.microsoft.com/office/drawing/2014/main" xmlns="" id="{B73E2DF7-C3C1-4A2D-9B25-CBE46F101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741083B-712A-4521-9101-8907097D42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E8BD6498-EC88-45AB-BBE3-8DBBB6FF3B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152" name="TextBox 8">
            <a:extLst>
              <a:ext uri="{FF2B5EF4-FFF2-40B4-BE49-F238E27FC236}">
                <a16:creationId xmlns:a16="http://schemas.microsoft.com/office/drawing/2014/main" xmlns="" id="{26CB4646-BAF4-45A8-8444-EC5177D0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1960563"/>
            <a:ext cx="86375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 портреті мен іс-әрекеті арқылы образын ашады;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kk-KZ" altLang="ru-R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  шығармадағы екі нәрсені салыстыра суреттеулер мен  қарама-қарсы  суреттеулерді табады.</a:t>
            </a:r>
            <a:endParaRPr lang="kk-KZ" altLang="kk-KZ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endParaRPr lang="kk-KZ" altLang="ru-RU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endParaRPr lang="kk-KZ" altLang="ru-RU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endParaRPr lang="ru-RU" altLang="ru-RU" sz="2400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3" name="TextBox 9">
            <a:extLst>
              <a:ext uri="{FF2B5EF4-FFF2-40B4-BE49-F238E27FC236}">
                <a16:creationId xmlns:a16="http://schemas.microsoft.com/office/drawing/2014/main" xmlns="" id="{4BFBBACC-736B-43B6-A522-E62209B3F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5668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altLang="ru-RU" sz="32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 </a:t>
            </a:r>
            <a:endParaRPr lang="ru-RU" altLang="ru-RU" sz="32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xmlns="" id="{3E738B26-CE72-4968-B555-CAF5E750C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xmlns="" id="{7474BCA3-0E1E-4582-9845-6E8EFE9FB404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166 h 1221740"/>
              <a:gd name="T2" fmla="*/ 2025 w 15238094"/>
              <a:gd name="T3" fmla="*/ 166 h 1221740"/>
              <a:gd name="T4" fmla="*/ 2025 w 15238094"/>
              <a:gd name="T5" fmla="*/ 0 h 1221740"/>
              <a:gd name="T6" fmla="*/ 0 w 15238094"/>
              <a:gd name="T7" fmla="*/ 0 h 1221740"/>
              <a:gd name="T8" fmla="*/ 0 w 15238094"/>
              <a:gd name="T9" fmla="*/ 166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kk-KZ" altLang="ru-RU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Кіріспе</a:t>
            </a:r>
            <a:endParaRPr lang="ru-RU" altLang="ru-RU" sz="3200"/>
          </a:p>
        </p:txBody>
      </p:sp>
      <p:sp>
        <p:nvSpPr>
          <p:cNvPr id="7172" name="Прямоугольник 73">
            <a:extLst>
              <a:ext uri="{FF2B5EF4-FFF2-40B4-BE49-F238E27FC236}">
                <a16:creationId xmlns:a16="http://schemas.microsoft.com/office/drawing/2014/main" xmlns="" id="{E87BA016-3E92-4AD6-B053-5151A7C6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7173" name="Прямоугольник 74">
            <a:extLst>
              <a:ext uri="{FF2B5EF4-FFF2-40B4-BE49-F238E27FC236}">
                <a16:creationId xmlns:a16="http://schemas.microsoft.com/office/drawing/2014/main" xmlns="" id="{53DD2878-5D32-43C0-A14B-E0A7C401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1376363"/>
            <a:ext cx="15716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6A7DACED-FF2F-4801-B74A-DDB148DA65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AF63D91A-6886-47D6-B276-5AE04CCA59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176" name="Прямоугольник 1">
            <a:extLst>
              <a:ext uri="{FF2B5EF4-FFF2-40B4-BE49-F238E27FC236}">
                <a16:creationId xmlns:a16="http://schemas.microsoft.com/office/drawing/2014/main" xmlns="" id="{E8704D05-8EBC-4698-8827-2A3AF38A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1819275"/>
            <a:ext cx="5665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k-KZ" altLang="ru-RU" sz="1800">
              <a:hlinkClick r:id="rId3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>
                <a:hlinkClick r:id="rId4"/>
              </a:rPr>
              <a:t>https://www.youtube.com/watch?v=iVTQOSv_YOw</a:t>
            </a:r>
            <a:endParaRPr lang="ru-RU" altLang="ru-RU" sz="1800"/>
          </a:p>
        </p:txBody>
      </p:sp>
      <p:sp>
        <p:nvSpPr>
          <p:cNvPr id="7177" name="Прямоугольник 1">
            <a:extLst>
              <a:ext uri="{FF2B5EF4-FFF2-40B4-BE49-F238E27FC236}">
                <a16:creationId xmlns:a16="http://schemas.microsoft.com/office/drawing/2014/main" xmlns="" id="{C86B416D-63AB-4D30-ADA5-545E49673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4789488"/>
            <a:ext cx="10982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kk-KZ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kk-KZ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Есім хан жайлы ақпараттармен танысады.</a:t>
            </a:r>
          </a:p>
        </p:txBody>
      </p:sp>
      <p:pic>
        <p:nvPicPr>
          <p:cNvPr id="7178" name="Picture 12" descr="Стартовал областной конкурс видеороликов «Үздік бақылаушы ...">
            <a:extLst>
              <a:ext uri="{FF2B5EF4-FFF2-40B4-BE49-F238E27FC236}">
                <a16:creationId xmlns:a16="http://schemas.microsoft.com/office/drawing/2014/main" xmlns="" id="{8A513048-87FF-4900-BFAC-9D81EF846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1751013"/>
            <a:ext cx="4498975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48">
            <a:extLst>
              <a:ext uri="{FF2B5EF4-FFF2-40B4-BE49-F238E27FC236}">
                <a16:creationId xmlns:a16="http://schemas.microsoft.com/office/drawing/2014/main" xmlns="" id="{548B2BEE-336A-4567-A625-F9A658D0B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972425"/>
            <a:ext cx="2063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object 2">
            <a:extLst>
              <a:ext uri="{FF2B5EF4-FFF2-40B4-BE49-F238E27FC236}">
                <a16:creationId xmlns:a16="http://schemas.microsoft.com/office/drawing/2014/main" xmlns="" id="{8C3FB1BF-EEE1-4AC8-997D-3EA041CAD19E}"/>
              </a:ext>
            </a:extLst>
          </p:cNvPr>
          <p:cNvSpPr>
            <a:spLocks/>
          </p:cNvSpPr>
          <p:nvPr/>
        </p:nvSpPr>
        <p:spPr bwMode="auto">
          <a:xfrm>
            <a:off x="0" y="11113"/>
            <a:ext cx="12220575" cy="952500"/>
          </a:xfrm>
          <a:custGeom>
            <a:avLst/>
            <a:gdLst>
              <a:gd name="T0" fmla="*/ 0 w 15238094"/>
              <a:gd name="T1" fmla="*/ 161 h 1221740"/>
              <a:gd name="T2" fmla="*/ 2030 w 15238094"/>
              <a:gd name="T3" fmla="*/ 161 h 1221740"/>
              <a:gd name="T4" fmla="*/ 2030 w 15238094"/>
              <a:gd name="T5" fmla="*/ 0 h 1221740"/>
              <a:gd name="T6" fmla="*/ 0 w 15238094"/>
              <a:gd name="T7" fmla="*/ 0 h 1221740"/>
              <a:gd name="T8" fmla="*/ 0 w 15238094"/>
              <a:gd name="T9" fmla="*/ 161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Болжа.  </a:t>
            </a:r>
          </a:p>
        </p:txBody>
      </p:sp>
      <p:sp>
        <p:nvSpPr>
          <p:cNvPr id="8196" name="Прямоугольник 73">
            <a:extLst>
              <a:ext uri="{FF2B5EF4-FFF2-40B4-BE49-F238E27FC236}">
                <a16:creationId xmlns:a16="http://schemas.microsoft.com/office/drawing/2014/main" xmlns="" id="{77E019FD-34E8-45D2-9011-EC5F404E1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1365250"/>
            <a:ext cx="1617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8197" name="Прямоугольник 74">
            <a:extLst>
              <a:ext uri="{FF2B5EF4-FFF2-40B4-BE49-F238E27FC236}">
                <a16:creationId xmlns:a16="http://schemas.microsoft.com/office/drawing/2014/main" xmlns="" id="{50E22790-BE9F-4096-9A1A-3CB43BA48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38" y="1393825"/>
            <a:ext cx="161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AEA22FD-C2DB-41F0-B2D5-1B7949AC2A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122238" y="6621463"/>
            <a:ext cx="12063413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887F00D9-0F15-4C32-9263-BF9DFDE903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0850" y="6365875"/>
            <a:ext cx="10999788" cy="34925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00" name="Прямоугольник 1">
            <a:extLst>
              <a:ext uri="{FF2B5EF4-FFF2-40B4-BE49-F238E27FC236}">
                <a16:creationId xmlns:a16="http://schemas.microsoft.com/office/drawing/2014/main" xmlns="" id="{895CD2C4-23A4-4C94-BFF8-192D27CD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4808538"/>
            <a:ext cx="112966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kk-KZ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kk-KZ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теңеулерді пайдалана отырып, Жиембеттің ішкі, сыртқы портретін суреттеп жазады.</a:t>
            </a:r>
          </a:p>
        </p:txBody>
      </p:sp>
      <p:sp>
        <p:nvSpPr>
          <p:cNvPr id="8201" name="Прямоугольник 4">
            <a:extLst>
              <a:ext uri="{FF2B5EF4-FFF2-40B4-BE49-F238E27FC236}">
                <a16:creationId xmlns:a16="http://schemas.microsoft.com/office/drawing/2014/main" xmlns="" id="{6BADB4DE-2DE7-4B01-8572-09EF183F1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13" y="1065213"/>
            <a:ext cx="103457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kk-KZ" altLang="ru-RU" sz="1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Жырдан берілген үзіндідегі теңеулерді пайдалана отырып, Жиембеттің ішкі, сыртқы     портретін суреттеп жазыңдар.  </a:t>
            </a:r>
            <a:endParaRPr lang="ru-RU" altLang="ru-RU" sz="2000"/>
          </a:p>
        </p:txBody>
      </p:sp>
      <p:sp>
        <p:nvSpPr>
          <p:cNvPr id="8202" name="TextBox 5">
            <a:extLst>
              <a:ext uri="{FF2B5EF4-FFF2-40B4-BE49-F238E27FC236}">
                <a16:creationId xmlns:a16="http://schemas.microsoft.com/office/drawing/2014/main" xmlns="" id="{6CE453FE-8AE5-4DCF-BE73-6C8B23C9B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0" y="1901825"/>
            <a:ext cx="510698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Менің ерлігімді сұрасаң,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Жолбарыс пенен аюдай.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Өрлігімді сұрасаң,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Жылқыдағы асау тайыңдай.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Зорлығымды сұрасаң,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Бекіре менен жайындай.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Беріктігімді сұрасаң, </a:t>
            </a:r>
          </a:p>
          <a:p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Қарағай менен қайыңдай...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xmlns="" id="{320761D9-FAD5-493D-97C8-154700F53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972425"/>
            <a:ext cx="2063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xmlns="" id="{019D4458-90F1-4C7A-82B6-69421DC108A9}"/>
              </a:ext>
            </a:extLst>
          </p:cNvPr>
          <p:cNvSpPr>
            <a:spLocks/>
          </p:cNvSpPr>
          <p:nvPr/>
        </p:nvSpPr>
        <p:spPr bwMode="auto">
          <a:xfrm>
            <a:off x="0" y="11113"/>
            <a:ext cx="12220575" cy="952500"/>
          </a:xfrm>
          <a:custGeom>
            <a:avLst/>
            <a:gdLst>
              <a:gd name="T0" fmla="*/ 0 w 15238094"/>
              <a:gd name="T1" fmla="*/ 161 h 1221740"/>
              <a:gd name="T2" fmla="*/ 2030 w 15238094"/>
              <a:gd name="T3" fmla="*/ 161 h 1221740"/>
              <a:gd name="T4" fmla="*/ 2030 w 15238094"/>
              <a:gd name="T5" fmla="*/ 0 h 1221740"/>
              <a:gd name="T6" fmla="*/ 0 w 15238094"/>
              <a:gd name="T7" fmla="*/ 0 h 1221740"/>
              <a:gd name="T8" fmla="*/ 0 w 15238094"/>
              <a:gd name="T9" fmla="*/ 161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t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kk-KZ" altLang="ru-RU" sz="1800" b="1" dirty="0">
                <a:solidFill>
                  <a:schemeClr val="bg1"/>
                </a:solidFill>
                <a:latin typeface="Times New Roman"/>
                <a:cs typeface="Times New Roman"/>
              </a:rPr>
              <a:t>            </a:t>
            </a:r>
            <a:endParaRPr lang="kk-KZ" altLang="ru-RU" sz="1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kk-KZ" altLang="ru-RU" sz="1800" b="1" dirty="0">
                <a:solidFill>
                  <a:schemeClr val="bg1"/>
                </a:solidFill>
                <a:latin typeface="Times New Roman"/>
                <a:cs typeface="Times New Roman"/>
              </a:rPr>
              <a:t>                     </a:t>
            </a:r>
            <a:r>
              <a:rPr lang="kk-KZ" altLang="ru-RU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 Өзіңді тексер. Ықтимал жауап</a:t>
            </a:r>
          </a:p>
        </p:txBody>
      </p:sp>
      <p:sp>
        <p:nvSpPr>
          <p:cNvPr id="9220" name="Прямоугольник 73">
            <a:extLst>
              <a:ext uri="{FF2B5EF4-FFF2-40B4-BE49-F238E27FC236}">
                <a16:creationId xmlns:a16="http://schemas.microsoft.com/office/drawing/2014/main" xmlns="" id="{562042B8-4A81-4723-834A-4D8BA79AA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1365250"/>
            <a:ext cx="1617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9221" name="Прямоугольник 74">
            <a:extLst>
              <a:ext uri="{FF2B5EF4-FFF2-40B4-BE49-F238E27FC236}">
                <a16:creationId xmlns:a16="http://schemas.microsoft.com/office/drawing/2014/main" xmlns="" id="{2C20B012-FA67-4716-99D1-3EEAB645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38" y="1393825"/>
            <a:ext cx="161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B0FD7FF8-0DED-495C-9003-9EB56B2E1F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122238" y="6621463"/>
            <a:ext cx="12063413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482F7918-5218-4DDD-B9DF-859852FB02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0850" y="6365875"/>
            <a:ext cx="10999788" cy="34925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172721-4BCD-4456-9A56-8C6E5BFF8D74}"/>
              </a:ext>
            </a:extLst>
          </p:cNvPr>
          <p:cNvSpPr txBox="1"/>
          <p:nvPr/>
        </p:nvSpPr>
        <p:spPr>
          <a:xfrm>
            <a:off x="2107721" y="2035835"/>
            <a:ext cx="666821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err="1">
                <a:latin typeface="Times New Roman"/>
                <a:cs typeface="Arial"/>
              </a:rPr>
              <a:t>Жиембет</a:t>
            </a:r>
            <a:r>
              <a:rPr lang="ru-RU" sz="2400" dirty="0">
                <a:latin typeface="Times New Roman"/>
                <a:cs typeface="Arial"/>
              </a:rPr>
              <a:t> </a:t>
            </a:r>
            <a:r>
              <a:rPr lang="ru-RU" sz="2400" dirty="0" err="1">
                <a:latin typeface="Times New Roman"/>
                <a:cs typeface="Arial"/>
              </a:rPr>
              <a:t>жыраудың</a:t>
            </a:r>
            <a:r>
              <a:rPr lang="ru-RU" sz="2400" dirty="0">
                <a:latin typeface="Times New Roman"/>
                <a:cs typeface="Arial"/>
              </a:rPr>
              <a:t> </a:t>
            </a:r>
            <a:r>
              <a:rPr lang="ru-RU" sz="2400" dirty="0" err="1">
                <a:latin typeface="Times New Roman"/>
                <a:cs typeface="Arial"/>
              </a:rPr>
              <a:t>ішкі</a:t>
            </a:r>
            <a:r>
              <a:rPr lang="ru-RU" sz="2400" dirty="0">
                <a:latin typeface="Times New Roman"/>
                <a:cs typeface="Arial"/>
              </a:rPr>
              <a:t>, </a:t>
            </a:r>
            <a:r>
              <a:rPr lang="ru-RU" sz="2400" dirty="0" err="1">
                <a:latin typeface="Times New Roman"/>
                <a:cs typeface="Arial"/>
              </a:rPr>
              <a:t>сыртқы</a:t>
            </a:r>
            <a:r>
              <a:rPr lang="ru-RU" sz="2400" dirty="0">
                <a:latin typeface="Times New Roman"/>
                <a:cs typeface="Arial"/>
              </a:rPr>
              <a:t> </a:t>
            </a:r>
            <a:r>
              <a:rPr lang="ru-RU" sz="2400" dirty="0" err="1">
                <a:latin typeface="Times New Roman"/>
                <a:cs typeface="Arial"/>
              </a:rPr>
              <a:t>портреті</a:t>
            </a:r>
            <a:r>
              <a:rPr lang="ru-RU" sz="2400" dirty="0">
                <a:latin typeface="Times New Roman"/>
                <a:cs typeface="Arial"/>
              </a:rPr>
              <a:t>:</a:t>
            </a:r>
          </a:p>
          <a:p>
            <a:endParaRPr lang="ru-RU" sz="2400" dirty="0">
              <a:latin typeface="Times New Roman"/>
            </a:endParaRPr>
          </a:p>
          <a:p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Алып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 </a:t>
            </a:r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тұлғалы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, </a:t>
            </a:r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күші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 </a:t>
            </a:r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көп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, </a:t>
            </a:r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білімді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, </a:t>
            </a:r>
            <a:r>
              <a:rPr lang="ru-RU" sz="2400" b="1" dirty="0" err="1">
                <a:solidFill>
                  <a:srgbClr val="2E77E2"/>
                </a:solidFill>
                <a:latin typeface="Times New Roman"/>
                <a:cs typeface="Arial"/>
              </a:rPr>
              <a:t>қайратты</a:t>
            </a:r>
            <a:r>
              <a:rPr lang="ru-RU" sz="2400" b="1" dirty="0">
                <a:solidFill>
                  <a:srgbClr val="2E77E2"/>
                </a:solidFill>
                <a:latin typeface="Times New Roman"/>
                <a:cs typeface="Arial"/>
              </a:rPr>
              <a:t>.</a:t>
            </a:r>
            <a:endParaRPr lang="ru-RU" sz="2400" b="1" dirty="0">
              <a:solidFill>
                <a:srgbClr val="2E77E2"/>
              </a:solidFill>
              <a:latin typeface="Times New Roman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8">
            <a:extLst>
              <a:ext uri="{FF2B5EF4-FFF2-40B4-BE49-F238E27FC236}">
                <a16:creationId xmlns:a16="http://schemas.microsoft.com/office/drawing/2014/main" xmlns="" id="{CFF646AD-793F-47E0-8153-223E901FD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7980363"/>
            <a:ext cx="198438" cy="201612"/>
          </a:xfrm>
          <a:prstGeom prst="rect">
            <a:avLst/>
          </a:pr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object 2">
            <a:extLst>
              <a:ext uri="{FF2B5EF4-FFF2-40B4-BE49-F238E27FC236}">
                <a16:creationId xmlns:a16="http://schemas.microsoft.com/office/drawing/2014/main" xmlns="" id="{1E3D63FC-908E-449C-BF0A-AD337F1F764C}"/>
              </a:ext>
            </a:extLst>
          </p:cNvPr>
          <p:cNvSpPr>
            <a:spLocks/>
          </p:cNvSpPr>
          <p:nvPr/>
        </p:nvSpPr>
        <p:spPr bwMode="auto">
          <a:xfrm>
            <a:off x="0" y="-1588"/>
            <a:ext cx="12192000" cy="860426"/>
          </a:xfrm>
          <a:custGeom>
            <a:avLst/>
            <a:gdLst>
              <a:gd name="T0" fmla="*/ 0 w 15238094"/>
              <a:gd name="T1" fmla="*/ 112 h 1221740"/>
              <a:gd name="T2" fmla="*/ 2026 w 15238094"/>
              <a:gd name="T3" fmla="*/ 112 h 1221740"/>
              <a:gd name="T4" fmla="*/ 2026 w 15238094"/>
              <a:gd name="T5" fmla="*/ 0 h 1221740"/>
              <a:gd name="T6" fmla="*/ 0 w 15238094"/>
              <a:gd name="T7" fmla="*/ 0 h 1221740"/>
              <a:gd name="T8" fmla="*/ 0 w 15238094"/>
              <a:gd name="T9" fmla="*/ 112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</a:t>
            </a:r>
            <a:r>
              <a:rPr lang="kk-KZ" altLang="ru-RU" sz="2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Семантикалық картаны толтыра отырып, негізгі кейіпкерлердің іс-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әрекеттері арқылы образдарын ашыңдар.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CDDA0826-D174-4C27-BC24-A6B25E4176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" y="6621463"/>
            <a:ext cx="11623675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CC155821-F5DB-4AF1-B39E-A3380CC447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2488" y="6364288"/>
            <a:ext cx="1059815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D8AAA84D-74F6-4953-A571-2B16BF673A52}"/>
              </a:ext>
            </a:extLst>
          </p:cNvPr>
          <p:cNvGraphicFramePr>
            <a:graphicFrameLocks noGrp="1"/>
          </p:cNvGraphicFramePr>
          <p:nvPr/>
        </p:nvGraphicFramePr>
        <p:xfrm>
          <a:off x="493486" y="1712685"/>
          <a:ext cx="11234057" cy="26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65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79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579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4182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474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5954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82731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Кейіпкерлер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Билеуші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Жырау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Озбыр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Қолбасшы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Қатал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 әділ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Қайратты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Көреген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Есім хан</a:t>
                      </a:r>
                      <a:endParaRPr lang="x-none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highlight>
                          <a:srgbClr val="2E77E2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136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Жиембет жырау</a:t>
                      </a:r>
                      <a:endParaRPr lang="x-none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247" name="TextBox 9">
            <a:extLst>
              <a:ext uri="{FF2B5EF4-FFF2-40B4-BE49-F238E27FC236}">
                <a16:creationId xmlns:a16="http://schemas.microsoft.com/office/drawing/2014/main" xmlns="" id="{93D77D7B-EAC8-4E49-A95A-DA9AAE9B5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92675"/>
            <a:ext cx="9842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 b="1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кейіпкерлердің іс-әрекеті арқылы образдарын анықтайды.</a:t>
            </a:r>
            <a:endParaRPr lang="ru-RU" altLang="ru-RU" sz="2000" b="1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8" name="TextBox 29">
            <a:extLst>
              <a:ext uri="{FF2B5EF4-FFF2-40B4-BE49-F238E27FC236}">
                <a16:creationId xmlns:a16="http://schemas.microsoft.com/office/drawing/2014/main" xmlns="" id="{CFCFAA12-F310-4957-9382-A4F01F33DE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8335962" y="4371976"/>
            <a:ext cx="892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9" name="Прямоугольник 2">
            <a:extLst>
              <a:ext uri="{FF2B5EF4-FFF2-40B4-BE49-F238E27FC236}">
                <a16:creationId xmlns:a16="http://schemas.microsoft.com/office/drawing/2014/main" xmlns="" id="{81129663-A028-4318-B238-A6182CCA0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014413"/>
            <a:ext cx="612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«Семантикалық карта стратегиясы</a:t>
            </a:r>
            <a:endParaRPr lang="ru-RU" altLang="kk-KZ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8">
            <a:extLst>
              <a:ext uri="{FF2B5EF4-FFF2-40B4-BE49-F238E27FC236}">
                <a16:creationId xmlns:a16="http://schemas.microsoft.com/office/drawing/2014/main" xmlns="" id="{CA2FCC44-0EF7-4364-9833-6C2C7DCEE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7980363"/>
            <a:ext cx="198438" cy="201612"/>
          </a:xfrm>
          <a:prstGeom prst="rect">
            <a:avLst/>
          </a:pr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object 2">
            <a:extLst>
              <a:ext uri="{FF2B5EF4-FFF2-40B4-BE49-F238E27FC236}">
                <a16:creationId xmlns:a16="http://schemas.microsoft.com/office/drawing/2014/main" xmlns="" id="{60EA0834-D5D0-46A2-87D4-7AEE6752D65C}"/>
              </a:ext>
            </a:extLst>
          </p:cNvPr>
          <p:cNvSpPr>
            <a:spLocks/>
          </p:cNvSpPr>
          <p:nvPr/>
        </p:nvSpPr>
        <p:spPr bwMode="auto">
          <a:xfrm>
            <a:off x="0" y="-1588"/>
            <a:ext cx="12192000" cy="966788"/>
          </a:xfrm>
          <a:custGeom>
            <a:avLst/>
            <a:gdLst>
              <a:gd name="T0" fmla="*/ 0 w 15238094"/>
              <a:gd name="T1" fmla="*/ 158 h 1221740"/>
              <a:gd name="T2" fmla="*/ 2026 w 15238094"/>
              <a:gd name="T3" fmla="*/ 158 h 1221740"/>
              <a:gd name="T4" fmla="*/ 2026 w 15238094"/>
              <a:gd name="T5" fmla="*/ 0 h 1221740"/>
              <a:gd name="T6" fmla="*/ 0 w 15238094"/>
              <a:gd name="T7" fmla="*/ 0 h 1221740"/>
              <a:gd name="T8" fmla="*/ 0 w 15238094"/>
              <a:gd name="T9" fmla="*/ 158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altLang="ru-RU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FD0A4DDE-78CF-46C5-9598-BCCFF1B009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" y="6621463"/>
            <a:ext cx="11623675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746B7762-1A72-4F9E-A57A-78AA4AADD26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2488" y="6364288"/>
            <a:ext cx="1059815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270" name="TextBox 11">
            <a:extLst>
              <a:ext uri="{FF2B5EF4-FFF2-40B4-BE49-F238E27FC236}">
                <a16:creationId xmlns:a16="http://schemas.microsoft.com/office/drawing/2014/main" xmlns="" id="{1BE7F1FB-66B7-4717-AC70-47C23848BCC6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5299868" y="2504282"/>
            <a:ext cx="1122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жырау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Box 13">
            <a:extLst>
              <a:ext uri="{FF2B5EF4-FFF2-40B4-BE49-F238E27FC236}">
                <a16:creationId xmlns:a16="http://schemas.microsoft.com/office/drawing/2014/main" xmlns="" id="{522B905A-0864-419B-A464-AE7B7429CDB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5482431" y="2272507"/>
            <a:ext cx="1585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TextBox 22">
            <a:extLst>
              <a:ext uri="{FF2B5EF4-FFF2-40B4-BE49-F238E27FC236}">
                <a16:creationId xmlns:a16="http://schemas.microsoft.com/office/drawing/2014/main" xmlns="" id="{F6356E91-53B4-4E6D-9150-C8D5B83A1E4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122988" y="2486025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озбыр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TextBox 23">
            <a:extLst>
              <a:ext uri="{FF2B5EF4-FFF2-40B4-BE49-F238E27FC236}">
                <a16:creationId xmlns:a16="http://schemas.microsoft.com/office/drawing/2014/main" xmlns="" id="{EB3B42B1-D3F4-460A-8F9B-86BA55233198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6203156" y="2231232"/>
            <a:ext cx="2039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қолбасшы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4" name="TextBox 24">
            <a:extLst>
              <a:ext uri="{FF2B5EF4-FFF2-40B4-BE49-F238E27FC236}">
                <a16:creationId xmlns:a16="http://schemas.microsoft.com/office/drawing/2014/main" xmlns="" id="{FDFA0428-8134-43F0-AD8B-409D3A830A2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4469606" y="2145507"/>
            <a:ext cx="18827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5" name="TextBox 25">
            <a:extLst>
              <a:ext uri="{FF2B5EF4-FFF2-40B4-BE49-F238E27FC236}">
                <a16:creationId xmlns:a16="http://schemas.microsoft.com/office/drawing/2014/main" xmlns="" id="{62B831D5-6CDE-4B8C-BF1C-2A2504A9253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645275" y="2271713"/>
            <a:ext cx="1882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әділ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6" name="TextBox 26">
            <a:extLst>
              <a:ext uri="{FF2B5EF4-FFF2-40B4-BE49-F238E27FC236}">
                <a16:creationId xmlns:a16="http://schemas.microsoft.com/office/drawing/2014/main" xmlns="" id="{59651420-69B9-4BE4-AAA6-DD760D6351A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7239793" y="2272507"/>
            <a:ext cx="1636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7" name="TextBox 27">
            <a:extLst>
              <a:ext uri="{FF2B5EF4-FFF2-40B4-BE49-F238E27FC236}">
                <a16:creationId xmlns:a16="http://schemas.microsoft.com/office/drawing/2014/main" xmlns="" id="{CFD05D08-0167-4AB5-8CC5-B95712A5CB01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7791450" y="2565401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көрешегн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8" name="TextBox 29">
            <a:extLst>
              <a:ext uri="{FF2B5EF4-FFF2-40B4-BE49-F238E27FC236}">
                <a16:creationId xmlns:a16="http://schemas.microsoft.com/office/drawing/2014/main" xmlns="" id="{B438594C-B3C4-4A67-BA2D-0991048530C6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8551862" y="2625726"/>
            <a:ext cx="892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4">
            <a:extLst>
              <a:ext uri="{FF2B5EF4-FFF2-40B4-BE49-F238E27FC236}">
                <a16:creationId xmlns:a16="http://schemas.microsoft.com/office/drawing/2014/main" xmlns="" id="{EF4DF6F3-4A1E-42E3-954E-69DBEDA69268}"/>
              </a:ext>
            </a:extLst>
          </p:cNvPr>
          <p:cNvGraphicFramePr>
            <a:graphicFrameLocks noGrp="1"/>
          </p:cNvGraphicFramePr>
          <p:nvPr/>
        </p:nvGraphicFramePr>
        <p:xfrm>
          <a:off x="493486" y="1712685"/>
          <a:ext cx="11234057" cy="26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65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79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579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4182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474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5954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82731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Кейіпкерлер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Билеуші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Жырау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Озбыр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Қолбасшы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Қатал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 әділ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Қайратты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Көреген 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Есім хан</a:t>
                      </a:r>
                      <a:endParaRPr lang="x-none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highlight>
                            <a:srgbClr val="2E77E2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highlight>
                          <a:srgbClr val="2E77E2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136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Жиембет жырау</a:t>
                      </a:r>
                      <a:endParaRPr lang="x-none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E7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8">
            <a:extLst>
              <a:ext uri="{FF2B5EF4-FFF2-40B4-BE49-F238E27FC236}">
                <a16:creationId xmlns:a16="http://schemas.microsoft.com/office/drawing/2014/main" xmlns="" id="{D434E1E1-2CAF-4AB6-96A4-AE62EB266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7980363"/>
            <a:ext cx="198438" cy="201612"/>
          </a:xfrm>
          <a:prstGeom prst="rect">
            <a:avLst/>
          </a:pr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object 2">
            <a:extLst>
              <a:ext uri="{FF2B5EF4-FFF2-40B4-BE49-F238E27FC236}">
                <a16:creationId xmlns:a16="http://schemas.microsoft.com/office/drawing/2014/main" xmlns="" id="{E1C8008D-459C-4C4B-8089-78DAD9C249D4}"/>
              </a:ext>
            </a:extLst>
          </p:cNvPr>
          <p:cNvSpPr>
            <a:spLocks/>
          </p:cNvSpPr>
          <p:nvPr/>
        </p:nvSpPr>
        <p:spPr bwMode="auto">
          <a:xfrm>
            <a:off x="0" y="-1588"/>
            <a:ext cx="12192000" cy="966788"/>
          </a:xfrm>
          <a:custGeom>
            <a:avLst/>
            <a:gdLst>
              <a:gd name="T0" fmla="*/ 0 w 15238094"/>
              <a:gd name="T1" fmla="*/ 158 h 1221740"/>
              <a:gd name="T2" fmla="*/ 2026 w 15238094"/>
              <a:gd name="T3" fmla="*/ 158 h 1221740"/>
              <a:gd name="T4" fmla="*/ 2026 w 15238094"/>
              <a:gd name="T5" fmla="*/ 0 h 1221740"/>
              <a:gd name="T6" fmla="*/ 0 w 15238094"/>
              <a:gd name="T7" fmla="*/ 0 h 1221740"/>
              <a:gd name="T8" fmla="*/ 0 w 15238094"/>
              <a:gd name="T9" fmla="*/ 158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 </a:t>
            </a:r>
            <a:r>
              <a:rPr lang="kk-KZ" altLang="ru-RU" sz="2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жауап бере отырып, екі кейіпкерді салыстырыңдар.  </a:t>
            </a:r>
            <a:endParaRPr lang="ru-RU" altLang="ru-RU" sz="2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7B98089-F4CE-43C0-99DA-F270D642F6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" y="6621463"/>
            <a:ext cx="11623675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CA214517-167B-4302-84A1-72AF3700BB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2488" y="6364288"/>
            <a:ext cx="1059815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246" name="TextBox 9">
            <a:extLst>
              <a:ext uri="{FF2B5EF4-FFF2-40B4-BE49-F238E27FC236}">
                <a16:creationId xmlns:a16="http://schemas.microsoft.com/office/drawing/2014/main" xmlns="" id="{85B49E97-7447-436F-A424-C9255E176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" y="5072063"/>
            <a:ext cx="9842500" cy="10144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342900" indent="-342900">
              <a:buFontTx/>
              <a:buChar char="-"/>
              <a:defRPr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 кейіпкерді салыстырады;</a:t>
            </a:r>
          </a:p>
          <a:p>
            <a:pPr marL="342900" indent="-342900">
              <a:buFontTx/>
              <a:buChar char="-"/>
              <a:defRPr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ұқсастықтары мен айырмашылықтарын ашады. </a:t>
            </a:r>
          </a:p>
        </p:txBody>
      </p:sp>
      <p:sp>
        <p:nvSpPr>
          <p:cNvPr id="12295" name="TextBox 11">
            <a:extLst>
              <a:ext uri="{FF2B5EF4-FFF2-40B4-BE49-F238E27FC236}">
                <a16:creationId xmlns:a16="http://schemas.microsoft.com/office/drawing/2014/main" xmlns="" id="{B980D8DA-0DB4-437E-838B-41AB5668FABF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5283993" y="1824832"/>
            <a:ext cx="1122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жырау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6" name="TextBox 13">
            <a:extLst>
              <a:ext uri="{FF2B5EF4-FFF2-40B4-BE49-F238E27FC236}">
                <a16:creationId xmlns:a16="http://schemas.microsoft.com/office/drawing/2014/main" xmlns="" id="{E0EB35E9-5ECF-46F2-89D1-FD2F10A3FBB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5764213" y="193675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7" name="TextBox 22">
            <a:extLst>
              <a:ext uri="{FF2B5EF4-FFF2-40B4-BE49-F238E27FC236}">
                <a16:creationId xmlns:a16="http://schemas.microsoft.com/office/drawing/2014/main" xmlns="" id="{92099640-AEC4-4F57-AA2B-4CC4015415B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007100" y="1787525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озбыр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8" name="TextBox 23">
            <a:extLst>
              <a:ext uri="{FF2B5EF4-FFF2-40B4-BE49-F238E27FC236}">
                <a16:creationId xmlns:a16="http://schemas.microsoft.com/office/drawing/2014/main" xmlns="" id="{970BC750-C88E-43E4-BB0D-05E23D96DDE2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6356350" y="1749426"/>
            <a:ext cx="140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қолбасшы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9" name="TextBox 24">
            <a:extLst>
              <a:ext uri="{FF2B5EF4-FFF2-40B4-BE49-F238E27FC236}">
                <a16:creationId xmlns:a16="http://schemas.microsoft.com/office/drawing/2014/main" xmlns="" id="{310287B6-F821-4DA2-9ABC-D06DAD6B6C1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4796631" y="1823244"/>
            <a:ext cx="1233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0" name="TextBox 25">
            <a:extLst>
              <a:ext uri="{FF2B5EF4-FFF2-40B4-BE49-F238E27FC236}">
                <a16:creationId xmlns:a16="http://schemas.microsoft.com/office/drawing/2014/main" xmlns="" id="{34A41911-FF4C-4A46-AE02-F8F881A36D3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6801643" y="1786732"/>
            <a:ext cx="1262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әділ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1" name="TextBox 26">
            <a:extLst>
              <a:ext uri="{FF2B5EF4-FFF2-40B4-BE49-F238E27FC236}">
                <a16:creationId xmlns:a16="http://schemas.microsoft.com/office/drawing/2014/main" xmlns="" id="{980B8BA6-0DAE-44D8-910D-7F596FD0820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H="1">
            <a:off x="7172325" y="1757363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2" name="TextBox 27">
            <a:extLst>
              <a:ext uri="{FF2B5EF4-FFF2-40B4-BE49-F238E27FC236}">
                <a16:creationId xmlns:a16="http://schemas.microsoft.com/office/drawing/2014/main" xmlns="" id="{7610052F-4003-4604-AEE6-69740D825C7A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7593012" y="1812926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көрешегн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3" name="TextBox 29">
            <a:extLst>
              <a:ext uri="{FF2B5EF4-FFF2-40B4-BE49-F238E27FC236}">
                <a16:creationId xmlns:a16="http://schemas.microsoft.com/office/drawing/2014/main" xmlns="" id="{B938F19C-4F85-4B0C-94CC-C66B1FF8E0A7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8242300" y="1876426"/>
            <a:ext cx="892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4" name="Прямоугольник 1">
            <a:extLst>
              <a:ext uri="{FF2B5EF4-FFF2-40B4-BE49-F238E27FC236}">
                <a16:creationId xmlns:a16="http://schemas.microsoft.com/office/drawing/2014/main" xmlns="" id="{241CA291-2DA6-4C5E-B80A-C77AA2469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2112963"/>
            <a:ext cx="55800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1. Жырау бойындағы қасиеттер?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2. Ханның қандай іс-әрекетіне қарсы шығады?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3. Нені сынайды?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4. Ханның қолында қашаннан бері қызмет етеді?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5. Есім ханның тарихтағы орны?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200">
                <a:solidFill>
                  <a:srgbClr val="2E77E2"/>
                </a:solidFill>
                <a:latin typeface="Times New Roman" panose="02020603050405020304" pitchFamily="18" charset="0"/>
              </a:rPr>
              <a:t>6. Толғауда суреттелген хан бейнесі.</a:t>
            </a:r>
            <a:endParaRPr lang="ru-RU" altLang="ru-RU" sz="2200">
              <a:solidFill>
                <a:srgbClr val="2E77E2"/>
              </a:solidFill>
            </a:endParaRPr>
          </a:p>
        </p:txBody>
      </p:sp>
      <p:sp>
        <p:nvSpPr>
          <p:cNvPr id="12305" name="TextBox 2">
            <a:extLst>
              <a:ext uri="{FF2B5EF4-FFF2-40B4-BE49-F238E27FC236}">
                <a16:creationId xmlns:a16="http://schemas.microsoft.com/office/drawing/2014/main" xmlns="" id="{E36A25FC-ABBB-41D5-8CE6-EFB4436CE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1562100"/>
            <a:ext cx="816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Сұрақтар: </a:t>
            </a:r>
            <a:endParaRPr lang="ru-RU" altLang="ru-RU" sz="2400" b="1">
              <a:solidFill>
                <a:srgbClr val="2E7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C3B42140-5A00-4330-AE3A-E4AC7D906ED6}"/>
              </a:ext>
            </a:extLst>
          </p:cNvPr>
          <p:cNvSpPr/>
          <p:nvPr/>
        </p:nvSpPr>
        <p:spPr>
          <a:xfrm>
            <a:off x="5867400" y="1931988"/>
            <a:ext cx="2378075" cy="21637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 </a:t>
            </a:r>
          </a:p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 </a:t>
            </a:r>
            <a:endParaRPr lang="x-none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34D196E-9B15-475C-AE7F-D521BD8B9834}"/>
              </a:ext>
            </a:extLst>
          </p:cNvPr>
          <p:cNvSpPr/>
          <p:nvPr/>
        </p:nvSpPr>
        <p:spPr>
          <a:xfrm>
            <a:off x="9445625" y="1839913"/>
            <a:ext cx="2382838" cy="21224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Жиембет жырау</a:t>
            </a:r>
            <a:endParaRPr lang="x-none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507F0DB7-6B5B-4F6C-8F4C-C5A7B72367D5}"/>
              </a:ext>
            </a:extLst>
          </p:cNvPr>
          <p:cNvSpPr/>
          <p:nvPr/>
        </p:nvSpPr>
        <p:spPr>
          <a:xfrm>
            <a:off x="7588250" y="2063750"/>
            <a:ext cx="2424113" cy="177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Ортақ қасиеттері</a:t>
            </a:r>
            <a:endParaRPr lang="x-none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9" name="Прямоугольник 1">
            <a:extLst>
              <a:ext uri="{FF2B5EF4-FFF2-40B4-BE49-F238E27FC236}">
                <a16:creationId xmlns:a16="http://schemas.microsoft.com/office/drawing/2014/main" xmlns="" id="{D570362F-2736-4C72-849F-FEC12D36A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1027113"/>
            <a:ext cx="3919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«Венн диаграммасы» әдісі </a:t>
            </a:r>
            <a:endParaRPr lang="ru-RU" altLang="ru-RU" sz="1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7434</TotalTime>
  <Words>638</Words>
  <Application>Microsoft Office PowerPoint</Application>
  <PresentationFormat>Широкоэкранный</PresentationFormat>
  <Paragraphs>239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Neo Sans Cyr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Жазира Асанова</dc:creator>
  <cp:lastModifiedBy>1</cp:lastModifiedBy>
  <cp:revision>687</cp:revision>
  <cp:lastPrinted>2020-03-24T09:36:16Z</cp:lastPrinted>
  <dcterms:created xsi:type="dcterms:W3CDTF">2018-09-12T03:07:08Z</dcterms:created>
  <dcterms:modified xsi:type="dcterms:W3CDTF">2020-08-05T03:51:25Z</dcterms:modified>
</cp:coreProperties>
</file>