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6" r:id="rId2"/>
    <p:sldId id="257" r:id="rId3"/>
    <p:sldId id="258" r:id="rId4"/>
    <p:sldId id="259" r:id="rId5"/>
    <p:sldId id="260" r:id="rId6"/>
    <p:sldId id="261" r:id="rId7"/>
    <p:sldId id="270" r:id="rId8"/>
    <p:sldId id="264" r:id="rId9"/>
    <p:sldId id="263" r:id="rId10"/>
    <p:sldId id="262" r:id="rId11"/>
    <p:sldId id="271" r:id="rId12"/>
    <p:sldId id="265" r:id="rId13"/>
    <p:sldId id="266" r:id="rId14"/>
    <p:sldId id="267" r:id="rId15"/>
    <p:sldId id="268"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F0CB39AE-B1C4-4CCE-AD55-38B3211E21E2}">
          <p14:sldIdLst>
            <p14:sldId id="256"/>
            <p14:sldId id="257"/>
            <p14:sldId id="258"/>
            <p14:sldId id="259"/>
            <p14:sldId id="260"/>
            <p14:sldId id="261"/>
            <p14:sldId id="270"/>
            <p14:sldId id="264"/>
            <p14:sldId id="263"/>
            <p14:sldId id="262"/>
            <p14:sldId id="271"/>
            <p14:sldId id="265"/>
            <p14:sldId id="266"/>
            <p14:sldId id="267"/>
            <p14:sldId id="26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64" autoAdjust="0"/>
    <p:restoredTop sz="94660"/>
  </p:normalViewPr>
  <p:slideViewPr>
    <p:cSldViewPr snapToGrid="0">
      <p:cViewPr>
        <p:scale>
          <a:sx n="34" d="100"/>
          <a:sy n="34" d="100"/>
        </p:scale>
        <p:origin x="130" y="19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x-none"/>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5B173D-9195-46BD-941F-1CA4B5C8D77A}" type="datetimeFigureOut">
              <a:rPr lang="x-none" smtClean="0"/>
              <a:pPr/>
              <a:t>15.05.2021</a:t>
            </a:fld>
            <a:endParaRPr lang="x-none"/>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x-none"/>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x-none"/>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x-none"/>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A503AB-8005-4466-B1B2-E138253C5AFB}" type="slidenum">
              <a:rPr lang="x-none" smtClean="0"/>
              <a:pPr/>
              <a:t>‹#›</a:t>
            </a:fld>
            <a:endParaRPr lang="x-none"/>
          </a:p>
        </p:txBody>
      </p:sp>
    </p:spTree>
    <p:extLst>
      <p:ext uri="{BB962C8B-B14F-4D97-AF65-F5344CB8AC3E}">
        <p14:creationId xmlns="" xmlns:p14="http://schemas.microsoft.com/office/powerpoint/2010/main" val="2987620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x-none" dirty="0"/>
          </a:p>
        </p:txBody>
      </p:sp>
      <p:sp>
        <p:nvSpPr>
          <p:cNvPr id="4" name="Номер слайда 3"/>
          <p:cNvSpPr>
            <a:spLocks noGrp="1"/>
          </p:cNvSpPr>
          <p:nvPr>
            <p:ph type="sldNum" sz="quarter" idx="5"/>
          </p:nvPr>
        </p:nvSpPr>
        <p:spPr/>
        <p:txBody>
          <a:bodyPr/>
          <a:lstStyle/>
          <a:p>
            <a:fld id="{70A503AB-8005-4466-B1B2-E138253C5AFB}" type="slidenum">
              <a:rPr lang="x-none" smtClean="0"/>
              <a:pPr/>
              <a:t>10</a:t>
            </a:fld>
            <a:endParaRPr lang="x-none"/>
          </a:p>
        </p:txBody>
      </p:sp>
    </p:spTree>
    <p:extLst>
      <p:ext uri="{BB962C8B-B14F-4D97-AF65-F5344CB8AC3E}">
        <p14:creationId xmlns="" xmlns:p14="http://schemas.microsoft.com/office/powerpoint/2010/main" val="33460750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4D940BD0-F0CE-4658-804F-F1303F3DC34D}" type="datetimeFigureOut">
              <a:rPr lang="x-none" smtClean="0"/>
              <a:pPr/>
              <a:t>15.05.2021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57657B8-5F9B-47AE-9C9C-88C3DA1CB7BE}" type="slidenum">
              <a:rPr lang="x-none" smtClean="0"/>
              <a:pPr/>
              <a:t>‹#›</a:t>
            </a:fld>
            <a:endParaRPr lang="x-none"/>
          </a:p>
        </p:txBody>
      </p:sp>
    </p:spTree>
    <p:extLst>
      <p:ext uri="{BB962C8B-B14F-4D97-AF65-F5344CB8AC3E}">
        <p14:creationId xmlns="" xmlns:p14="http://schemas.microsoft.com/office/powerpoint/2010/main" val="192641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D940BD0-F0CE-4658-804F-F1303F3DC34D}" type="datetimeFigureOut">
              <a:rPr lang="x-none" smtClean="0"/>
              <a:pPr/>
              <a:t>15.05.2021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557657B8-5F9B-47AE-9C9C-88C3DA1CB7BE}" type="slidenum">
              <a:rPr lang="x-none" smtClean="0"/>
              <a:pPr/>
              <a:t>‹#›</a:t>
            </a:fld>
            <a:endParaRPr lang="x-none"/>
          </a:p>
        </p:txBody>
      </p:sp>
    </p:spTree>
    <p:extLst>
      <p:ext uri="{BB962C8B-B14F-4D97-AF65-F5344CB8AC3E}">
        <p14:creationId xmlns="" xmlns:p14="http://schemas.microsoft.com/office/powerpoint/2010/main" val="300933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D940BD0-F0CE-4658-804F-F1303F3DC34D}" type="datetimeFigureOut">
              <a:rPr lang="x-none" smtClean="0"/>
              <a:pPr/>
              <a:t>15.05.2021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57657B8-5F9B-47AE-9C9C-88C3DA1CB7BE}" type="slidenum">
              <a:rPr lang="x-none" smtClean="0"/>
              <a:pPr/>
              <a:t>‹#›</a:t>
            </a:fld>
            <a:endParaRPr lang="x-none"/>
          </a:p>
        </p:txBody>
      </p:sp>
    </p:spTree>
    <p:extLst>
      <p:ext uri="{BB962C8B-B14F-4D97-AF65-F5344CB8AC3E}">
        <p14:creationId xmlns="" xmlns:p14="http://schemas.microsoft.com/office/powerpoint/2010/main" val="1224957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4D940BD0-F0CE-4658-804F-F1303F3DC34D}" type="datetimeFigureOut">
              <a:rPr lang="x-none" smtClean="0"/>
              <a:pPr/>
              <a:t>15.05.2021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57657B8-5F9B-47AE-9C9C-88C3DA1CB7BE}" type="slidenum">
              <a:rPr lang="x-none" smtClean="0"/>
              <a:pPr/>
              <a:t>‹#›</a:t>
            </a:fld>
            <a:endParaRPr lang="x-non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 xmlns:p14="http://schemas.microsoft.com/office/powerpoint/2010/main" val="39327676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D940BD0-F0CE-4658-804F-F1303F3DC34D}" type="datetimeFigureOut">
              <a:rPr lang="x-none" smtClean="0"/>
              <a:pPr/>
              <a:t>15.05.2021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57657B8-5F9B-47AE-9C9C-88C3DA1CB7BE}" type="slidenum">
              <a:rPr lang="x-none" smtClean="0"/>
              <a:pPr/>
              <a:t>‹#›</a:t>
            </a:fld>
            <a:endParaRPr lang="x-none"/>
          </a:p>
        </p:txBody>
      </p:sp>
    </p:spTree>
    <p:extLst>
      <p:ext uri="{BB962C8B-B14F-4D97-AF65-F5344CB8AC3E}">
        <p14:creationId xmlns="" xmlns:p14="http://schemas.microsoft.com/office/powerpoint/2010/main" val="985597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940BD0-F0CE-4658-804F-F1303F3DC34D}" type="datetimeFigureOut">
              <a:rPr lang="x-none" smtClean="0"/>
              <a:pPr/>
              <a:t>15.05.2021</a:t>
            </a:fld>
            <a:endParaRPr lang="x-none"/>
          </a:p>
        </p:txBody>
      </p:sp>
      <p:sp>
        <p:nvSpPr>
          <p:cNvPr id="4"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57657B8-5F9B-47AE-9C9C-88C3DA1CB7BE}" type="slidenum">
              <a:rPr lang="x-none" smtClean="0"/>
              <a:pPr/>
              <a:t>‹#›</a:t>
            </a:fld>
            <a:endParaRPr lang="x-none"/>
          </a:p>
        </p:txBody>
      </p:sp>
    </p:spTree>
    <p:extLst>
      <p:ext uri="{BB962C8B-B14F-4D97-AF65-F5344CB8AC3E}">
        <p14:creationId xmlns="" xmlns:p14="http://schemas.microsoft.com/office/powerpoint/2010/main" val="20288916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D940BD0-F0CE-4658-804F-F1303F3DC34D}" type="datetimeFigureOut">
              <a:rPr lang="x-none" smtClean="0"/>
              <a:pPr/>
              <a:t>15.05.2021</a:t>
            </a:fld>
            <a:endParaRPr lang="x-none"/>
          </a:p>
        </p:txBody>
      </p:sp>
      <p:sp>
        <p:nvSpPr>
          <p:cNvPr id="4"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57657B8-5F9B-47AE-9C9C-88C3DA1CB7BE}" type="slidenum">
              <a:rPr lang="x-none" smtClean="0"/>
              <a:pPr/>
              <a:t>‹#›</a:t>
            </a:fld>
            <a:endParaRPr lang="x-none"/>
          </a:p>
        </p:txBody>
      </p:sp>
    </p:spTree>
    <p:extLst>
      <p:ext uri="{BB962C8B-B14F-4D97-AF65-F5344CB8AC3E}">
        <p14:creationId xmlns="" xmlns:p14="http://schemas.microsoft.com/office/powerpoint/2010/main" val="2356348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D940BD0-F0CE-4658-804F-F1303F3DC34D}" type="datetimeFigureOut">
              <a:rPr lang="x-none" smtClean="0"/>
              <a:pPr/>
              <a:t>15.05.2021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57657B8-5F9B-47AE-9C9C-88C3DA1CB7BE}" type="slidenum">
              <a:rPr lang="x-none" smtClean="0"/>
              <a:pPr/>
              <a:t>‹#›</a:t>
            </a:fld>
            <a:endParaRPr lang="x-none"/>
          </a:p>
        </p:txBody>
      </p:sp>
    </p:spTree>
    <p:extLst>
      <p:ext uri="{BB962C8B-B14F-4D97-AF65-F5344CB8AC3E}">
        <p14:creationId xmlns="" xmlns:p14="http://schemas.microsoft.com/office/powerpoint/2010/main" val="1702776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4D940BD0-F0CE-4658-804F-F1303F3DC34D}" type="datetimeFigureOut">
              <a:rPr lang="x-none" smtClean="0"/>
              <a:pPr/>
              <a:t>15.05.2021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57657B8-5F9B-47AE-9C9C-88C3DA1CB7BE}" type="slidenum">
              <a:rPr lang="x-none" smtClean="0"/>
              <a:pPr/>
              <a:t>‹#›</a:t>
            </a:fld>
            <a:endParaRPr lang="x-none"/>
          </a:p>
        </p:txBody>
      </p:sp>
    </p:spTree>
    <p:extLst>
      <p:ext uri="{BB962C8B-B14F-4D97-AF65-F5344CB8AC3E}">
        <p14:creationId xmlns="" xmlns:p14="http://schemas.microsoft.com/office/powerpoint/2010/main" val="1108851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4D940BD0-F0CE-4658-804F-F1303F3DC34D}" type="datetimeFigureOut">
              <a:rPr lang="x-none" smtClean="0"/>
              <a:pPr/>
              <a:t>15.05.2021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57657B8-5F9B-47AE-9C9C-88C3DA1CB7BE}" type="slidenum">
              <a:rPr lang="x-none" smtClean="0"/>
              <a:pPr/>
              <a:t>‹#›</a:t>
            </a:fld>
            <a:endParaRPr lang="x-none"/>
          </a:p>
        </p:txBody>
      </p:sp>
    </p:spTree>
    <p:extLst>
      <p:ext uri="{BB962C8B-B14F-4D97-AF65-F5344CB8AC3E}">
        <p14:creationId xmlns="" xmlns:p14="http://schemas.microsoft.com/office/powerpoint/2010/main" val="1679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4D940BD0-F0CE-4658-804F-F1303F3DC34D}" type="datetimeFigureOut">
              <a:rPr lang="x-none" smtClean="0"/>
              <a:pPr/>
              <a:t>15.05.2021</a:t>
            </a:fld>
            <a:endParaRPr lang="x-none"/>
          </a:p>
        </p:txBody>
      </p:sp>
      <p:sp>
        <p:nvSpPr>
          <p:cNvPr id="5" name="Footer Placeholder 4"/>
          <p:cNvSpPr>
            <a:spLocks noGrp="1"/>
          </p:cNvSpPr>
          <p:nvPr>
            <p:ph type="ftr" sz="quarter" idx="11"/>
          </p:nvPr>
        </p:nvSpPr>
        <p:spPr/>
        <p:txBody>
          <a:bodyPr/>
          <a:lstStyle/>
          <a:p>
            <a:endParaRPr lang="x-none"/>
          </a:p>
        </p:txBody>
      </p:sp>
      <p:sp>
        <p:nvSpPr>
          <p:cNvPr id="6" name="Slide Number Placeholder 5"/>
          <p:cNvSpPr>
            <a:spLocks noGrp="1"/>
          </p:cNvSpPr>
          <p:nvPr>
            <p:ph type="sldNum" sz="quarter" idx="12"/>
          </p:nvPr>
        </p:nvSpPr>
        <p:spPr/>
        <p:txBody>
          <a:bodyPr/>
          <a:lstStyle/>
          <a:p>
            <a:fld id="{557657B8-5F9B-47AE-9C9C-88C3DA1CB7BE}" type="slidenum">
              <a:rPr lang="x-none" smtClean="0"/>
              <a:pPr/>
              <a:t>‹#›</a:t>
            </a:fld>
            <a:endParaRPr lang="x-none"/>
          </a:p>
        </p:txBody>
      </p:sp>
    </p:spTree>
    <p:extLst>
      <p:ext uri="{BB962C8B-B14F-4D97-AF65-F5344CB8AC3E}">
        <p14:creationId xmlns="" xmlns:p14="http://schemas.microsoft.com/office/powerpoint/2010/main" val="335173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4D940BD0-F0CE-4658-804F-F1303F3DC34D}" type="datetimeFigureOut">
              <a:rPr lang="x-none" smtClean="0"/>
              <a:pPr/>
              <a:t>15.05.2021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557657B8-5F9B-47AE-9C9C-88C3DA1CB7BE}" type="slidenum">
              <a:rPr lang="x-none" smtClean="0"/>
              <a:pPr/>
              <a:t>‹#›</a:t>
            </a:fld>
            <a:endParaRPr lang="x-none"/>
          </a:p>
        </p:txBody>
      </p:sp>
    </p:spTree>
    <p:extLst>
      <p:ext uri="{BB962C8B-B14F-4D97-AF65-F5344CB8AC3E}">
        <p14:creationId xmlns="" xmlns:p14="http://schemas.microsoft.com/office/powerpoint/2010/main" val="2725127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4D940BD0-F0CE-4658-804F-F1303F3DC34D}" type="datetimeFigureOut">
              <a:rPr lang="x-none" smtClean="0"/>
              <a:pPr/>
              <a:t>15.05.2021</a:t>
            </a:fld>
            <a:endParaRPr lang="x-none"/>
          </a:p>
        </p:txBody>
      </p:sp>
      <p:sp>
        <p:nvSpPr>
          <p:cNvPr id="8" name="Footer Placeholder 7"/>
          <p:cNvSpPr>
            <a:spLocks noGrp="1"/>
          </p:cNvSpPr>
          <p:nvPr>
            <p:ph type="ftr" sz="quarter" idx="11"/>
          </p:nvPr>
        </p:nvSpPr>
        <p:spPr/>
        <p:txBody>
          <a:bodyPr/>
          <a:lstStyle/>
          <a:p>
            <a:endParaRPr lang="x-none"/>
          </a:p>
        </p:txBody>
      </p:sp>
      <p:sp>
        <p:nvSpPr>
          <p:cNvPr id="9" name="Slide Number Placeholder 8"/>
          <p:cNvSpPr>
            <a:spLocks noGrp="1"/>
          </p:cNvSpPr>
          <p:nvPr>
            <p:ph type="sldNum" sz="quarter" idx="12"/>
          </p:nvPr>
        </p:nvSpPr>
        <p:spPr/>
        <p:txBody>
          <a:bodyPr/>
          <a:lstStyle/>
          <a:p>
            <a:fld id="{557657B8-5F9B-47AE-9C9C-88C3DA1CB7BE}" type="slidenum">
              <a:rPr lang="x-none" smtClean="0"/>
              <a:pPr/>
              <a:t>‹#›</a:t>
            </a:fld>
            <a:endParaRPr lang="x-none"/>
          </a:p>
        </p:txBody>
      </p:sp>
    </p:spTree>
    <p:extLst>
      <p:ext uri="{BB962C8B-B14F-4D97-AF65-F5344CB8AC3E}">
        <p14:creationId xmlns="" xmlns:p14="http://schemas.microsoft.com/office/powerpoint/2010/main" val="4058597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4D940BD0-F0CE-4658-804F-F1303F3DC34D}" type="datetimeFigureOut">
              <a:rPr lang="x-none" smtClean="0"/>
              <a:pPr/>
              <a:t>15.05.2021</a:t>
            </a:fld>
            <a:endParaRPr lang="x-none"/>
          </a:p>
        </p:txBody>
      </p:sp>
      <p:sp>
        <p:nvSpPr>
          <p:cNvPr id="5" name="Footer Placeholder 3"/>
          <p:cNvSpPr>
            <a:spLocks noGrp="1"/>
          </p:cNvSpPr>
          <p:nvPr>
            <p:ph type="ftr" sz="quarter" idx="11"/>
          </p:nvPr>
        </p:nvSpPr>
        <p:spPr/>
        <p:txBody>
          <a:bodyPr/>
          <a:lstStyle/>
          <a:p>
            <a:endParaRPr lang="x-none"/>
          </a:p>
        </p:txBody>
      </p:sp>
      <p:sp>
        <p:nvSpPr>
          <p:cNvPr id="6" name="Slide Number Placeholder 4"/>
          <p:cNvSpPr>
            <a:spLocks noGrp="1"/>
          </p:cNvSpPr>
          <p:nvPr>
            <p:ph type="sldNum" sz="quarter" idx="12"/>
          </p:nvPr>
        </p:nvSpPr>
        <p:spPr/>
        <p:txBody>
          <a:bodyPr/>
          <a:lstStyle/>
          <a:p>
            <a:fld id="{557657B8-5F9B-47AE-9C9C-88C3DA1CB7BE}" type="slidenum">
              <a:rPr lang="x-none" smtClean="0"/>
              <a:pPr/>
              <a:t>‹#›</a:t>
            </a:fld>
            <a:endParaRPr lang="x-none"/>
          </a:p>
        </p:txBody>
      </p:sp>
    </p:spTree>
    <p:extLst>
      <p:ext uri="{BB962C8B-B14F-4D97-AF65-F5344CB8AC3E}">
        <p14:creationId xmlns="" xmlns:p14="http://schemas.microsoft.com/office/powerpoint/2010/main" val="3327837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D940BD0-F0CE-4658-804F-F1303F3DC34D}" type="datetimeFigureOut">
              <a:rPr lang="x-none" smtClean="0"/>
              <a:pPr/>
              <a:t>15.05.2021</a:t>
            </a:fld>
            <a:endParaRPr lang="x-none"/>
          </a:p>
        </p:txBody>
      </p:sp>
      <p:sp>
        <p:nvSpPr>
          <p:cNvPr id="5" name="Footer Placeholder 2"/>
          <p:cNvSpPr>
            <a:spLocks noGrp="1"/>
          </p:cNvSpPr>
          <p:nvPr>
            <p:ph type="ftr" sz="quarter" idx="11"/>
          </p:nvPr>
        </p:nvSpPr>
        <p:spPr/>
        <p:txBody>
          <a:bodyPr/>
          <a:lstStyle/>
          <a:p>
            <a:endParaRPr lang="x-none"/>
          </a:p>
        </p:txBody>
      </p:sp>
      <p:sp>
        <p:nvSpPr>
          <p:cNvPr id="6" name="Slide Number Placeholder 3"/>
          <p:cNvSpPr>
            <a:spLocks noGrp="1"/>
          </p:cNvSpPr>
          <p:nvPr>
            <p:ph type="sldNum" sz="quarter" idx="12"/>
          </p:nvPr>
        </p:nvSpPr>
        <p:spPr/>
        <p:txBody>
          <a:bodyPr/>
          <a:lstStyle/>
          <a:p>
            <a:fld id="{557657B8-5F9B-47AE-9C9C-88C3DA1CB7BE}" type="slidenum">
              <a:rPr lang="x-none" smtClean="0"/>
              <a:pPr/>
              <a:t>‹#›</a:t>
            </a:fld>
            <a:endParaRPr lang="x-none"/>
          </a:p>
        </p:txBody>
      </p:sp>
    </p:spTree>
    <p:extLst>
      <p:ext uri="{BB962C8B-B14F-4D97-AF65-F5344CB8AC3E}">
        <p14:creationId xmlns="" xmlns:p14="http://schemas.microsoft.com/office/powerpoint/2010/main" val="80151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4D940BD0-F0CE-4658-804F-F1303F3DC34D}" type="datetimeFigureOut">
              <a:rPr lang="x-none" smtClean="0"/>
              <a:pPr/>
              <a:t>15.05.2021</a:t>
            </a:fld>
            <a:endParaRPr lang="x-none"/>
          </a:p>
        </p:txBody>
      </p:sp>
      <p:sp>
        <p:nvSpPr>
          <p:cNvPr id="5" name="Footer Placeholder 5"/>
          <p:cNvSpPr>
            <a:spLocks noGrp="1"/>
          </p:cNvSpPr>
          <p:nvPr>
            <p:ph type="ftr" sz="quarter" idx="11"/>
          </p:nvPr>
        </p:nvSpPr>
        <p:spPr/>
        <p:txBody>
          <a:bodyPr/>
          <a:lstStyle/>
          <a:p>
            <a:endParaRPr lang="x-none"/>
          </a:p>
        </p:txBody>
      </p:sp>
      <p:sp>
        <p:nvSpPr>
          <p:cNvPr id="6" name="Slide Number Placeholder 6"/>
          <p:cNvSpPr>
            <a:spLocks noGrp="1"/>
          </p:cNvSpPr>
          <p:nvPr>
            <p:ph type="sldNum" sz="quarter" idx="12"/>
          </p:nvPr>
        </p:nvSpPr>
        <p:spPr/>
        <p:txBody>
          <a:bodyPr/>
          <a:lstStyle/>
          <a:p>
            <a:fld id="{557657B8-5F9B-47AE-9C9C-88C3DA1CB7BE}" type="slidenum">
              <a:rPr lang="x-none" smtClean="0"/>
              <a:pPr/>
              <a:t>‹#›</a:t>
            </a:fld>
            <a:endParaRPr lang="x-none"/>
          </a:p>
        </p:txBody>
      </p:sp>
    </p:spTree>
    <p:extLst>
      <p:ext uri="{BB962C8B-B14F-4D97-AF65-F5344CB8AC3E}">
        <p14:creationId xmlns="" xmlns:p14="http://schemas.microsoft.com/office/powerpoint/2010/main" val="1193234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4D940BD0-F0CE-4658-804F-F1303F3DC34D}" type="datetimeFigureOut">
              <a:rPr lang="x-none" smtClean="0"/>
              <a:pPr/>
              <a:t>15.05.2021</a:t>
            </a:fld>
            <a:endParaRPr lang="x-none"/>
          </a:p>
        </p:txBody>
      </p:sp>
      <p:sp>
        <p:nvSpPr>
          <p:cNvPr id="6" name="Footer Placeholder 5"/>
          <p:cNvSpPr>
            <a:spLocks noGrp="1"/>
          </p:cNvSpPr>
          <p:nvPr>
            <p:ph type="ftr" sz="quarter" idx="11"/>
          </p:nvPr>
        </p:nvSpPr>
        <p:spPr/>
        <p:txBody>
          <a:bodyPr/>
          <a:lstStyle/>
          <a:p>
            <a:endParaRPr lang="x-none"/>
          </a:p>
        </p:txBody>
      </p:sp>
      <p:sp>
        <p:nvSpPr>
          <p:cNvPr id="7" name="Slide Number Placeholder 6"/>
          <p:cNvSpPr>
            <a:spLocks noGrp="1"/>
          </p:cNvSpPr>
          <p:nvPr>
            <p:ph type="sldNum" sz="quarter" idx="12"/>
          </p:nvPr>
        </p:nvSpPr>
        <p:spPr/>
        <p:txBody>
          <a:bodyPr/>
          <a:lstStyle/>
          <a:p>
            <a:fld id="{557657B8-5F9B-47AE-9C9C-88C3DA1CB7BE}" type="slidenum">
              <a:rPr lang="x-none" smtClean="0"/>
              <a:pPr/>
              <a:t>‹#›</a:t>
            </a:fld>
            <a:endParaRPr lang="x-none"/>
          </a:p>
        </p:txBody>
      </p:sp>
    </p:spTree>
    <p:extLst>
      <p:ext uri="{BB962C8B-B14F-4D97-AF65-F5344CB8AC3E}">
        <p14:creationId xmlns="" xmlns:p14="http://schemas.microsoft.com/office/powerpoint/2010/main" val="12501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D940BD0-F0CE-4658-804F-F1303F3DC34D}" type="datetimeFigureOut">
              <a:rPr lang="x-none" smtClean="0"/>
              <a:pPr/>
              <a:t>15.05.2021</a:t>
            </a:fld>
            <a:endParaRPr lang="x-none"/>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x-none"/>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57657B8-5F9B-47AE-9C9C-88C3DA1CB7BE}" type="slidenum">
              <a:rPr lang="x-none" smtClean="0"/>
              <a:pPr/>
              <a:t>‹#›</a:t>
            </a:fld>
            <a:endParaRPr lang="x-none"/>
          </a:p>
        </p:txBody>
      </p:sp>
    </p:spTree>
    <p:extLst>
      <p:ext uri="{BB962C8B-B14F-4D97-AF65-F5344CB8AC3E}">
        <p14:creationId xmlns="" xmlns:p14="http://schemas.microsoft.com/office/powerpoint/2010/main" val="525438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6549305B-0FE8-4EDC-B87B-2EC2D1F1142C}"/>
              </a:ext>
            </a:extLst>
          </p:cNvPr>
          <p:cNvSpPr txBox="1"/>
          <p:nvPr/>
        </p:nvSpPr>
        <p:spPr>
          <a:xfrm>
            <a:off x="8432800" y="153015"/>
            <a:ext cx="6096000" cy="923330"/>
          </a:xfrm>
          <a:prstGeom prst="rect">
            <a:avLst/>
          </a:prstGeom>
          <a:noFill/>
        </p:spPr>
        <p:txBody>
          <a:bodyPr wrap="square">
            <a:spAutoFit/>
          </a:bodyPr>
          <a:lstStyle/>
          <a:p>
            <a:r>
              <a:rPr lang="kk-KZ" b="1" dirty="0">
                <a:ln w="13462">
                  <a:solidFill>
                    <a:sysClr val="windowText" lastClr="000000"/>
                  </a:solidFill>
                  <a:prstDash val="solid"/>
                </a:ln>
                <a:solidFill>
                  <a:schemeClr val="tx1">
                    <a:lumMod val="85000"/>
                    <a:lumOff val="15000"/>
                  </a:schemeClr>
                </a:solidFill>
                <a:effectLst>
                  <a:outerShdw dist="38100" dir="2700000" algn="bl" rotWithShape="0">
                    <a:schemeClr val="accent5"/>
                  </a:outerShdw>
                </a:effectLst>
              </a:rPr>
              <a:t>Қазақ тілі мен</a:t>
            </a:r>
          </a:p>
          <a:p>
            <a:r>
              <a:rPr lang="kk-KZ" b="1" dirty="0">
                <a:ln w="13462">
                  <a:solidFill>
                    <a:sysClr val="windowText" lastClr="000000"/>
                  </a:solidFill>
                  <a:prstDash val="solid"/>
                </a:ln>
                <a:solidFill>
                  <a:schemeClr val="tx1">
                    <a:lumMod val="85000"/>
                    <a:lumOff val="15000"/>
                  </a:schemeClr>
                </a:solidFill>
                <a:effectLst>
                  <a:outerShdw dist="38100" dir="2700000" algn="bl" rotWithShape="0">
                    <a:schemeClr val="accent5"/>
                  </a:outerShdw>
                </a:effectLst>
              </a:rPr>
              <a:t> әдебиеті </a:t>
            </a:r>
            <a:r>
              <a:rPr lang="x-none" b="1" dirty="0">
                <a:ln w="13462">
                  <a:solidFill>
                    <a:sysClr val="windowText" lastClr="000000"/>
                  </a:solidFill>
                  <a:prstDash val="solid"/>
                </a:ln>
                <a:solidFill>
                  <a:schemeClr val="tx1">
                    <a:lumMod val="85000"/>
                    <a:lumOff val="15000"/>
                  </a:schemeClr>
                </a:solidFill>
                <a:effectLst>
                  <a:outerShdw dist="38100" dir="2700000" algn="bl" rotWithShape="0">
                    <a:schemeClr val="accent5"/>
                  </a:outerShdw>
                </a:effectLst>
              </a:rPr>
              <a:t>(Т1)</a:t>
            </a:r>
          </a:p>
          <a:p>
            <a:r>
              <a:rPr lang="x-none" b="1" dirty="0">
                <a:ln w="13462">
                  <a:solidFill>
                    <a:sysClr val="windowText" lastClr="000000"/>
                  </a:solidFill>
                  <a:prstDash val="solid"/>
                </a:ln>
                <a:solidFill>
                  <a:schemeClr val="tx1">
                    <a:lumMod val="85000"/>
                    <a:lumOff val="15000"/>
                  </a:schemeClr>
                </a:solidFill>
                <a:effectLst>
                  <a:outerShdw dist="38100" dir="2700000" algn="bl" rotWithShape="0">
                    <a:schemeClr val="accent5"/>
                  </a:outerShdw>
                </a:effectLst>
              </a:rPr>
              <a:t>7-</a:t>
            </a:r>
            <a:r>
              <a:rPr lang="kk-KZ" b="1" dirty="0">
                <a:ln w="13462">
                  <a:solidFill>
                    <a:sysClr val="windowText" lastClr="000000"/>
                  </a:solidFill>
                  <a:prstDash val="solid"/>
                </a:ln>
                <a:solidFill>
                  <a:schemeClr val="tx1">
                    <a:lumMod val="85000"/>
                    <a:lumOff val="15000"/>
                  </a:schemeClr>
                </a:solidFill>
                <a:effectLst>
                  <a:outerShdw dist="38100" dir="2700000" algn="bl" rotWithShape="0">
                    <a:schemeClr val="accent5"/>
                  </a:outerShdw>
                </a:effectLst>
              </a:rPr>
              <a:t>сынып</a:t>
            </a:r>
          </a:p>
        </p:txBody>
      </p:sp>
      <p:sp>
        <p:nvSpPr>
          <p:cNvPr id="8" name="TextBox 7">
            <a:extLst>
              <a:ext uri="{FF2B5EF4-FFF2-40B4-BE49-F238E27FC236}">
                <a16:creationId xmlns:a16="http://schemas.microsoft.com/office/drawing/2014/main" xmlns="" id="{541D88AF-F4B2-4A3F-BA66-EE0B23F80F6E}"/>
              </a:ext>
            </a:extLst>
          </p:cNvPr>
          <p:cNvSpPr txBox="1"/>
          <p:nvPr/>
        </p:nvSpPr>
        <p:spPr>
          <a:xfrm>
            <a:off x="1036320" y="1788160"/>
            <a:ext cx="10302240" cy="3816429"/>
          </a:xfrm>
          <a:prstGeom prst="rect">
            <a:avLst/>
          </a:prstGeom>
          <a:noFill/>
        </p:spPr>
        <p:txBody>
          <a:bodyPr wrap="square" rtlCol="0">
            <a:spAutoFit/>
          </a:bodyPr>
          <a:lstStyle/>
          <a:p>
            <a:r>
              <a:rPr lang="kk-KZ" sz="3600" b="1" dirty="0">
                <a:ln w="0">
                  <a:solidFill>
                    <a:srgbClr val="C00000"/>
                  </a:solidFill>
                </a:ln>
                <a:solidFill>
                  <a:schemeClr val="accent1"/>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Бөлім атауы: </a:t>
            </a:r>
            <a:r>
              <a:rPr lang="ru-RU" sz="3600" b="1" dirty="0">
                <a:ln w="0"/>
                <a:effectLst>
                  <a:reflection blurRad="6350" stA="53000" endA="300" endPos="35500" dir="5400000" sy="-90000" algn="bl" rotWithShape="0"/>
                </a:effectLst>
                <a:latin typeface="Times New Roman" pitchFamily="18" charset="0"/>
                <a:ea typeface="+mj-ea"/>
                <a:cs typeface="Times New Roman" pitchFamily="18" charset="0"/>
              </a:rPr>
              <a:t>Жеңіс </a:t>
            </a:r>
            <a:r>
              <a:rPr lang="ru-RU" sz="3600" b="1" dirty="0" err="1">
                <a:ln w="0"/>
                <a:effectLst>
                  <a:reflection blurRad="6350" stA="53000" endA="300" endPos="35500" dir="5400000" sy="-90000" algn="bl" rotWithShape="0"/>
                </a:effectLst>
                <a:latin typeface="Times New Roman" pitchFamily="18" charset="0"/>
                <a:ea typeface="+mj-ea"/>
                <a:cs typeface="Times New Roman" pitchFamily="18" charset="0"/>
              </a:rPr>
              <a:t>күні</a:t>
            </a:r>
            <a:r>
              <a:rPr lang="ru-RU" sz="3600" b="1" dirty="0">
                <a:ln w="0"/>
                <a:effectLst>
                  <a:reflection blurRad="6350" stA="53000" endA="300" endPos="35500" dir="5400000" sy="-90000" algn="bl" rotWithShape="0"/>
                </a:effectLst>
                <a:latin typeface="Times New Roman" pitchFamily="18" charset="0"/>
                <a:ea typeface="+mj-ea"/>
                <a:cs typeface="Times New Roman" pitchFamily="18" charset="0"/>
              </a:rPr>
              <a:t>. </a:t>
            </a:r>
            <a:r>
              <a:rPr lang="ru-RU" sz="3600" b="1" dirty="0" err="1">
                <a:ln w="0"/>
                <a:effectLst>
                  <a:reflection blurRad="6350" stA="53000" endA="300" endPos="35500" dir="5400000" sy="-90000" algn="bl" rotWithShape="0"/>
                </a:effectLst>
                <a:latin typeface="Times New Roman" pitchFamily="18" charset="0"/>
                <a:ea typeface="+mj-ea"/>
                <a:cs typeface="Times New Roman" pitchFamily="18" charset="0"/>
              </a:rPr>
              <a:t>Ұлы</a:t>
            </a:r>
            <a:r>
              <a:rPr lang="ru-RU" sz="3600" b="1" dirty="0">
                <a:ln w="0"/>
                <a:effectLst>
                  <a:reflection blurRad="6350" stA="53000" endA="300" endPos="35500" dir="5400000" sy="-90000" algn="bl" rotWithShape="0"/>
                </a:effectLst>
                <a:latin typeface="Times New Roman" pitchFamily="18" charset="0"/>
                <a:ea typeface="+mj-ea"/>
                <a:cs typeface="Times New Roman" pitchFamily="18" charset="0"/>
              </a:rPr>
              <a:t> </a:t>
            </a:r>
            <a:r>
              <a:rPr lang="ru-RU" sz="3600" b="1" dirty="0" err="1">
                <a:ln w="0"/>
                <a:effectLst>
                  <a:reflection blurRad="6350" stA="53000" endA="300" endPos="35500" dir="5400000" sy="-90000" algn="bl" rotWithShape="0"/>
                </a:effectLst>
                <a:latin typeface="Times New Roman" pitchFamily="18" charset="0"/>
                <a:ea typeface="+mj-ea"/>
                <a:cs typeface="Times New Roman" pitchFamily="18" charset="0"/>
              </a:rPr>
              <a:t>ерлікке</a:t>
            </a:r>
            <a:r>
              <a:rPr lang="ru-RU" sz="3600" b="1" dirty="0">
                <a:ln w="0"/>
                <a:effectLst>
                  <a:reflection blurRad="6350" stA="53000" endA="300" endPos="35500" dir="5400000" sy="-90000" algn="bl" rotWithShape="0"/>
                </a:effectLst>
                <a:latin typeface="Times New Roman" pitchFamily="18" charset="0"/>
                <a:ea typeface="+mj-ea"/>
                <a:cs typeface="Times New Roman" pitchFamily="18" charset="0"/>
              </a:rPr>
              <a:t> </a:t>
            </a:r>
            <a:r>
              <a:rPr lang="ru-RU" sz="3600" b="1" dirty="0" err="1">
                <a:ln w="0"/>
                <a:effectLst>
                  <a:reflection blurRad="6350" stA="53000" endA="300" endPos="35500" dir="5400000" sy="-90000" algn="bl" rotWithShape="0"/>
                </a:effectLst>
                <a:latin typeface="Times New Roman" pitchFamily="18" charset="0"/>
                <a:ea typeface="+mj-ea"/>
                <a:cs typeface="Times New Roman" pitchFamily="18" charset="0"/>
              </a:rPr>
              <a:t>тағзым</a:t>
            </a:r>
            <a:r>
              <a:rPr lang="ru-RU" sz="3600" b="1" dirty="0">
                <a:ln w="0"/>
                <a:effectLst>
                  <a:reflection blurRad="6350" stA="53000" endA="300" endPos="35500" dir="5400000" sy="-90000" algn="bl" rotWithShape="0"/>
                </a:effectLst>
                <a:latin typeface="Times New Roman" pitchFamily="18" charset="0"/>
                <a:ea typeface="+mj-ea"/>
                <a:cs typeface="Times New Roman" pitchFamily="18" charset="0"/>
              </a:rPr>
              <a:t>. Морфология</a:t>
            </a:r>
            <a:endParaRPr lang="kk-KZ" sz="3600" b="1" dirty="0">
              <a:ln w="0"/>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endParaRPr lang="kk-KZ" sz="36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a:p>
            <a:r>
              <a:rPr lang="kk-KZ" sz="3600" b="1" dirty="0">
                <a:ln w="0">
                  <a:solidFill>
                    <a:srgbClr val="C00000"/>
                  </a:solidFill>
                </a:ln>
                <a:solidFill>
                  <a:srgbClr val="C0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Сабақтың тақырыбы</a:t>
            </a:r>
            <a:r>
              <a:rPr lang="kk-KZ" sz="1600" b="1" dirty="0">
                <a:ln w="0">
                  <a:solidFill>
                    <a:srgbClr val="C00000"/>
                  </a:solidFill>
                </a:ln>
                <a:solidFill>
                  <a:srgbClr val="C00000"/>
                </a:solidFill>
                <a:effectLst>
                  <a:reflection blurRad="6350" stA="53000" endA="300" endPos="35500" dir="5400000" sy="-90000" algn="bl" rotWithShape="0"/>
                </a:effectLst>
              </a:rPr>
              <a:t>:  </a:t>
            </a:r>
            <a:r>
              <a:rPr lang="kk-KZ" sz="3600" b="1" dirty="0">
                <a:ln w="0">
                  <a:solidFill>
                    <a:schemeClr val="tx1"/>
                  </a:solidFill>
                </a:ln>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Қазақтың батыр қыздары. Одағайдың мағыналық түрлері</a:t>
            </a:r>
          </a:p>
          <a:p>
            <a:endParaRPr lang="kk-KZ" dirty="0"/>
          </a:p>
          <a:p>
            <a:endParaRPr lang="kk-KZ" dirty="0"/>
          </a:p>
          <a:p>
            <a:endParaRPr lang="x-none" dirty="0"/>
          </a:p>
        </p:txBody>
      </p:sp>
    </p:spTree>
    <p:extLst>
      <p:ext uri="{BB962C8B-B14F-4D97-AF65-F5344CB8AC3E}">
        <p14:creationId xmlns="" xmlns:p14="http://schemas.microsoft.com/office/powerpoint/2010/main" val="10661453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594429BE-A8D3-4AF8-BE82-E0FA354CC0EA}"/>
              </a:ext>
            </a:extLst>
          </p:cNvPr>
          <p:cNvPicPr>
            <a:picLocks noChangeAspect="1"/>
          </p:cNvPicPr>
          <p:nvPr/>
        </p:nvPicPr>
        <p:blipFill>
          <a:blip r:embed="rId3" cstate="print"/>
          <a:stretch>
            <a:fillRect/>
          </a:stretch>
        </p:blipFill>
        <p:spPr>
          <a:xfrm>
            <a:off x="1004774" y="280370"/>
            <a:ext cx="1140051" cy="1054699"/>
          </a:xfrm>
          <a:prstGeom prst="rect">
            <a:avLst/>
          </a:prstGeom>
        </p:spPr>
      </p:pic>
      <p:sp>
        <p:nvSpPr>
          <p:cNvPr id="3" name="TextBox 2">
            <a:extLst>
              <a:ext uri="{FF2B5EF4-FFF2-40B4-BE49-F238E27FC236}">
                <a16:creationId xmlns:a16="http://schemas.microsoft.com/office/drawing/2014/main" xmlns="" id="{046E61C3-54D1-4D99-8413-2FF2C0D81C5C}"/>
              </a:ext>
            </a:extLst>
          </p:cNvPr>
          <p:cNvSpPr txBox="1"/>
          <p:nvPr/>
        </p:nvSpPr>
        <p:spPr>
          <a:xfrm>
            <a:off x="1930400" y="477519"/>
            <a:ext cx="4165600" cy="584775"/>
          </a:xfrm>
          <a:prstGeom prst="rect">
            <a:avLst/>
          </a:prstGeom>
          <a:noFill/>
        </p:spPr>
        <p:txBody>
          <a:bodyPr wrap="square" rtlCol="0">
            <a:spAutoFit/>
          </a:bodyPr>
          <a:lstStyle/>
          <a:p>
            <a:r>
              <a:rPr lang="kk-KZ" sz="3200" b="1" dirty="0">
                <a:solidFill>
                  <a:schemeClr val="accent1"/>
                </a:solidFill>
                <a:latin typeface="Times New Roman" panose="02020603050405020304" pitchFamily="18" charset="0"/>
                <a:cs typeface="Times New Roman" panose="02020603050405020304" pitchFamily="18" charset="0"/>
              </a:rPr>
              <a:t>Назар аударыңыз!</a:t>
            </a:r>
            <a:endParaRPr lang="x-none" sz="3200" b="1" dirty="0">
              <a:solidFill>
                <a:schemeClr val="accent1"/>
              </a:solidFill>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xmlns="" id="{A8063414-28D4-49F6-BA51-EB6E0564589C}"/>
              </a:ext>
            </a:extLst>
          </p:cNvPr>
          <p:cNvSpPr/>
          <p:nvPr/>
        </p:nvSpPr>
        <p:spPr>
          <a:xfrm>
            <a:off x="914400" y="1456633"/>
            <a:ext cx="2296159" cy="57912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5" name="Прямоугольник 4">
            <a:extLst>
              <a:ext uri="{FF2B5EF4-FFF2-40B4-BE49-F238E27FC236}">
                <a16:creationId xmlns:a16="http://schemas.microsoft.com/office/drawing/2014/main" xmlns="" id="{72599466-0221-4228-8B46-A66A7F49486D}"/>
              </a:ext>
            </a:extLst>
          </p:cNvPr>
          <p:cNvSpPr/>
          <p:nvPr/>
        </p:nvSpPr>
        <p:spPr>
          <a:xfrm>
            <a:off x="4541520" y="1429622"/>
            <a:ext cx="2296159" cy="57912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Прямоугольник 5">
            <a:extLst>
              <a:ext uri="{FF2B5EF4-FFF2-40B4-BE49-F238E27FC236}">
                <a16:creationId xmlns:a16="http://schemas.microsoft.com/office/drawing/2014/main" xmlns="" id="{87F5C0DC-F7C9-4126-B18F-E9AF639C95D4}"/>
              </a:ext>
            </a:extLst>
          </p:cNvPr>
          <p:cNvSpPr/>
          <p:nvPr/>
        </p:nvSpPr>
        <p:spPr>
          <a:xfrm>
            <a:off x="8517385" y="1448415"/>
            <a:ext cx="2296159" cy="57912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8" name="TextBox 7">
            <a:extLst>
              <a:ext uri="{FF2B5EF4-FFF2-40B4-BE49-F238E27FC236}">
                <a16:creationId xmlns:a16="http://schemas.microsoft.com/office/drawing/2014/main" xmlns="" id="{236B0EC6-F77A-420A-B2CD-6BA9A5E079B2}"/>
              </a:ext>
            </a:extLst>
          </p:cNvPr>
          <p:cNvSpPr txBox="1"/>
          <p:nvPr/>
        </p:nvSpPr>
        <p:spPr>
          <a:xfrm>
            <a:off x="1371600" y="1534516"/>
            <a:ext cx="1615440" cy="369332"/>
          </a:xfrm>
          <a:prstGeom prst="rect">
            <a:avLst/>
          </a:prstGeom>
          <a:noFill/>
        </p:spPr>
        <p:txBody>
          <a:bodyPr wrap="square" rtlCol="0">
            <a:spAutoFit/>
          </a:bodyPr>
          <a:lstStyle/>
          <a:p>
            <a:r>
              <a:rPr lang="kk-KZ" dirty="0">
                <a:ln w="0">
                  <a:solidFill>
                    <a:schemeClr val="tx1"/>
                  </a:solidFill>
                </a:ln>
                <a:effectLst>
                  <a:outerShdw blurRad="38100" dist="25400" dir="5400000" algn="ctr" rotWithShape="0">
                    <a:srgbClr val="6E747A">
                      <a:alpha val="43000"/>
                    </a:srgbClr>
                  </a:outerShdw>
                </a:effectLst>
              </a:rPr>
              <a:t>Диалог</a:t>
            </a:r>
            <a:endParaRPr lang="x-none" dirty="0">
              <a:ln w="0">
                <a:solidFill>
                  <a:schemeClr val="tx1"/>
                </a:solidFill>
              </a:ln>
              <a:effectLst>
                <a:outerShdw blurRad="38100" dist="25400" dir="5400000" algn="ctr" rotWithShape="0">
                  <a:srgbClr val="6E747A">
                    <a:alpha val="43000"/>
                  </a:srgbClr>
                </a:outerShdw>
              </a:effectLst>
            </a:endParaRPr>
          </a:p>
        </p:txBody>
      </p:sp>
      <p:sp>
        <p:nvSpPr>
          <p:cNvPr id="9" name="TextBox 8">
            <a:extLst>
              <a:ext uri="{FF2B5EF4-FFF2-40B4-BE49-F238E27FC236}">
                <a16:creationId xmlns:a16="http://schemas.microsoft.com/office/drawing/2014/main" xmlns="" id="{F304B490-61A7-43D5-A726-A46F4C01FAEB}"/>
              </a:ext>
            </a:extLst>
          </p:cNvPr>
          <p:cNvSpPr txBox="1"/>
          <p:nvPr/>
        </p:nvSpPr>
        <p:spPr>
          <a:xfrm>
            <a:off x="5029200" y="1509761"/>
            <a:ext cx="1554480" cy="369332"/>
          </a:xfrm>
          <a:prstGeom prst="rect">
            <a:avLst/>
          </a:prstGeom>
          <a:noFill/>
        </p:spPr>
        <p:txBody>
          <a:bodyPr wrap="square" rtlCol="0">
            <a:spAutoFit/>
          </a:bodyPr>
          <a:lstStyle/>
          <a:p>
            <a:r>
              <a:rPr lang="kk-KZ" dirty="0">
                <a:ln w="0">
                  <a:solidFill>
                    <a:schemeClr val="tx1"/>
                  </a:solidFill>
                </a:ln>
                <a:effectLst>
                  <a:outerShdw blurRad="38100" dist="19050" dir="2700000" algn="tl" rotWithShape="0">
                    <a:schemeClr val="dk1">
                      <a:alpha val="40000"/>
                    </a:schemeClr>
                  </a:outerShdw>
                </a:effectLst>
              </a:rPr>
              <a:t>Монолог</a:t>
            </a:r>
            <a:endParaRPr lang="x-none" dirty="0">
              <a:ln w="0">
                <a:solidFill>
                  <a:schemeClr val="tx1"/>
                </a:solidFill>
              </a:ln>
              <a:effectLst>
                <a:outerShdw blurRad="38100" dist="19050" dir="2700000" algn="tl" rotWithShape="0">
                  <a:schemeClr val="dk1">
                    <a:alpha val="40000"/>
                  </a:schemeClr>
                </a:outerShdw>
              </a:effectLst>
            </a:endParaRPr>
          </a:p>
        </p:txBody>
      </p:sp>
      <p:sp>
        <p:nvSpPr>
          <p:cNvPr id="10" name="TextBox 9">
            <a:extLst>
              <a:ext uri="{FF2B5EF4-FFF2-40B4-BE49-F238E27FC236}">
                <a16:creationId xmlns:a16="http://schemas.microsoft.com/office/drawing/2014/main" xmlns="" id="{2CC83450-D42F-4843-9475-FC9574E1EA54}"/>
              </a:ext>
            </a:extLst>
          </p:cNvPr>
          <p:cNvSpPr txBox="1"/>
          <p:nvPr/>
        </p:nvSpPr>
        <p:spPr>
          <a:xfrm>
            <a:off x="8646160" y="1509405"/>
            <a:ext cx="1676400" cy="369332"/>
          </a:xfrm>
          <a:prstGeom prst="rect">
            <a:avLst/>
          </a:prstGeom>
          <a:noFill/>
        </p:spPr>
        <p:txBody>
          <a:bodyPr wrap="square" rtlCol="0">
            <a:spAutoFit/>
          </a:bodyPr>
          <a:lstStyle/>
          <a:p>
            <a:r>
              <a:rPr lang="kk-KZ" dirty="0">
                <a:ln w="0">
                  <a:solidFill>
                    <a:schemeClr val="tx1"/>
                  </a:solidFill>
                </a:ln>
                <a:effectLst>
                  <a:outerShdw blurRad="38100" dist="19050" dir="2700000" algn="tl" rotWithShape="0">
                    <a:schemeClr val="dk1">
                      <a:alpha val="40000"/>
                    </a:schemeClr>
                  </a:outerShdw>
                </a:effectLst>
              </a:rPr>
              <a:t>Полилог</a:t>
            </a:r>
            <a:endParaRPr lang="x-none" dirty="0">
              <a:ln w="0">
                <a:solidFill>
                  <a:schemeClr val="tx1"/>
                </a:solidFill>
              </a:ln>
              <a:effectLst>
                <a:outerShdw blurRad="38100" dist="19050" dir="2700000" algn="tl" rotWithShape="0">
                  <a:schemeClr val="dk1">
                    <a:alpha val="40000"/>
                  </a:schemeClr>
                </a:outerShdw>
              </a:effectLst>
            </a:endParaRPr>
          </a:p>
        </p:txBody>
      </p:sp>
      <p:sp>
        <p:nvSpPr>
          <p:cNvPr id="11" name="Стрелка: вправо с вырезом 10">
            <a:extLst>
              <a:ext uri="{FF2B5EF4-FFF2-40B4-BE49-F238E27FC236}">
                <a16:creationId xmlns:a16="http://schemas.microsoft.com/office/drawing/2014/main" xmlns="" id="{95036644-2D0D-4560-BE63-838C54DDCF00}"/>
              </a:ext>
            </a:extLst>
          </p:cNvPr>
          <p:cNvSpPr/>
          <p:nvPr/>
        </p:nvSpPr>
        <p:spPr>
          <a:xfrm rot="5400000">
            <a:off x="1530777" y="2257221"/>
            <a:ext cx="697645" cy="497840"/>
          </a:xfrm>
          <a:prstGeom prst="notchedRightArrow">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2" name="Стрелка: вправо с вырезом 11">
            <a:extLst>
              <a:ext uri="{FF2B5EF4-FFF2-40B4-BE49-F238E27FC236}">
                <a16:creationId xmlns:a16="http://schemas.microsoft.com/office/drawing/2014/main" xmlns="" id="{35809E48-1A0F-4133-9DD7-6065F439EC55}"/>
              </a:ext>
            </a:extLst>
          </p:cNvPr>
          <p:cNvSpPr/>
          <p:nvPr/>
        </p:nvSpPr>
        <p:spPr>
          <a:xfrm rot="5400000">
            <a:off x="5208697" y="2232332"/>
            <a:ext cx="697645" cy="497840"/>
          </a:xfrm>
          <a:prstGeom prst="notchedRightArrow">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3" name="Стрелка: вправо с вырезом 12">
            <a:extLst>
              <a:ext uri="{FF2B5EF4-FFF2-40B4-BE49-F238E27FC236}">
                <a16:creationId xmlns:a16="http://schemas.microsoft.com/office/drawing/2014/main" xmlns="" id="{E0964161-065B-4964-A3A2-1826CC74364F}"/>
              </a:ext>
            </a:extLst>
          </p:cNvPr>
          <p:cNvSpPr/>
          <p:nvPr/>
        </p:nvSpPr>
        <p:spPr>
          <a:xfrm rot="5400000">
            <a:off x="9135538" y="2135656"/>
            <a:ext cx="697645" cy="497840"/>
          </a:xfrm>
          <a:prstGeom prst="notchedRightArrow">
            <a:avLst/>
          </a:prstGeom>
          <a:solidFill>
            <a:schemeClr val="tx2">
              <a:lumMod val="20000"/>
              <a:lumOff val="8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15" name="TextBox 14">
            <a:extLst>
              <a:ext uri="{FF2B5EF4-FFF2-40B4-BE49-F238E27FC236}">
                <a16:creationId xmlns:a16="http://schemas.microsoft.com/office/drawing/2014/main" xmlns="" id="{28A47ECA-B5FD-489B-AE46-75179DEA8E0C}"/>
              </a:ext>
            </a:extLst>
          </p:cNvPr>
          <p:cNvSpPr txBox="1"/>
          <p:nvPr/>
        </p:nvSpPr>
        <p:spPr>
          <a:xfrm>
            <a:off x="4013200" y="2879651"/>
            <a:ext cx="3586480" cy="3416320"/>
          </a:xfrm>
          <a:prstGeom prst="rect">
            <a:avLst/>
          </a:prstGeom>
          <a:noFill/>
        </p:spPr>
        <p:txBody>
          <a:bodyPr wrap="square">
            <a:spAutoFit/>
          </a:bodyPr>
          <a:lstStyle/>
          <a:p>
            <a:pPr algn="ctr"/>
            <a:r>
              <a:rPr lang="ru-RU" sz="2400" dirty="0" err="1">
                <a:latin typeface="Times New Roman" panose="02020603050405020304" pitchFamily="18" charset="0"/>
                <a:cs typeface="Times New Roman" panose="02020603050405020304" pitchFamily="18" charset="0"/>
              </a:rPr>
              <a:t>сөйлету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грекше</a:t>
            </a:r>
            <a:r>
              <a:rPr lang="ru-RU"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monologos</a:t>
            </a:r>
            <a:r>
              <a:rPr lang="en-US" sz="2400" dirty="0">
                <a:latin typeface="Times New Roman" panose="02020603050405020304" pitchFamily="18" charset="0"/>
                <a:cs typeface="Times New Roman" panose="02020603050405020304" pitchFamily="18" charset="0"/>
              </a:rPr>
              <a:t>, mono </a:t>
            </a:r>
            <a:r>
              <a:rPr lang="ru-RU" sz="2400" dirty="0" err="1">
                <a:latin typeface="Times New Roman" panose="02020603050405020304" pitchFamily="18" charset="0"/>
                <a:cs typeface="Times New Roman" panose="02020603050405020304" pitchFamily="18" charset="0"/>
              </a:rPr>
              <a:t>бір</a:t>
            </a:r>
            <a:r>
              <a:rPr lang="ru-RU" sz="24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logos-</a:t>
            </a:r>
            <a:r>
              <a:rPr lang="ru-RU" sz="2400" dirty="0" err="1">
                <a:latin typeface="Times New Roman" panose="02020603050405020304" pitchFamily="18" charset="0"/>
                <a:cs typeface="Times New Roman" panose="02020603050405020304" pitchFamily="18" charset="0"/>
              </a:rPr>
              <a:t>сөз</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драмалық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шығармадағы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сондай</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ақ</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басқа</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әдеби</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шығармадағы</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кейіпкердің</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ішкі</a:t>
            </a:r>
            <a:r>
              <a:rPr lang="ru-RU" sz="2400" dirty="0">
                <a:latin typeface="Times New Roman" panose="02020603050405020304" pitchFamily="18" charset="0"/>
                <a:cs typeface="Times New Roman" panose="02020603050405020304" pitchFamily="18" charset="0"/>
              </a:rPr>
              <a:t> – </a:t>
            </a:r>
            <a:r>
              <a:rPr lang="ru-RU" sz="2400" dirty="0" err="1">
                <a:latin typeface="Times New Roman" panose="02020603050405020304" pitchFamily="18" charset="0"/>
                <a:cs typeface="Times New Roman" panose="02020603050405020304" pitchFamily="18" charset="0"/>
              </a:rPr>
              <a:t>көңіл</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күйін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білдіретін</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толғау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сөзі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кейіпкерді</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сөйлету</a:t>
            </a:r>
            <a:r>
              <a:rPr lang="ru-RU" sz="2400" dirty="0">
                <a:latin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cs typeface="Times New Roman" panose="02020603050405020304" pitchFamily="18" charset="0"/>
              </a:rPr>
              <a:t>тәсілі</a:t>
            </a:r>
            <a:r>
              <a:rPr lang="ru-RU" sz="2000" dirty="0">
                <a:latin typeface="Times New Roman" panose="02020603050405020304" pitchFamily="18" charset="0"/>
                <a:cs typeface="Times New Roman" panose="02020603050405020304" pitchFamily="18" charset="0"/>
              </a:rPr>
              <a:t>.</a:t>
            </a:r>
            <a:endParaRPr lang="x-none" sz="2000" dirty="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xmlns="" id="{7423BD1D-8447-4FC2-B7D7-E6FF6B434841}"/>
              </a:ext>
            </a:extLst>
          </p:cNvPr>
          <p:cNvSpPr txBox="1"/>
          <p:nvPr/>
        </p:nvSpPr>
        <p:spPr>
          <a:xfrm>
            <a:off x="320040" y="2885092"/>
            <a:ext cx="3291840" cy="3539430"/>
          </a:xfrm>
          <a:prstGeom prst="rect">
            <a:avLst/>
          </a:prstGeom>
          <a:noFill/>
        </p:spPr>
        <p:txBody>
          <a:bodyPr wrap="square">
            <a:spAutoFit/>
          </a:bodyPr>
          <a:lstStyle/>
          <a:p>
            <a:pPr algn="ctr"/>
            <a:r>
              <a:rPr lang="ru-RU" sz="2800" dirty="0">
                <a:latin typeface="Times New Roman" panose="02020603050405020304" pitchFamily="18" charset="0"/>
                <a:cs typeface="Times New Roman" panose="02020603050405020304" pitchFamily="18" charset="0"/>
              </a:rPr>
              <a:t>Диалог, </a:t>
            </a:r>
            <a:r>
              <a:rPr lang="ru-RU" sz="2800" dirty="0" err="1">
                <a:latin typeface="Times New Roman" panose="02020603050405020304" pitchFamily="18" charset="0"/>
                <a:cs typeface="Times New Roman" panose="02020603050405020304" pitchFamily="18" charset="0"/>
              </a:rPr>
              <a:t>сөйлестіру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грекше</a:t>
            </a:r>
            <a:r>
              <a:rPr lang="ru-RU"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dialogos</a:t>
            </a:r>
            <a:r>
              <a:rPr lang="en-US"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әдеби</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шығармада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екі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кейіпкердің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немесе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бірнеше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адамның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сөйлесуі</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оларды</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сөйлестіру</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тәсілі</a:t>
            </a:r>
            <a:r>
              <a:rPr lang="ru-RU" sz="2800" dirty="0">
                <a:latin typeface="Times New Roman" panose="02020603050405020304" pitchFamily="18" charset="0"/>
                <a:cs typeface="Times New Roman" panose="02020603050405020304" pitchFamily="18" charset="0"/>
              </a:rPr>
              <a:t>. </a:t>
            </a:r>
            <a:endParaRPr lang="x-none"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a16="http://schemas.microsoft.com/office/drawing/2014/main" xmlns="" id="{BAC93F5A-989C-4373-B7AA-6E84BE8227FB}"/>
              </a:ext>
            </a:extLst>
          </p:cNvPr>
          <p:cNvSpPr txBox="1"/>
          <p:nvPr/>
        </p:nvSpPr>
        <p:spPr>
          <a:xfrm>
            <a:off x="7772400" y="2879651"/>
            <a:ext cx="3786130" cy="2246769"/>
          </a:xfrm>
          <a:prstGeom prst="rect">
            <a:avLst/>
          </a:prstGeom>
          <a:noFill/>
        </p:spPr>
        <p:txBody>
          <a:bodyPr wrap="square">
            <a:spAutoFit/>
          </a:bodyPr>
          <a:lstStyle/>
          <a:p>
            <a:pPr algn="ctr"/>
            <a:r>
              <a:rPr lang="ru-RU" sz="2800" dirty="0"/>
              <a:t>(</a:t>
            </a:r>
            <a:r>
              <a:rPr lang="ru-RU" sz="2800" dirty="0">
                <a:latin typeface="Times New Roman" panose="02020603050405020304" pitchFamily="18" charset="0"/>
                <a:cs typeface="Times New Roman" panose="02020603050405020304" pitchFamily="18" charset="0"/>
              </a:rPr>
              <a:t>грек. Пол</a:t>
            </a:r>
            <a:r>
              <a:rPr lang="en-US" sz="2800" dirty="0">
                <a:latin typeface="Times New Roman" panose="02020603050405020304" pitchFamily="18" charset="0"/>
                <a:cs typeface="Times New Roman" panose="02020603050405020304" pitchFamily="18" charset="0"/>
              </a:rPr>
              <a:t>y</a:t>
            </a:r>
            <a:r>
              <a:rPr lang="ru-RU" sz="2800" dirty="0">
                <a:latin typeface="Times New Roman" panose="02020603050405020304" pitchFamily="18" charset="0"/>
                <a:cs typeface="Times New Roman" panose="02020603050405020304" pitchFamily="18" charset="0"/>
              </a:rPr>
              <a:t>с - </a:t>
            </a:r>
            <a:r>
              <a:rPr lang="ru-RU" sz="2800" dirty="0" err="1">
                <a:latin typeface="Times New Roman" panose="02020603050405020304" pitchFamily="18" charset="0"/>
                <a:cs typeface="Times New Roman" panose="02020603050405020304" pitchFamily="18" charset="0"/>
              </a:rPr>
              <a:t>көп,логос</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сөз</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әңгіме</a:t>
            </a:r>
            <a:r>
              <a:rPr lang="ru-RU" sz="2800" dirty="0">
                <a:latin typeface="Times New Roman" panose="02020603050405020304" pitchFamily="18" charset="0"/>
                <a:cs typeface="Times New Roman" panose="02020603050405020304" pitchFamily="18" charset="0"/>
              </a:rPr>
              <a:t>) — </a:t>
            </a:r>
            <a:r>
              <a:rPr lang="ru-RU" sz="2800" dirty="0" err="1">
                <a:latin typeface="Times New Roman" panose="02020603050405020304" pitchFamily="18" charset="0"/>
                <a:cs typeface="Times New Roman" panose="02020603050405020304" pitchFamily="18" charset="0"/>
              </a:rPr>
              <a:t>бірнеше</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адамның</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арасында</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болатын</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әңгіме</a:t>
            </a:r>
            <a:r>
              <a:rPr lang="ru-RU" sz="2800" dirty="0">
                <a:latin typeface="Times New Roman" panose="02020603050405020304" pitchFamily="18" charset="0"/>
                <a:cs typeface="Times New Roman" panose="02020603050405020304" pitchFamily="18" charset="0"/>
              </a:rPr>
              <a:t>.</a:t>
            </a:r>
            <a:endParaRPr lang="x-none" sz="2800" dirty="0">
              <a:latin typeface="Times New Roman"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xmlns="" id="{9F00C499-DC93-46A0-ADD1-C5B3F1670E93}"/>
              </a:ext>
            </a:extLst>
          </p:cNvPr>
          <p:cNvSpPr txBox="1"/>
          <p:nvPr/>
        </p:nvSpPr>
        <p:spPr>
          <a:xfrm>
            <a:off x="1024028" y="5650038"/>
            <a:ext cx="10534502" cy="384785"/>
          </a:xfrm>
          <a:prstGeom prst="rect">
            <a:avLst/>
          </a:prstGeom>
          <a:noFill/>
        </p:spPr>
        <p:txBody>
          <a:bodyPr wrap="square">
            <a:spAutoFit/>
          </a:bodyPr>
          <a:lstStyle/>
          <a:p>
            <a:pPr>
              <a:lnSpc>
                <a:spcPct val="115000"/>
              </a:lnSpc>
              <a:spcAft>
                <a:spcPts val="1000"/>
              </a:spcAft>
            </a:pPr>
            <a:r>
              <a:rPr lang="ru-RU" sz="1800" dirty="0" smtClean="0">
                <a:solidFill>
                  <a:prstClr val="black"/>
                </a:solidFill>
                <a:latin typeface="Times New Roman" panose="02020603050405020304" pitchFamily="18" charset="0"/>
                <a:cs typeface="Times New Roman" panose="02020603050405020304" pitchFamily="18" charset="0"/>
              </a:rPr>
              <a:t>.</a:t>
            </a:r>
            <a:endParaRPr lang="x-none" dirty="0"/>
          </a:p>
        </p:txBody>
      </p:sp>
    </p:spTree>
    <p:extLst>
      <p:ext uri="{BB962C8B-B14F-4D97-AF65-F5344CB8AC3E}">
        <p14:creationId xmlns="" xmlns:p14="http://schemas.microsoft.com/office/powerpoint/2010/main" val="3200997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40180" y="1340074"/>
            <a:ext cx="8833373" cy="434626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86118" y="232193"/>
            <a:ext cx="8638070" cy="954107"/>
          </a:xfrm>
          <a:prstGeom prst="rect">
            <a:avLst/>
          </a:prstGeom>
        </p:spPr>
        <p:txBody>
          <a:bodyPr wrap="none">
            <a:spAutoFit/>
          </a:bodyPr>
          <a:lstStyle/>
          <a:p>
            <a:r>
              <a:rPr lang="ru-RU" sz="2800" b="1" dirty="0">
                <a:solidFill>
                  <a:prstClr val="black"/>
                </a:solidFill>
                <a:latin typeface="Times New Roman" pitchFamily="18" charset="0"/>
                <a:cs typeface="Times New Roman" pitchFamily="18" charset="0"/>
              </a:rPr>
              <a:t>2-тапсырма: </a:t>
            </a:r>
            <a:r>
              <a:rPr lang="ru-RU" sz="2800" b="1" dirty="0" err="1">
                <a:solidFill>
                  <a:prstClr val="black"/>
                </a:solidFill>
                <a:latin typeface="Times New Roman" pitchFamily="18" charset="0"/>
                <a:cs typeface="Times New Roman" pitchFamily="18" charset="0"/>
              </a:rPr>
              <a:t>Мәтіннен</a:t>
            </a:r>
            <a:r>
              <a:rPr lang="ru-RU" sz="2800" b="1" dirty="0">
                <a:solidFill>
                  <a:prstClr val="black"/>
                </a:solidFill>
                <a:latin typeface="Times New Roman" pitchFamily="18" charset="0"/>
                <a:cs typeface="Times New Roman" pitchFamily="18" charset="0"/>
              </a:rPr>
              <a:t> </a:t>
            </a:r>
            <a:r>
              <a:rPr lang="ru-RU" sz="2800" b="1" dirty="0" err="1">
                <a:solidFill>
                  <a:prstClr val="black"/>
                </a:solidFill>
                <a:latin typeface="Times New Roman" pitchFamily="18" charset="0"/>
                <a:cs typeface="Times New Roman" pitchFamily="18" charset="0"/>
              </a:rPr>
              <a:t>оқшау</a:t>
            </a:r>
            <a:r>
              <a:rPr lang="ru-RU" sz="2800" b="1" dirty="0">
                <a:solidFill>
                  <a:prstClr val="black"/>
                </a:solidFill>
                <a:latin typeface="Times New Roman" pitchFamily="18" charset="0"/>
                <a:cs typeface="Times New Roman" pitchFamily="18" charset="0"/>
              </a:rPr>
              <a:t> </a:t>
            </a:r>
            <a:r>
              <a:rPr lang="ru-RU" sz="2800" b="1" dirty="0" err="1">
                <a:solidFill>
                  <a:prstClr val="black"/>
                </a:solidFill>
                <a:latin typeface="Times New Roman" pitchFamily="18" charset="0"/>
                <a:cs typeface="Times New Roman" pitchFamily="18" charset="0"/>
              </a:rPr>
              <a:t>сөздерді</a:t>
            </a:r>
            <a:r>
              <a:rPr lang="ru-RU" sz="2800" b="1" dirty="0">
                <a:solidFill>
                  <a:prstClr val="black"/>
                </a:solidFill>
                <a:latin typeface="Times New Roman" pitchFamily="18" charset="0"/>
                <a:cs typeface="Times New Roman" pitchFamily="18" charset="0"/>
              </a:rPr>
              <a:t> </a:t>
            </a:r>
            <a:r>
              <a:rPr lang="ru-RU" sz="2800" b="1" dirty="0" err="1">
                <a:solidFill>
                  <a:prstClr val="black"/>
                </a:solidFill>
                <a:latin typeface="Times New Roman" pitchFamily="18" charset="0"/>
                <a:cs typeface="Times New Roman" pitchFamily="18" charset="0"/>
              </a:rPr>
              <a:t>теріп</a:t>
            </a:r>
            <a:r>
              <a:rPr lang="ru-RU" sz="2800" b="1" dirty="0">
                <a:solidFill>
                  <a:prstClr val="black"/>
                </a:solidFill>
                <a:latin typeface="Times New Roman" pitchFamily="18" charset="0"/>
                <a:cs typeface="Times New Roman" pitchFamily="18" charset="0"/>
              </a:rPr>
              <a:t> </a:t>
            </a:r>
            <a:r>
              <a:rPr lang="ru-RU" sz="2800" b="1" dirty="0" err="1">
                <a:solidFill>
                  <a:prstClr val="black"/>
                </a:solidFill>
                <a:latin typeface="Times New Roman" pitchFamily="18" charset="0"/>
                <a:cs typeface="Times New Roman" pitchFamily="18" charset="0"/>
              </a:rPr>
              <a:t>жазып</a:t>
            </a:r>
            <a:r>
              <a:rPr lang="ru-RU" sz="2800" b="1" dirty="0">
                <a:solidFill>
                  <a:prstClr val="black"/>
                </a:solidFill>
                <a:latin typeface="Times New Roman" pitchFamily="18" charset="0"/>
                <a:cs typeface="Times New Roman" pitchFamily="18" charset="0"/>
              </a:rPr>
              <a:t>, </a:t>
            </a:r>
            <a:endParaRPr lang="ru-RU" sz="2800" b="1" dirty="0" smtClean="0">
              <a:solidFill>
                <a:prstClr val="black"/>
              </a:solidFill>
              <a:latin typeface="Times New Roman" pitchFamily="18" charset="0"/>
              <a:cs typeface="Times New Roman" pitchFamily="18" charset="0"/>
            </a:endParaRPr>
          </a:p>
          <a:p>
            <a:r>
              <a:rPr lang="ru-RU" sz="2800" b="1" dirty="0" err="1" smtClean="0">
                <a:solidFill>
                  <a:prstClr val="black"/>
                </a:solidFill>
                <a:latin typeface="Times New Roman" pitchFamily="18" charset="0"/>
                <a:cs typeface="Times New Roman" pitchFamily="18" charset="0"/>
              </a:rPr>
              <a:t>оқшау</a:t>
            </a:r>
            <a:r>
              <a:rPr lang="ru-RU" sz="2800" b="1" dirty="0" smtClean="0">
                <a:solidFill>
                  <a:prstClr val="black"/>
                </a:solidFill>
                <a:latin typeface="Times New Roman" pitchFamily="18" charset="0"/>
                <a:cs typeface="Times New Roman" pitchFamily="18" charset="0"/>
              </a:rPr>
              <a:t> </a:t>
            </a:r>
            <a:r>
              <a:rPr lang="ru-RU" sz="2800" b="1" dirty="0" err="1">
                <a:solidFill>
                  <a:prstClr val="black"/>
                </a:solidFill>
                <a:latin typeface="Times New Roman" pitchFamily="18" charset="0"/>
                <a:cs typeface="Times New Roman" pitchFamily="18" charset="0"/>
              </a:rPr>
              <a:t>сөздерді</a:t>
            </a:r>
            <a:r>
              <a:rPr lang="ru-RU" sz="2800" b="1" dirty="0">
                <a:solidFill>
                  <a:prstClr val="black"/>
                </a:solidFill>
                <a:latin typeface="Times New Roman" pitchFamily="18" charset="0"/>
                <a:cs typeface="Times New Roman" pitchFamily="18" charset="0"/>
              </a:rPr>
              <a:t> </a:t>
            </a:r>
            <a:r>
              <a:rPr lang="ru-RU" sz="2800" b="1" dirty="0" err="1">
                <a:solidFill>
                  <a:prstClr val="black"/>
                </a:solidFill>
                <a:latin typeface="Times New Roman" pitchFamily="18" charset="0"/>
                <a:cs typeface="Times New Roman" pitchFamily="18" charset="0"/>
              </a:rPr>
              <a:t>қатыстырып</a:t>
            </a:r>
            <a:r>
              <a:rPr lang="ru-RU" sz="2800" b="1" dirty="0">
                <a:solidFill>
                  <a:prstClr val="black"/>
                </a:solidFill>
                <a:latin typeface="Times New Roman" pitchFamily="18" charset="0"/>
                <a:cs typeface="Times New Roman" pitchFamily="18" charset="0"/>
              </a:rPr>
              <a:t> монолог </a:t>
            </a:r>
            <a:r>
              <a:rPr lang="ru-RU" sz="2800" b="1" dirty="0" err="1">
                <a:solidFill>
                  <a:prstClr val="black"/>
                </a:solidFill>
                <a:latin typeface="Times New Roman" pitchFamily="18" charset="0"/>
                <a:cs typeface="Times New Roman" pitchFamily="18" charset="0"/>
              </a:rPr>
              <a:t>жазыңыз</a:t>
            </a:r>
            <a:endParaRPr lang="ru-RU" sz="2800" b="1" dirty="0">
              <a:solidFill>
                <a:prstClr val="black"/>
              </a:solidFill>
              <a:latin typeface="Times New Roman" pitchFamily="18" charset="0"/>
              <a:cs typeface="Times New Roman" pitchFamily="18" charset="0"/>
            </a:endParaRPr>
          </a:p>
        </p:txBody>
      </p:sp>
      <p:sp>
        <p:nvSpPr>
          <p:cNvPr id="3" name="Прямоугольник 2"/>
          <p:cNvSpPr/>
          <p:nvPr/>
        </p:nvSpPr>
        <p:spPr>
          <a:xfrm>
            <a:off x="441959" y="5686336"/>
            <a:ext cx="8485621" cy="923330"/>
          </a:xfrm>
          <a:prstGeom prst="rect">
            <a:avLst/>
          </a:prstGeom>
        </p:spPr>
        <p:txBody>
          <a:bodyPr wrap="square">
            <a:spAutoFit/>
          </a:bodyPr>
          <a:lstStyle/>
          <a:p>
            <a:r>
              <a:rPr lang="ru-RU" b="1" i="1" dirty="0">
                <a:latin typeface="Times New Roman" pitchFamily="18" charset="0"/>
                <a:cs typeface="Times New Roman" pitchFamily="18" charset="0"/>
              </a:rPr>
              <a:t>Дескриптор.</a:t>
            </a:r>
          </a:p>
          <a:p>
            <a:r>
              <a:rPr lang="ru-RU" dirty="0" err="1">
                <a:latin typeface="Times New Roman" pitchFamily="18" charset="0"/>
                <a:cs typeface="Times New Roman" pitchFamily="18" charset="0"/>
              </a:rPr>
              <a:t>Мәтіндегі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оқшау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сөздерді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анықтап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дәптерге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теріп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жазады</a:t>
            </a:r>
            <a:r>
              <a:rPr lang="ru-RU" dirty="0">
                <a:latin typeface="Times New Roman" pitchFamily="18" charset="0"/>
                <a:cs typeface="Times New Roman" pitchFamily="18" charset="0"/>
              </a:rPr>
              <a:t>.</a:t>
            </a:r>
          </a:p>
          <a:p>
            <a:r>
              <a:rPr lang="ru-RU" dirty="0" err="1">
                <a:latin typeface="Times New Roman" pitchFamily="18" charset="0"/>
                <a:cs typeface="Times New Roman" pitchFamily="18" charset="0"/>
              </a:rPr>
              <a:t>Оқшау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сөздерді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қатыстырып</a:t>
            </a:r>
            <a:r>
              <a:rPr lang="ru-RU" dirty="0">
                <a:latin typeface="Times New Roman" pitchFamily="18" charset="0"/>
                <a:cs typeface="Times New Roman" pitchFamily="18" charset="0"/>
              </a:rPr>
              <a:t> монолог </a:t>
            </a:r>
            <a:r>
              <a:rPr lang="ru-RU" dirty="0" err="1">
                <a:latin typeface="Times New Roman" pitchFamily="18" charset="0"/>
                <a:cs typeface="Times New Roman" pitchFamily="18" charset="0"/>
              </a:rPr>
              <a:t>жазады</a:t>
            </a:r>
            <a:r>
              <a:rPr lang="ru-RU" dirty="0">
                <a:latin typeface="Times New Roman" pitchFamily="18" charset="0"/>
                <a:cs typeface="Times New Roman" pitchFamily="18" charset="0"/>
              </a:rPr>
              <a:t>.</a:t>
            </a:r>
          </a:p>
        </p:txBody>
      </p:sp>
    </p:spTree>
    <p:extLst>
      <p:ext uri="{BB962C8B-B14F-4D97-AF65-F5344CB8AC3E}">
        <p14:creationId xmlns="" xmlns:p14="http://schemas.microsoft.com/office/powerpoint/2010/main" val="3568766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15F51A9D-F95E-497E-984C-0F27D02E2B29}"/>
              </a:ext>
            </a:extLst>
          </p:cNvPr>
          <p:cNvPicPr>
            <a:picLocks noChangeAspect="1"/>
          </p:cNvPicPr>
          <p:nvPr/>
        </p:nvPicPr>
        <p:blipFill>
          <a:blip r:embed="rId2" cstate="print"/>
          <a:stretch>
            <a:fillRect/>
          </a:stretch>
        </p:blipFill>
        <p:spPr>
          <a:xfrm>
            <a:off x="1142951" y="240278"/>
            <a:ext cx="1127858" cy="1048603"/>
          </a:xfrm>
          <a:prstGeom prst="rect">
            <a:avLst/>
          </a:prstGeom>
        </p:spPr>
      </p:pic>
      <p:sp>
        <p:nvSpPr>
          <p:cNvPr id="3" name="TextBox 2">
            <a:extLst>
              <a:ext uri="{FF2B5EF4-FFF2-40B4-BE49-F238E27FC236}">
                <a16:creationId xmlns:a16="http://schemas.microsoft.com/office/drawing/2014/main" xmlns="" id="{86BFF403-49E8-485F-9E7C-1FE51D68F6DB}"/>
              </a:ext>
            </a:extLst>
          </p:cNvPr>
          <p:cNvSpPr txBox="1"/>
          <p:nvPr/>
        </p:nvSpPr>
        <p:spPr>
          <a:xfrm>
            <a:off x="1996488" y="429299"/>
            <a:ext cx="5603191" cy="461665"/>
          </a:xfrm>
          <a:prstGeom prst="rect">
            <a:avLst/>
          </a:prstGeom>
          <a:noFill/>
        </p:spPr>
        <p:txBody>
          <a:bodyPr wrap="square" rtlCol="0">
            <a:spAutoFit/>
          </a:bodyPr>
          <a:lstStyle/>
          <a:p>
            <a:r>
              <a:rPr lang="kk-KZ" sz="2400" b="1" dirty="0">
                <a:solidFill>
                  <a:srgbClr val="C00000"/>
                </a:solidFill>
                <a:latin typeface="Times New Roman" panose="02020603050405020304" pitchFamily="18" charset="0"/>
                <a:cs typeface="Times New Roman" panose="02020603050405020304" pitchFamily="18" charset="0"/>
              </a:rPr>
              <a:t>Жауабыңызды салыстырыңыз</a:t>
            </a:r>
            <a:r>
              <a:rPr lang="kk-KZ" sz="2400" dirty="0">
                <a:solidFill>
                  <a:srgbClr val="C00000"/>
                </a:solidFill>
              </a:rPr>
              <a:t>!</a:t>
            </a:r>
            <a:endParaRPr lang="x-none" sz="2400" dirty="0">
              <a:solidFill>
                <a:srgbClr val="C00000"/>
              </a:solidFill>
            </a:endParaRPr>
          </a:p>
        </p:txBody>
      </p:sp>
      <p:sp>
        <p:nvSpPr>
          <p:cNvPr id="4" name="TextBox 3">
            <a:extLst>
              <a:ext uri="{FF2B5EF4-FFF2-40B4-BE49-F238E27FC236}">
                <a16:creationId xmlns:a16="http://schemas.microsoft.com/office/drawing/2014/main" xmlns="" id="{865CE820-DAB9-4558-9480-3692D91914C2}"/>
              </a:ext>
            </a:extLst>
          </p:cNvPr>
          <p:cNvSpPr txBox="1"/>
          <p:nvPr/>
        </p:nvSpPr>
        <p:spPr>
          <a:xfrm>
            <a:off x="1351280" y="1143776"/>
            <a:ext cx="7762240" cy="410882"/>
          </a:xfrm>
          <a:prstGeom prst="rect">
            <a:avLst/>
          </a:prstGeom>
          <a:noFill/>
        </p:spPr>
        <p:txBody>
          <a:bodyPr wrap="square" rtlCol="0">
            <a:spAutoFit/>
          </a:bodyPr>
          <a:lstStyle/>
          <a:p>
            <a:pPr lvl="0">
              <a:lnSpc>
                <a:spcPct val="115000"/>
              </a:lnSpc>
              <a:spcAft>
                <a:spcPts val="1000"/>
              </a:spcAft>
            </a:pPr>
            <a:r>
              <a:rPr lang="x-none" smtClean="0">
                <a:solidFill>
                  <a:prstClr val="black"/>
                </a:solidFill>
                <a:latin typeface="Times New Roman" panose="02020603050405020304" pitchFamily="18" charset="0"/>
                <a:cs typeface="Times New Roman" panose="02020603050405020304" pitchFamily="18" charset="0"/>
              </a:rPr>
              <a:t>1</a:t>
            </a:r>
            <a:r>
              <a:rPr lang="ru-RU" dirty="0" smtClean="0">
                <a:solidFill>
                  <a:prstClr val="black"/>
                </a:solidFill>
                <a:latin typeface="Times New Roman" panose="02020603050405020304" pitchFamily="18" charset="0"/>
                <a:cs typeface="Times New Roman" panose="02020603050405020304" pitchFamily="18" charset="0"/>
              </a:rPr>
              <a:t>.</a:t>
            </a:r>
            <a:r>
              <a:rPr lang="kk-KZ" dirty="0" smtClean="0">
                <a:solidFill>
                  <a:prstClr val="black"/>
                </a:solidFill>
                <a:latin typeface="Times New Roman" panose="02020603050405020304" pitchFamily="18" charset="0"/>
                <a:cs typeface="Times New Roman" panose="02020603050405020304" pitchFamily="18" charset="0"/>
              </a:rPr>
              <a:t> </a:t>
            </a:r>
            <a:r>
              <a:rPr lang="ru-RU" sz="1800" dirty="0">
                <a:solidFill>
                  <a:prstClr val="black"/>
                </a:solidFill>
                <a:latin typeface="Times New Roman" panose="02020603050405020304" pitchFamily="18" charset="0"/>
                <a:cs typeface="Times New Roman" panose="02020603050405020304" pitchFamily="18" charset="0"/>
              </a:rPr>
              <a:t>Мәтіндегі </a:t>
            </a:r>
            <a:r>
              <a:rPr lang="ru-RU" sz="1800" dirty="0" err="1">
                <a:solidFill>
                  <a:prstClr val="black"/>
                </a:solidFill>
                <a:latin typeface="Times New Roman" panose="02020603050405020304" pitchFamily="18" charset="0"/>
                <a:cs typeface="Times New Roman" panose="02020603050405020304" pitchFamily="18" charset="0"/>
              </a:rPr>
              <a:t>оқшау</a:t>
            </a:r>
            <a:r>
              <a:rPr lang="ru-RU" sz="1800" dirty="0">
                <a:solidFill>
                  <a:prstClr val="black"/>
                </a:solidFill>
                <a:latin typeface="Times New Roman" panose="02020603050405020304" pitchFamily="18" charset="0"/>
                <a:cs typeface="Times New Roman" panose="02020603050405020304" pitchFamily="18" charset="0"/>
              </a:rPr>
              <a:t> </a:t>
            </a:r>
            <a:r>
              <a:rPr lang="ru-RU" sz="1800" dirty="0" err="1">
                <a:solidFill>
                  <a:prstClr val="black"/>
                </a:solidFill>
                <a:latin typeface="Times New Roman" panose="02020603050405020304" pitchFamily="18" charset="0"/>
                <a:cs typeface="Times New Roman" panose="02020603050405020304" pitchFamily="18" charset="0"/>
              </a:rPr>
              <a:t>сөздерді</a:t>
            </a:r>
            <a:r>
              <a:rPr lang="ru-RU" sz="1800" dirty="0">
                <a:solidFill>
                  <a:prstClr val="black"/>
                </a:solidFill>
                <a:latin typeface="Times New Roman" panose="02020603050405020304" pitchFamily="18" charset="0"/>
                <a:cs typeface="Times New Roman" panose="02020603050405020304" pitchFamily="18" charset="0"/>
              </a:rPr>
              <a:t> </a:t>
            </a:r>
            <a:r>
              <a:rPr lang="ru-RU" sz="1800" dirty="0" err="1">
                <a:solidFill>
                  <a:prstClr val="black"/>
                </a:solidFill>
                <a:latin typeface="Times New Roman" panose="02020603050405020304" pitchFamily="18" charset="0"/>
                <a:cs typeface="Times New Roman" panose="02020603050405020304" pitchFamily="18" charset="0"/>
              </a:rPr>
              <a:t>анықтап</a:t>
            </a:r>
            <a:r>
              <a:rPr lang="ru-RU" sz="1800" dirty="0">
                <a:solidFill>
                  <a:prstClr val="black"/>
                </a:solidFill>
                <a:latin typeface="Times New Roman" panose="02020603050405020304" pitchFamily="18" charset="0"/>
                <a:cs typeface="Times New Roman" panose="02020603050405020304" pitchFamily="18" charset="0"/>
              </a:rPr>
              <a:t>, </a:t>
            </a:r>
            <a:r>
              <a:rPr lang="ru-RU" sz="1800" dirty="0" err="1">
                <a:solidFill>
                  <a:prstClr val="black"/>
                </a:solidFill>
                <a:latin typeface="Times New Roman" panose="02020603050405020304" pitchFamily="18" charset="0"/>
                <a:cs typeface="Times New Roman" panose="02020603050405020304" pitchFamily="18" charset="0"/>
              </a:rPr>
              <a:t>дәптерге</a:t>
            </a:r>
            <a:r>
              <a:rPr lang="ru-RU" sz="1800" dirty="0">
                <a:solidFill>
                  <a:prstClr val="black"/>
                </a:solidFill>
                <a:latin typeface="Times New Roman" panose="02020603050405020304" pitchFamily="18" charset="0"/>
                <a:cs typeface="Times New Roman" panose="02020603050405020304" pitchFamily="18" charset="0"/>
              </a:rPr>
              <a:t> </a:t>
            </a:r>
            <a:r>
              <a:rPr lang="ru-RU" sz="1800" dirty="0" err="1">
                <a:solidFill>
                  <a:prstClr val="black"/>
                </a:solidFill>
                <a:latin typeface="Times New Roman" panose="02020603050405020304" pitchFamily="18" charset="0"/>
                <a:cs typeface="Times New Roman" panose="02020603050405020304" pitchFamily="18" charset="0"/>
              </a:rPr>
              <a:t>теріп</a:t>
            </a:r>
            <a:r>
              <a:rPr lang="ru-RU" sz="1800" dirty="0">
                <a:solidFill>
                  <a:prstClr val="black"/>
                </a:solidFill>
                <a:latin typeface="Times New Roman" panose="02020603050405020304" pitchFamily="18" charset="0"/>
                <a:cs typeface="Times New Roman" panose="02020603050405020304" pitchFamily="18" charset="0"/>
              </a:rPr>
              <a:t> </a:t>
            </a:r>
            <a:r>
              <a:rPr lang="ru-RU" sz="1800" dirty="0" err="1">
                <a:solidFill>
                  <a:prstClr val="black"/>
                </a:solidFill>
                <a:latin typeface="Times New Roman" panose="02020603050405020304" pitchFamily="18" charset="0"/>
                <a:cs typeface="Times New Roman" panose="02020603050405020304" pitchFamily="18" charset="0"/>
              </a:rPr>
              <a:t>жазады</a:t>
            </a:r>
            <a:r>
              <a:rPr lang="ru-RU" sz="1800" dirty="0">
                <a:solidFill>
                  <a:prstClr val="black"/>
                </a:solidFill>
                <a:latin typeface="Times New Roman" panose="02020603050405020304" pitchFamily="18" charset="0"/>
                <a:cs typeface="Times New Roman" panose="02020603050405020304" pitchFamily="18" charset="0"/>
              </a:rPr>
              <a:t>.</a:t>
            </a:r>
          </a:p>
        </p:txBody>
      </p:sp>
      <p:sp>
        <p:nvSpPr>
          <p:cNvPr id="5" name="TextBox 4">
            <a:extLst>
              <a:ext uri="{FF2B5EF4-FFF2-40B4-BE49-F238E27FC236}">
                <a16:creationId xmlns:a16="http://schemas.microsoft.com/office/drawing/2014/main" xmlns="" id="{41CD43F5-915F-49A9-997B-BED618CCC0DA}"/>
              </a:ext>
            </a:extLst>
          </p:cNvPr>
          <p:cNvSpPr txBox="1"/>
          <p:nvPr/>
        </p:nvSpPr>
        <p:spPr>
          <a:xfrm>
            <a:off x="985520" y="1578579"/>
            <a:ext cx="9438640" cy="400110"/>
          </a:xfrm>
          <a:prstGeom prst="rect">
            <a:avLst/>
          </a:prstGeom>
          <a:noFill/>
        </p:spPr>
        <p:txBody>
          <a:bodyPr wrap="square" rtlCol="0">
            <a:spAutoFit/>
          </a:bodyPr>
          <a:lstStyle/>
          <a:p>
            <a:r>
              <a:rPr lang="kk-KZ" sz="2000" b="1" dirty="0">
                <a:latin typeface="Times New Roman" panose="02020603050405020304" pitchFamily="18" charset="0"/>
                <a:cs typeface="Times New Roman" panose="02020603050405020304" pitchFamily="18" charset="0"/>
              </a:rPr>
              <a:t>Қыстырма сөздер: </a:t>
            </a:r>
            <a:r>
              <a:rPr lang="kk-KZ" sz="2000" dirty="0">
                <a:latin typeface="Times New Roman" panose="02020603050405020304" pitchFamily="18" charset="0"/>
                <a:cs typeface="Times New Roman" panose="02020603050405020304" pitchFamily="18" charset="0"/>
              </a:rPr>
              <a:t>бірі, екіншісі, өкінішке қарай, сөйтіп</a:t>
            </a:r>
            <a:r>
              <a:rPr lang="kk-KZ" dirty="0"/>
              <a:t>.</a:t>
            </a:r>
            <a:endParaRPr lang="x-none" dirty="0"/>
          </a:p>
        </p:txBody>
      </p:sp>
      <p:sp>
        <p:nvSpPr>
          <p:cNvPr id="7" name="TextBox 6">
            <a:extLst>
              <a:ext uri="{FF2B5EF4-FFF2-40B4-BE49-F238E27FC236}">
                <a16:creationId xmlns:a16="http://schemas.microsoft.com/office/drawing/2014/main" xmlns="" id="{B9441C27-0C58-456D-B8A1-69E9267BD415}"/>
              </a:ext>
            </a:extLst>
          </p:cNvPr>
          <p:cNvSpPr txBox="1"/>
          <p:nvPr/>
        </p:nvSpPr>
        <p:spPr>
          <a:xfrm>
            <a:off x="985520" y="2378298"/>
            <a:ext cx="10525760" cy="1754326"/>
          </a:xfrm>
          <a:prstGeom prst="rect">
            <a:avLst/>
          </a:prstGeom>
          <a:noFill/>
        </p:spPr>
        <p:txBody>
          <a:bodyPr wrap="square">
            <a:spAutoFit/>
          </a:bodyPr>
          <a:lstStyle/>
          <a:p>
            <a:r>
              <a:rPr lang="ru-RU" b="0" i="0" dirty="0" err="1">
                <a:solidFill>
                  <a:srgbClr val="333333"/>
                </a:solidFill>
                <a:effectLst/>
                <a:latin typeface="Times New Roman" panose="02020603050405020304" pitchFamily="18" charset="0"/>
                <a:cs typeface="Times New Roman" panose="02020603050405020304" pitchFamily="18" charset="0"/>
              </a:rPr>
              <a:t>Ешкім</a:t>
            </a:r>
            <a:r>
              <a:rPr lang="ru-RU" b="0" i="0" dirty="0">
                <a:solidFill>
                  <a:srgbClr val="333333"/>
                </a:solidFill>
                <a:effectLst/>
                <a:latin typeface="Times New Roman" panose="02020603050405020304" pitchFamily="18" charset="0"/>
                <a:cs typeface="Times New Roman" panose="02020603050405020304" pitchFamily="18" charset="0"/>
              </a:rPr>
              <a:t> де, </a:t>
            </a:r>
            <a:r>
              <a:rPr lang="ru-RU" b="0" i="0" dirty="0" err="1">
                <a:solidFill>
                  <a:srgbClr val="333333"/>
                </a:solidFill>
                <a:effectLst/>
                <a:latin typeface="Times New Roman" panose="02020603050405020304" pitchFamily="18" charset="0"/>
                <a:cs typeface="Times New Roman" panose="02020603050405020304" pitchFamily="18" charset="0"/>
              </a:rPr>
              <a:t>ешнәрсе</a:t>
            </a:r>
            <a:r>
              <a:rPr lang="ru-RU" b="0" i="0" dirty="0">
                <a:solidFill>
                  <a:srgbClr val="333333"/>
                </a:solidFill>
                <a:effectLst/>
                <a:latin typeface="Times New Roman" panose="02020603050405020304" pitchFamily="18" charset="0"/>
                <a:cs typeface="Times New Roman" panose="02020603050405020304" pitchFamily="18" charset="0"/>
              </a:rPr>
              <a:t> де </a:t>
            </a:r>
            <a:r>
              <a:rPr lang="ru-RU" b="0" i="0" dirty="0" err="1">
                <a:solidFill>
                  <a:srgbClr val="333333"/>
                </a:solidFill>
                <a:effectLst/>
                <a:latin typeface="Times New Roman" panose="02020603050405020304" pitchFamily="18" charset="0"/>
                <a:cs typeface="Times New Roman" panose="02020603050405020304" pitchFamily="18" charset="0"/>
              </a:rPr>
              <a:t>ұмытылмақ</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емес</a:t>
            </a:r>
            <a:r>
              <a:rPr lang="ru-RU" b="0" i="0" dirty="0">
                <a:solidFill>
                  <a:srgbClr val="333333"/>
                </a:solidFill>
                <a:effectLst/>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0" i="0" dirty="0" err="1">
                <a:solidFill>
                  <a:srgbClr val="333333"/>
                </a:solidFill>
                <a:effectLst/>
                <a:latin typeface="Times New Roman" panose="02020603050405020304" pitchFamily="18" charset="0"/>
                <a:cs typeface="Times New Roman" panose="02020603050405020304" pitchFamily="18" charset="0"/>
              </a:rPr>
              <a:t>Соғыс</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күйретуші</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күш</a:t>
            </a:r>
            <a:r>
              <a:rPr lang="ru-RU" b="0" i="0" dirty="0">
                <a:solidFill>
                  <a:srgbClr val="333333"/>
                </a:solidFill>
                <a:effectLst/>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0" i="0" dirty="0" err="1">
                <a:solidFill>
                  <a:srgbClr val="333333"/>
                </a:solidFill>
                <a:effectLst/>
                <a:latin typeface="Times New Roman" panose="02020603050405020304" pitchFamily="18" charset="0"/>
                <a:cs typeface="Times New Roman" panose="02020603050405020304" pitchFamily="18" charset="0"/>
              </a:rPr>
              <a:t>Дәл</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солай</a:t>
            </a:r>
            <a:r>
              <a:rPr lang="ru-RU" b="0" i="0" dirty="0">
                <a:solidFill>
                  <a:srgbClr val="333333"/>
                </a:solidFill>
                <a:effectLst/>
                <a:latin typeface="Times New Roman" panose="02020603050405020304" pitchFamily="18" charset="0"/>
                <a:cs typeface="Times New Roman" panose="02020603050405020304" pitchFamily="18" charset="0"/>
              </a:rPr>
              <a:t>!</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r>
              <a:rPr lang="ru-RU" b="0" i="0" dirty="0">
                <a:solidFill>
                  <a:srgbClr val="333333"/>
                </a:solidFill>
                <a:effectLst/>
                <a:latin typeface="Times New Roman" panose="02020603050405020304" pitchFamily="18" charset="0"/>
                <a:cs typeface="Times New Roman" panose="02020603050405020304" pitchFamily="18" charset="0"/>
              </a:rPr>
              <a:t>Барды </a:t>
            </a:r>
            <a:r>
              <a:rPr lang="ru-RU" b="0" i="0" dirty="0" err="1">
                <a:solidFill>
                  <a:srgbClr val="333333"/>
                </a:solidFill>
                <a:effectLst/>
                <a:latin typeface="Times New Roman" panose="02020603050405020304" pitchFamily="18" charset="0"/>
                <a:cs typeface="Times New Roman" panose="02020603050405020304" pitchFamily="18" charset="0"/>
              </a:rPr>
              <a:t>жоқ</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ететін</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тауды</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жер</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ететін</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Жер</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бетіндегі</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тіршілік</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атаулының</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бәрін</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жалмап</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жұтатын</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тажал</a:t>
            </a:r>
            <a:r>
              <a:rPr lang="ru-RU" b="0" i="0" dirty="0">
                <a:solidFill>
                  <a:srgbClr val="333333"/>
                </a:solidFill>
                <a:effectLst/>
                <a:latin typeface="Times New Roman" panose="02020603050405020304" pitchFamily="18" charset="0"/>
                <a:cs typeface="Times New Roman" panose="02020603050405020304" pitchFamily="18" charset="0"/>
              </a:rPr>
              <a:t>. Сол </a:t>
            </a:r>
            <a:r>
              <a:rPr lang="ru-RU" b="0" i="0" dirty="0" err="1">
                <a:solidFill>
                  <a:srgbClr val="333333"/>
                </a:solidFill>
                <a:effectLst/>
                <a:latin typeface="Times New Roman" panose="02020603050405020304" pitchFamily="18" charset="0"/>
                <a:cs typeface="Times New Roman" panose="02020603050405020304" pitchFamily="18" charset="0"/>
              </a:rPr>
              <a:t>қанды</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кезеңді</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еске</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түсіріп</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елестететін</a:t>
            </a:r>
            <a:r>
              <a:rPr lang="ru-RU" b="0" i="0" dirty="0">
                <a:solidFill>
                  <a:srgbClr val="333333"/>
                </a:solidFill>
                <a:effectLst/>
                <a:latin typeface="Times New Roman" panose="02020603050405020304" pitchFamily="18" charset="0"/>
                <a:cs typeface="Times New Roman" panose="02020603050405020304" pitchFamily="18" charset="0"/>
              </a:rPr>
              <a:t> газет-журнал </a:t>
            </a:r>
            <a:r>
              <a:rPr lang="ru-RU" b="0" i="0" dirty="0" err="1">
                <a:solidFill>
                  <a:srgbClr val="333333"/>
                </a:solidFill>
                <a:effectLst/>
                <a:latin typeface="Times New Roman" panose="02020603050405020304" pitchFamily="18" charset="0"/>
                <a:cs typeface="Times New Roman" panose="02020603050405020304" pitchFamily="18" charset="0"/>
              </a:rPr>
              <a:t>матералдары</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немесе</a:t>
            </a:r>
            <a:r>
              <a:rPr lang="ru-RU" b="0" i="0" dirty="0">
                <a:solidFill>
                  <a:srgbClr val="333333"/>
                </a:solidFill>
                <a:effectLst/>
                <a:latin typeface="Times New Roman" panose="02020603050405020304" pitchFamily="18" charset="0"/>
                <a:cs typeface="Times New Roman" panose="02020603050405020304" pitchFamily="18" charset="0"/>
              </a:rPr>
              <a:t> радио </a:t>
            </a:r>
            <a:r>
              <a:rPr lang="ru-RU" b="0" i="0" dirty="0" err="1">
                <a:solidFill>
                  <a:srgbClr val="333333"/>
                </a:solidFill>
                <a:effectLst/>
                <a:latin typeface="Times New Roman" panose="02020603050405020304" pitchFamily="18" charset="0"/>
                <a:cs typeface="Times New Roman" panose="02020603050405020304" pitchFamily="18" charset="0"/>
              </a:rPr>
              <a:t>телехабарлар</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кинолар</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аталар</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ерлігін</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мақтаныш</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тұта</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бізге</a:t>
            </a:r>
            <a:r>
              <a:rPr lang="ru-RU" b="0" i="0" dirty="0">
                <a:solidFill>
                  <a:srgbClr val="333333"/>
                </a:solidFill>
                <a:effectLst/>
                <a:latin typeface="Times New Roman" panose="02020603050405020304" pitchFamily="18" charset="0"/>
                <a:cs typeface="Times New Roman" panose="02020603050405020304" pitchFamily="18" charset="0"/>
              </a:rPr>
              <a:t> </a:t>
            </a:r>
            <a:r>
              <a:rPr lang="ru-RU" b="0" i="0" dirty="0" err="1">
                <a:solidFill>
                  <a:srgbClr val="333333"/>
                </a:solidFill>
                <a:effectLst/>
                <a:latin typeface="Times New Roman" panose="02020603050405020304" pitchFamily="18" charset="0"/>
                <a:cs typeface="Times New Roman" panose="02020603050405020304" pitchFamily="18" charset="0"/>
              </a:rPr>
              <a:t>жеткізді</a:t>
            </a:r>
            <a:r>
              <a:rPr lang="ru-RU" b="0" i="0" dirty="0" smtClean="0">
                <a:solidFill>
                  <a:srgbClr val="333333"/>
                </a:solidFill>
                <a:effectLst/>
                <a:latin typeface="Times New Roman" panose="02020603050405020304" pitchFamily="18" charset="0"/>
                <a:cs typeface="Times New Roman" panose="02020603050405020304" pitchFamily="18" charset="0"/>
              </a:rPr>
              <a:t>.</a:t>
            </a:r>
            <a:endParaRPr lang="x-none"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xmlns="" id="{D117CBA2-3CC6-4494-AF85-81C54344EFEB}"/>
              </a:ext>
            </a:extLst>
          </p:cNvPr>
          <p:cNvSpPr txBox="1"/>
          <p:nvPr/>
        </p:nvSpPr>
        <p:spPr>
          <a:xfrm>
            <a:off x="1376729" y="2018798"/>
            <a:ext cx="5273040" cy="369332"/>
          </a:xfrm>
          <a:prstGeom prst="rect">
            <a:avLst/>
          </a:prstGeom>
          <a:noFill/>
        </p:spPr>
        <p:txBody>
          <a:bodyPr wrap="square" rtlCol="0">
            <a:spAutoFit/>
          </a:bodyPr>
          <a:lstStyle/>
          <a:p>
            <a:r>
              <a:rPr lang="kk-KZ" dirty="0" smtClean="0">
                <a:latin typeface="Times New Roman" panose="02020603050405020304" pitchFamily="18" charset="0"/>
                <a:cs typeface="Times New Roman" panose="02020603050405020304" pitchFamily="18" charset="0"/>
              </a:rPr>
              <a:t>2.  </a:t>
            </a:r>
            <a:r>
              <a:rPr lang="kk-KZ" dirty="0">
                <a:latin typeface="Times New Roman" panose="02020603050405020304" pitchFamily="18" charset="0"/>
                <a:cs typeface="Times New Roman" panose="02020603050405020304" pitchFamily="18" charset="0"/>
              </a:rPr>
              <a:t>Монолог жазу</a:t>
            </a:r>
            <a:endParaRPr lang="x-none"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xmlns="" id="{9D047FF3-7D93-402C-94E7-7CE1675E9CD9}"/>
              </a:ext>
            </a:extLst>
          </p:cNvPr>
          <p:cNvSpPr txBox="1"/>
          <p:nvPr/>
        </p:nvSpPr>
        <p:spPr>
          <a:xfrm>
            <a:off x="985520" y="4032399"/>
            <a:ext cx="10708640" cy="2031325"/>
          </a:xfrm>
          <a:prstGeom prst="rect">
            <a:avLst/>
          </a:prstGeom>
          <a:noFill/>
        </p:spPr>
        <p:txBody>
          <a:bodyPr wrap="square">
            <a:spAutoFit/>
          </a:bodyPr>
          <a:lstStyle/>
          <a:p>
            <a:r>
              <a:rPr lang="ru-RU" b="0" i="0" dirty="0" err="1">
                <a:solidFill>
                  <a:srgbClr val="333333"/>
                </a:solidFill>
                <a:effectLst/>
                <a:latin typeface="Times New Roman" pitchFamily="18" charset="0"/>
                <a:cs typeface="Times New Roman" pitchFamily="18" charset="0"/>
              </a:rPr>
              <a:t>Солардың жанымен</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қанымен, терімен</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көз жасымен</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күшімен, ісімен</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ерлігімен</a:t>
            </a:r>
            <a:r>
              <a:rPr lang="ru-RU" b="0" i="0" dirty="0">
                <a:solidFill>
                  <a:srgbClr val="333333"/>
                </a:solidFill>
                <a:effectLst/>
                <a:latin typeface="Times New Roman" pitchFamily="18" charset="0"/>
                <a:cs typeface="Times New Roman" pitchFamily="18" charset="0"/>
              </a:rPr>
              <a:t>, </a:t>
            </a:r>
            <a:r>
              <a:rPr lang="en-US" b="0" i="0" dirty="0" smtClean="0">
                <a:solidFill>
                  <a:srgbClr val="333333"/>
                </a:solidFill>
                <a:effectLst/>
                <a:latin typeface="Times New Roman" pitchFamily="18" charset="0"/>
                <a:cs typeface="Times New Roman" pitchFamily="18" charset="0"/>
              </a:rPr>
              <a:t> </a:t>
            </a:r>
            <a:r>
              <a:rPr lang="ru-RU" b="0" i="0" dirty="0" err="1" smtClean="0">
                <a:solidFill>
                  <a:srgbClr val="333333"/>
                </a:solidFill>
                <a:effectLst/>
                <a:latin typeface="Times New Roman" pitchFamily="18" charset="0"/>
                <a:cs typeface="Times New Roman" pitchFamily="18" charset="0"/>
              </a:rPr>
              <a:t>туған </a:t>
            </a:r>
            <a:r>
              <a:rPr lang="ru-RU" b="0" i="0" dirty="0" err="1">
                <a:solidFill>
                  <a:srgbClr val="333333"/>
                </a:solidFill>
                <a:effectLst/>
                <a:latin typeface="Times New Roman" pitchFamily="18" charset="0"/>
                <a:cs typeface="Times New Roman" pitchFamily="18" charset="0"/>
              </a:rPr>
              <a:t>жердің топырағын жауға таптатпай</a:t>
            </a:r>
            <a:r>
              <a:rPr lang="ru-RU" b="0" i="0" dirty="0">
                <a:solidFill>
                  <a:srgbClr val="333333"/>
                </a:solidFill>
                <a:effectLst/>
                <a:latin typeface="Times New Roman" pitchFamily="18" charset="0"/>
                <a:cs typeface="Times New Roman" pitchFamily="18" charset="0"/>
              </a:rPr>
              <a:t>, </a:t>
            </a:r>
            <a:r>
              <a:rPr lang="ru-RU" b="0" i="0" dirty="0" err="1" smtClean="0">
                <a:solidFill>
                  <a:srgbClr val="333333"/>
                </a:solidFill>
                <a:effectLst/>
                <a:latin typeface="Times New Roman" pitchFamily="18" charset="0"/>
                <a:cs typeface="Times New Roman" pitchFamily="18" charset="0"/>
              </a:rPr>
              <a:t>жауды</a:t>
            </a:r>
            <a:r>
              <a:rPr lang="ru-RU" b="0" i="0" dirty="0" smtClean="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жеңіп, тауын</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шағып, туын</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жағап, жеңістің таңбасын басқан күн </a:t>
            </a:r>
            <a:r>
              <a:rPr lang="ru-RU" b="0" i="0" dirty="0">
                <a:solidFill>
                  <a:srgbClr val="333333"/>
                </a:solidFill>
                <a:effectLst/>
                <a:latin typeface="Times New Roman" pitchFamily="18" charset="0"/>
                <a:cs typeface="Times New Roman" pitchFamily="18" charset="0"/>
              </a:rPr>
              <a:t>– Жеңіс </a:t>
            </a:r>
            <a:r>
              <a:rPr lang="ru-RU" b="0" i="0" dirty="0" err="1">
                <a:solidFill>
                  <a:srgbClr val="333333"/>
                </a:solidFill>
                <a:effectLst/>
                <a:latin typeface="Times New Roman" pitchFamily="18" charset="0"/>
                <a:cs typeface="Times New Roman" pitchFamily="18" charset="0"/>
              </a:rPr>
              <a:t>күні.</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Бұл күннің толғағы ашшы</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болса</a:t>
            </a:r>
            <a:r>
              <a:rPr lang="ru-RU" b="0" i="0" dirty="0">
                <a:solidFill>
                  <a:srgbClr val="333333"/>
                </a:solidFill>
                <a:effectLst/>
                <a:latin typeface="Times New Roman" pitchFamily="18" charset="0"/>
                <a:cs typeface="Times New Roman" pitchFamily="18" charset="0"/>
              </a:rPr>
              <a:t> да, </a:t>
            </a:r>
            <a:r>
              <a:rPr lang="ru-RU" b="0" i="0" dirty="0" err="1">
                <a:solidFill>
                  <a:srgbClr val="333333"/>
                </a:solidFill>
                <a:effectLst/>
                <a:latin typeface="Times New Roman" pitchFamily="18" charset="0"/>
                <a:cs typeface="Times New Roman" pitchFamily="18" charset="0"/>
              </a:rPr>
              <a:t>туғаны </a:t>
            </a:r>
            <a:r>
              <a:rPr lang="ru-RU" b="0" i="0" dirty="0">
                <a:solidFill>
                  <a:srgbClr val="333333"/>
                </a:solidFill>
                <a:effectLst/>
                <a:latin typeface="Times New Roman" pitchFamily="18" charset="0"/>
                <a:cs typeface="Times New Roman" pitchFamily="18" charset="0"/>
              </a:rPr>
              <a:t>бар </a:t>
            </a:r>
            <a:r>
              <a:rPr lang="ru-RU" b="0" i="0" dirty="0" err="1">
                <a:solidFill>
                  <a:srgbClr val="333333"/>
                </a:solidFill>
                <a:effectLst/>
                <a:latin typeface="Times New Roman" pitchFamily="18" charset="0"/>
                <a:cs typeface="Times New Roman" pitchFamily="18" charset="0"/>
              </a:rPr>
              <a:t>халқы үшін қуаныш болған күн</a:t>
            </a:r>
            <a:r>
              <a:rPr lang="ru-RU" b="0" i="0" dirty="0">
                <a:solidFill>
                  <a:srgbClr val="333333"/>
                </a:solidFill>
                <a:effectLst/>
                <a:latin typeface="Times New Roman" pitchFamily="18" charset="0"/>
                <a:cs typeface="Times New Roman" pitchFamily="18" charset="0"/>
              </a:rPr>
              <a:t>. </a:t>
            </a:r>
            <a:r>
              <a:rPr lang="ru-RU" dirty="0" smtClean="0">
                <a:solidFill>
                  <a:srgbClr val="333333"/>
                </a:solidFill>
                <a:latin typeface="Times New Roman" pitchFamily="18" charset="0"/>
                <a:cs typeface="Times New Roman" pitchFamily="18" charset="0"/>
              </a:rPr>
              <a:t>О </a:t>
            </a:r>
            <a:r>
              <a:rPr lang="ru-RU" dirty="0" err="1" smtClean="0">
                <a:solidFill>
                  <a:srgbClr val="333333"/>
                </a:solidFill>
                <a:latin typeface="Times New Roman" pitchFamily="18" charset="0"/>
                <a:cs typeface="Times New Roman" pitchFamily="18" charset="0"/>
              </a:rPr>
              <a:t>адамзат</a:t>
            </a:r>
            <a:r>
              <a:rPr lang="kk-KZ" dirty="0" smtClean="0">
                <a:solidFill>
                  <a:srgbClr val="333333"/>
                </a:solidFill>
                <a:latin typeface="Times New Roman" pitchFamily="18" charset="0"/>
                <a:cs typeface="Times New Roman" pitchFamily="18" charset="0"/>
              </a:rPr>
              <a:t>,</a:t>
            </a:r>
            <a:r>
              <a:rPr lang="ru-RU" b="0" i="0" dirty="0" smtClean="0">
                <a:solidFill>
                  <a:srgbClr val="333333"/>
                </a:solidFill>
                <a:effectLst/>
                <a:latin typeface="Times New Roman" pitchFamily="18" charset="0"/>
                <a:cs typeface="Times New Roman" pitchFamily="18" charset="0"/>
              </a:rPr>
              <a:t> </a:t>
            </a:r>
            <a:r>
              <a:rPr lang="ru-RU" b="0" i="0" dirty="0" err="1" smtClean="0">
                <a:solidFill>
                  <a:srgbClr val="333333"/>
                </a:solidFill>
                <a:effectLst/>
                <a:latin typeface="Times New Roman" pitchFamily="18" charset="0"/>
                <a:cs typeface="Times New Roman" pitchFamily="18" charset="0"/>
              </a:rPr>
              <a:t>бұл</a:t>
            </a:r>
            <a:r>
              <a:rPr lang="en-US" b="0" i="0" dirty="0" smtClean="0">
                <a:solidFill>
                  <a:srgbClr val="333333"/>
                </a:solidFill>
                <a:effectLst/>
                <a:latin typeface="Times New Roman" pitchFamily="18" charset="0"/>
                <a:cs typeface="Times New Roman" pitchFamily="18" charset="0"/>
              </a:rPr>
              <a:t>-</a:t>
            </a:r>
            <a:r>
              <a:rPr lang="ru-RU" b="0" i="0" dirty="0" smtClean="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Ұлы мереке</a:t>
            </a:r>
            <a:r>
              <a:rPr lang="ru-RU" b="0" i="0" dirty="0">
                <a:solidFill>
                  <a:srgbClr val="333333"/>
                </a:solidFill>
                <a:effectLst/>
                <a:latin typeface="Times New Roman" pitchFamily="18" charset="0"/>
                <a:cs typeface="Times New Roman" pitchFamily="18" charset="0"/>
              </a:rPr>
              <a:t>. </a:t>
            </a:r>
            <a:r>
              <a:rPr lang="ru-RU" b="0" i="0" dirty="0" err="1" smtClean="0">
                <a:solidFill>
                  <a:srgbClr val="333333"/>
                </a:solidFill>
                <a:effectLst/>
                <a:latin typeface="Times New Roman" pitchFamily="18" charset="0"/>
                <a:cs typeface="Times New Roman" pitchFamily="18" charset="0"/>
              </a:rPr>
              <a:t>Жеңіс күнін </a:t>
            </a:r>
            <a:r>
              <a:rPr lang="ru-RU" b="0" i="0" dirty="0" err="1">
                <a:solidFill>
                  <a:srgbClr val="333333"/>
                </a:solidFill>
                <a:effectLst/>
                <a:latin typeface="Times New Roman" pitchFamily="18" charset="0"/>
                <a:cs typeface="Times New Roman" pitchFamily="18" charset="0"/>
              </a:rPr>
              <a:t>біз</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ұмытсақ </a:t>
            </a:r>
            <a:r>
              <a:rPr lang="ru-RU" b="0" i="0" dirty="0" err="1" smtClean="0">
                <a:solidFill>
                  <a:srgbClr val="333333"/>
                </a:solidFill>
                <a:effectLst/>
                <a:latin typeface="Times New Roman" pitchFamily="18" charset="0"/>
                <a:cs typeface="Times New Roman" pitchFamily="18" charset="0"/>
              </a:rPr>
              <a:t>тарих</a:t>
            </a:r>
            <a:r>
              <a:rPr lang="en-US" b="0" i="0" dirty="0" smtClean="0">
                <a:solidFill>
                  <a:srgbClr val="333333"/>
                </a:solidFill>
                <a:effectLst/>
                <a:latin typeface="Times New Roman" pitchFamily="18" charset="0"/>
                <a:cs typeface="Times New Roman" pitchFamily="18" charset="0"/>
              </a:rPr>
              <a:t> </a:t>
            </a:r>
            <a:r>
              <a:rPr lang="ru-RU" b="0" i="0" dirty="0" err="1" smtClean="0">
                <a:solidFill>
                  <a:srgbClr val="333333"/>
                </a:solidFill>
                <a:effectLst/>
                <a:latin typeface="Times New Roman" pitchFamily="18" charset="0"/>
                <a:cs typeface="Times New Roman" pitchFamily="18" charset="0"/>
              </a:rPr>
              <a:t>ұмытпайды.</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r>
              <a:rPr lang="en-US" dirty="0" smtClean="0">
                <a:latin typeface="Times New Roman" pitchFamily="18" charset="0"/>
                <a:cs typeface="Times New Roman" pitchFamily="18" charset="0"/>
              </a:rPr>
              <a:t>          </a:t>
            </a:r>
            <a:r>
              <a:rPr lang="ru-RU" b="0" i="0" dirty="0" err="1" smtClean="0">
                <a:solidFill>
                  <a:srgbClr val="333333"/>
                </a:solidFill>
                <a:effectLst/>
                <a:latin typeface="Times New Roman" pitchFamily="18" charset="0"/>
                <a:cs typeface="Times New Roman" pitchFamily="18" charset="0"/>
              </a:rPr>
              <a:t>Біз</a:t>
            </a:r>
            <a:r>
              <a:rPr lang="ru-RU" b="0" i="0" dirty="0" smtClean="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Ұлы </a:t>
            </a:r>
            <a:r>
              <a:rPr lang="ru-RU" b="0" i="0" dirty="0">
                <a:solidFill>
                  <a:srgbClr val="333333"/>
                </a:solidFill>
                <a:effectLst/>
                <a:latin typeface="Times New Roman" pitchFamily="18" charset="0"/>
                <a:cs typeface="Times New Roman" pitchFamily="18" charset="0"/>
              </a:rPr>
              <a:t>Отан </a:t>
            </a:r>
            <a:r>
              <a:rPr lang="ru-RU" b="0" i="0" dirty="0" err="1">
                <a:solidFill>
                  <a:srgbClr val="333333"/>
                </a:solidFill>
                <a:effectLst/>
                <a:latin typeface="Times New Roman" pitchFamily="18" charset="0"/>
                <a:cs typeface="Times New Roman" pitchFamily="18" charset="0"/>
              </a:rPr>
              <a:t>соғысындағы Ұлы Жеңіске ештеңеге теңеспейтін ғажап күшпен жеттік</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Ол</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күш</a:t>
            </a:r>
            <a:r>
              <a:rPr lang="ru-RU" b="0" i="0" dirty="0">
                <a:solidFill>
                  <a:srgbClr val="333333"/>
                </a:solidFill>
                <a:effectLst/>
                <a:latin typeface="Times New Roman" pitchFamily="18" charset="0"/>
                <a:cs typeface="Times New Roman" pitchFamily="18" charset="0"/>
              </a:rPr>
              <a:t> - </a:t>
            </a:r>
            <a:r>
              <a:rPr lang="ru-RU" b="0" i="0" dirty="0" err="1">
                <a:solidFill>
                  <a:srgbClr val="333333"/>
                </a:solidFill>
                <a:effectLst/>
                <a:latin typeface="Times New Roman" pitchFamily="18" charset="0"/>
                <a:cs typeface="Times New Roman" pitchFamily="18" charset="0"/>
              </a:rPr>
              <a:t>әрине</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бірлік</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Қаншама</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халық</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бір</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тудың</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астына</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бірігіп</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күштерін</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бір</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арнаға</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салды</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Ұлы</a:t>
            </a:r>
            <a:r>
              <a:rPr lang="ru-RU" b="0" i="0" dirty="0">
                <a:solidFill>
                  <a:srgbClr val="333333"/>
                </a:solidFill>
                <a:effectLst/>
                <a:latin typeface="Times New Roman" pitchFamily="18" charset="0"/>
                <a:cs typeface="Times New Roman" pitchFamily="18" charset="0"/>
              </a:rPr>
              <a:t> Жеңіс он бес </a:t>
            </a:r>
            <a:r>
              <a:rPr lang="ru-RU" b="0" i="0" dirty="0" err="1">
                <a:solidFill>
                  <a:srgbClr val="333333"/>
                </a:solidFill>
                <a:effectLst/>
                <a:latin typeface="Times New Roman" pitchFamily="18" charset="0"/>
                <a:cs typeface="Times New Roman" pitchFamily="18" charset="0"/>
              </a:rPr>
              <a:t>одақтас</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болған</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мемлекеттердің</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ортақ</a:t>
            </a:r>
            <a:r>
              <a:rPr lang="ru-RU" b="0" i="0" dirty="0">
                <a:solidFill>
                  <a:srgbClr val="333333"/>
                </a:solidFill>
                <a:effectLst/>
                <a:latin typeface="Times New Roman" pitchFamily="18" charset="0"/>
                <a:cs typeface="Times New Roman" pitchFamily="18" charset="0"/>
              </a:rPr>
              <a:t> </a:t>
            </a:r>
            <a:r>
              <a:rPr lang="ru-RU" b="0" i="0" dirty="0" err="1">
                <a:solidFill>
                  <a:srgbClr val="333333"/>
                </a:solidFill>
                <a:effectLst/>
                <a:latin typeface="Times New Roman" pitchFamily="18" charset="0"/>
                <a:cs typeface="Times New Roman" pitchFamily="18" charset="0"/>
              </a:rPr>
              <a:t>мерейтойы</a:t>
            </a:r>
            <a:r>
              <a:rPr lang="ru-RU" b="0" i="0" dirty="0">
                <a:solidFill>
                  <a:srgbClr val="333333"/>
                </a:solidFill>
                <a:effectLst/>
                <a:latin typeface="Times New Roman" pitchFamily="18" charset="0"/>
                <a:cs typeface="Times New Roman" pitchFamily="18" charset="0"/>
              </a:rPr>
              <a:t>.</a:t>
            </a:r>
            <a:endParaRPr lang="x-none" dirty="0">
              <a:latin typeface="Times New Roman" pitchFamily="18" charset="0"/>
              <a:cs typeface="Times New Roman" pitchFamily="18" charset="0"/>
            </a:endParaRPr>
          </a:p>
        </p:txBody>
      </p:sp>
    </p:spTree>
    <p:extLst>
      <p:ext uri="{BB962C8B-B14F-4D97-AF65-F5344CB8AC3E}">
        <p14:creationId xmlns="" xmlns:p14="http://schemas.microsoft.com/office/powerpoint/2010/main" val="3019738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43FDABA-D579-4FB4-9FF7-AF74286B006F}"/>
              </a:ext>
            </a:extLst>
          </p:cNvPr>
          <p:cNvSpPr txBox="1"/>
          <p:nvPr/>
        </p:nvSpPr>
        <p:spPr>
          <a:xfrm>
            <a:off x="944880" y="814831"/>
            <a:ext cx="7630160" cy="312880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kk-KZ"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Бүгінгі сабақта</a:t>
            </a:r>
          </a:p>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kk-KZ" sz="2400" b="1" i="0" u="none" strike="noStrike" kern="1200" cap="none" spc="0" normalizeH="0" baseline="0" noProof="0" dirty="0">
              <a:ln>
                <a:noFill/>
              </a:ln>
              <a:solidFill>
                <a:srgbClr val="C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kk-KZ"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kk-KZ" sz="2400"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rPr>
              <a:t>н</a:t>
            </a:r>
            <a:r>
              <a:rPr lang="kk-KZ" sz="2400" dirty="0">
                <a:solidFill>
                  <a:prstClr val="black"/>
                </a:solidFill>
                <a:latin typeface="Times New Roman" pitchFamily="18" charset="0"/>
                <a:cs typeface="Times New Roman" pitchFamily="18" charset="0"/>
              </a:rPr>
              <a:t>Оқылым бойынша мәтінді түсініп, </a:t>
            </a:r>
            <a:r>
              <a:rPr lang="kk-KZ" sz="2400" dirty="0" smtClean="0">
                <a:solidFill>
                  <a:prstClr val="black"/>
                </a:solidFill>
                <a:latin typeface="Times New Roman" pitchFamily="18" charset="0"/>
                <a:cs typeface="Times New Roman" pitchFamily="18" charset="0"/>
              </a:rPr>
              <a:t>автордың </a:t>
            </a:r>
            <a:r>
              <a:rPr lang="kk-KZ" sz="2400" dirty="0">
                <a:solidFill>
                  <a:prstClr val="black"/>
                </a:solidFill>
                <a:latin typeface="Times New Roman" pitchFamily="18" charset="0"/>
                <a:cs typeface="Times New Roman" pitchFamily="18" charset="0"/>
              </a:rPr>
              <a:t>көзқарасын талдадыңыздар.</a:t>
            </a:r>
            <a:endParaRPr kumimoji="0" lang="kk-KZ"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67945" lvl="0" indent="0" algn="just" defTabSz="914400" rtl="0" eaLnBrk="1" fontAlgn="auto" latinLnBrk="0" hangingPunct="1">
              <a:lnSpc>
                <a:spcPct val="109000"/>
              </a:lnSpc>
              <a:spcBef>
                <a:spcPts val="0"/>
              </a:spcBef>
              <a:spcAft>
                <a:spcPts val="1000"/>
              </a:spcAft>
              <a:buClrTx/>
              <a:buSzTx/>
              <a:buFontTx/>
              <a:buNone/>
              <a:tabLst/>
              <a:defRPr/>
            </a:pPr>
            <a:r>
              <a:rPr kumimoji="0" lang="kk-KZ"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Берілген мәтіннен оқшау сөздерді тауып, сол сөздерді қатыстырып монолог жаздыңыздар.</a:t>
            </a:r>
          </a:p>
          <a:p>
            <a:pPr marL="0" marR="0" lvl="0" indent="0" algn="l" defTabSz="914400" rtl="0" eaLnBrk="1" fontAlgn="auto" latinLnBrk="0" hangingPunct="1">
              <a:lnSpc>
                <a:spcPct val="100000"/>
              </a:lnSpc>
              <a:spcBef>
                <a:spcPts val="0"/>
              </a:spcBef>
              <a:spcAft>
                <a:spcPts val="1000"/>
              </a:spcAft>
              <a:buClrTx/>
              <a:buSzTx/>
              <a:buFontTx/>
              <a:buNone/>
              <a:tabLst/>
              <a:defRPr/>
            </a:pPr>
            <a:endParaRPr kumimoji="0" lang="kk-KZ" sz="2400" b="1" i="0" u="none" strike="noStrike" kern="1200" cap="none" spc="0" normalizeH="0" baseline="0" noProof="0" dirty="0">
              <a:ln>
                <a:noFill/>
              </a:ln>
              <a:solidFill>
                <a:srgbClr val="D97828">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860665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2D687C4E-37DE-4061-9072-5DC45B48705B}"/>
              </a:ext>
            </a:extLst>
          </p:cNvPr>
          <p:cNvSpPr txBox="1"/>
          <p:nvPr/>
        </p:nvSpPr>
        <p:spPr>
          <a:xfrm>
            <a:off x="995680" y="751840"/>
            <a:ext cx="6085840" cy="461665"/>
          </a:xfrm>
          <a:prstGeom prst="rect">
            <a:avLst/>
          </a:prstGeom>
          <a:noFill/>
        </p:spPr>
        <p:txBody>
          <a:bodyPr wrap="square" rtlCol="0">
            <a:spAutoFit/>
          </a:bodyPr>
          <a:lstStyle/>
          <a:p>
            <a:r>
              <a:rPr lang="kk-KZ" sz="2400" b="1" dirty="0">
                <a:solidFill>
                  <a:srgbClr val="C00000"/>
                </a:solidFill>
                <a:latin typeface="Times New Roman" panose="02020603050405020304" pitchFamily="18" charset="0"/>
                <a:cs typeface="Times New Roman" panose="02020603050405020304" pitchFamily="18" charset="0"/>
              </a:rPr>
              <a:t>Қосымша тапсырма</a:t>
            </a:r>
            <a:endParaRPr lang="x-none" sz="2400" b="1" dirty="0">
              <a:solidFill>
                <a:srgbClr val="C0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xmlns="" id="{E97CF426-27C5-4584-A7EA-371D00802775}"/>
              </a:ext>
            </a:extLst>
          </p:cNvPr>
          <p:cNvSpPr txBox="1"/>
          <p:nvPr/>
        </p:nvSpPr>
        <p:spPr>
          <a:xfrm>
            <a:off x="995680" y="1981200"/>
            <a:ext cx="7386320" cy="1200329"/>
          </a:xfrm>
          <a:prstGeom prst="rect">
            <a:avLst/>
          </a:prstGeom>
          <a:noFill/>
        </p:spPr>
        <p:txBody>
          <a:bodyPr wrap="square" rtlCol="0">
            <a:spAutoFit/>
          </a:bodyPr>
          <a:lstStyle/>
          <a:p>
            <a:pPr algn="just"/>
            <a:r>
              <a:rPr lang="kk-KZ" sz="2400" dirty="0">
                <a:latin typeface="Times New Roman" panose="02020603050405020304" pitchFamily="18" charset="0"/>
                <a:cs typeface="Times New Roman" panose="02020603050405020304" pitchFamily="18" charset="0"/>
              </a:rPr>
              <a:t>Қ</a:t>
            </a:r>
            <a:r>
              <a:rPr lang="kk-KZ" sz="2400" dirty="0" smtClean="0">
                <a:latin typeface="Times New Roman" panose="02020603050405020304" pitchFamily="18" charset="0"/>
                <a:cs typeface="Times New Roman" panose="02020603050405020304" pitchFamily="18" charset="0"/>
              </a:rPr>
              <a:t>азақтың </a:t>
            </a:r>
            <a:r>
              <a:rPr lang="kk-KZ" sz="2400" dirty="0">
                <a:latin typeface="Times New Roman" panose="02020603050405020304" pitchFamily="18" charset="0"/>
                <a:cs typeface="Times New Roman" panose="02020603050405020304" pitchFamily="18" charset="0"/>
              </a:rPr>
              <a:t>батыр қыздарының ішінен бір батыр қызға  байланысты тың ақпарат  жинап, «Ер есімі ел есінде» деген тақырыпта интервью құрастырып жазыңыздар.</a:t>
            </a:r>
            <a:endParaRPr lang="x-none"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4906453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6C023CF-563D-47E1-BF07-A1232FA0262B}"/>
              </a:ext>
            </a:extLst>
          </p:cNvPr>
          <p:cNvSpPr txBox="1"/>
          <p:nvPr/>
        </p:nvSpPr>
        <p:spPr>
          <a:xfrm>
            <a:off x="1737360" y="1439039"/>
            <a:ext cx="7640320" cy="2862322"/>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kk-KZ" sz="6000" b="1" i="0" u="none" strike="noStrike" kern="1200" cap="none" spc="0" normalizeH="0" baseline="0" noProof="0" dirty="0">
                <a:ln w="0">
                  <a:solidFill>
                    <a:srgbClr val="C00000"/>
                  </a:solidFill>
                </a:ln>
                <a:solidFill>
                  <a:schemeClr val="accent2">
                    <a:lumMod val="75000"/>
                  </a:schemeClr>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rPr>
              <a:t>Назар қойып тыңдағандарыңызға рақмет!</a:t>
            </a:r>
            <a:endParaRPr kumimoji="0" lang="x-none" sz="6000" b="1" i="0" u="none" strike="noStrike" kern="1200" cap="none" spc="0" normalizeH="0" baseline="0" noProof="0" dirty="0">
              <a:ln w="0">
                <a:solidFill>
                  <a:srgbClr val="C00000"/>
                </a:solidFill>
              </a:ln>
              <a:solidFill>
                <a:schemeClr val="accent2">
                  <a:lumMod val="75000"/>
                </a:schemeClr>
              </a:solidFill>
              <a:effectLst>
                <a:reflection blurRad="6350" stA="53000" endA="300" endPos="35500" dir="5400000" sy="-90000" algn="bl" rotWithShape="0"/>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 xmlns:p14="http://schemas.microsoft.com/office/powerpoint/2010/main" val="2199030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0588DCB9-780E-44AA-9D1F-3B6C223A2729}"/>
              </a:ext>
            </a:extLst>
          </p:cNvPr>
          <p:cNvSpPr txBox="1"/>
          <p:nvPr/>
        </p:nvSpPr>
        <p:spPr>
          <a:xfrm>
            <a:off x="1066800" y="909820"/>
            <a:ext cx="8961120" cy="461549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24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Оқу мақсаты:</a:t>
            </a:r>
          </a:p>
          <a:p>
            <a:pPr marL="0" marR="67945" lvl="0" indent="0" algn="l" defTabSz="914400" rtl="0" eaLnBrk="1" fontAlgn="auto" latinLnBrk="0" hangingPunct="1">
              <a:lnSpc>
                <a:spcPct val="109000"/>
              </a:lnSpc>
              <a:spcBef>
                <a:spcPts val="0"/>
              </a:spcBef>
              <a:spcAft>
                <a:spcPts val="1000"/>
              </a:spcAft>
              <a:buClrTx/>
              <a:buSzTx/>
              <a:buFontTx/>
              <a:buNone/>
              <a:tabLst/>
              <a:defRPr/>
            </a:pPr>
            <a:r>
              <a:rPr kumimoji="0" lang="kk-KZ" sz="2400" b="0" i="0" u="none" strike="noStrike" kern="1200" cap="none" spc="0" normalizeH="0" baseline="0" noProof="0" dirty="0">
                <a:ln>
                  <a:noFill/>
                </a:ln>
                <a:solidFill>
                  <a:prstClr val="black"/>
                </a:solidFill>
                <a:effectLst/>
                <a:uLnTx/>
                <a:uFillTx/>
                <a:latin typeface="Times New Roman"/>
                <a:ea typeface="Calibri"/>
                <a:cs typeface="+mn-cs"/>
              </a:rPr>
              <a:t>7.</a:t>
            </a:r>
            <a:r>
              <a:rPr kumimoji="0" lang="x-none" sz="2400" b="0" i="0" u="none" strike="noStrike" kern="1200" cap="none" spc="0" normalizeH="0" baseline="0" noProof="0" dirty="0">
                <a:ln>
                  <a:noFill/>
                </a:ln>
                <a:solidFill>
                  <a:prstClr val="black"/>
                </a:solidFill>
                <a:effectLst/>
                <a:uLnTx/>
                <a:uFillTx/>
                <a:latin typeface="Times New Roman"/>
                <a:ea typeface="Calibri"/>
                <a:cs typeface="+mn-cs"/>
              </a:rPr>
              <a:t>1</a:t>
            </a:r>
            <a:r>
              <a:rPr kumimoji="0" lang="kk-KZ" sz="2400" b="0" i="0" u="none" strike="noStrike" kern="1200" cap="none" spc="0" normalizeH="0" baseline="0" noProof="0" dirty="0">
                <a:ln>
                  <a:noFill/>
                </a:ln>
                <a:solidFill>
                  <a:prstClr val="black"/>
                </a:solidFill>
                <a:effectLst/>
                <a:uLnTx/>
                <a:uFillTx/>
                <a:latin typeface="Times New Roman"/>
                <a:ea typeface="Calibri"/>
                <a:cs typeface="+mn-cs"/>
              </a:rPr>
              <a:t>.2.1 әлеуметтік</a:t>
            </a:r>
            <a:r>
              <a:rPr kumimoji="0" lang="x-none" sz="2400" b="0" i="0" u="none" strike="noStrike" kern="1200" cap="none" spc="0" normalizeH="0" baseline="0" noProof="0" dirty="0">
                <a:ln>
                  <a:noFill/>
                </a:ln>
                <a:solidFill>
                  <a:prstClr val="black"/>
                </a:solidFill>
                <a:effectLst/>
                <a:uLnTx/>
                <a:uFillTx/>
                <a:latin typeface="Times New Roman"/>
                <a:ea typeface="Calibri"/>
                <a:cs typeface="+mn-cs"/>
              </a:rPr>
              <a:t>-</a:t>
            </a:r>
            <a:r>
              <a:rPr kumimoji="0" lang="kk-KZ" sz="2400" b="0" i="0" u="none" strike="noStrike" kern="1200" cap="none" spc="0" normalizeH="0" baseline="0" noProof="0" dirty="0">
                <a:ln>
                  <a:noFill/>
                </a:ln>
                <a:solidFill>
                  <a:prstClr val="black"/>
                </a:solidFill>
                <a:effectLst/>
                <a:uLnTx/>
                <a:uFillTx/>
                <a:latin typeface="Times New Roman"/>
                <a:ea typeface="Calibri"/>
                <a:cs typeface="+mn-cs"/>
              </a:rPr>
              <a:t>қоғамдық, оқу-еңбек тақырыптарына байланысты диалог, монолог, полилогтердегі </a:t>
            </a:r>
            <a:r>
              <a:rPr kumimoji="0" lang="x-none" sz="2400" b="0" i="0" u="none" strike="noStrike" kern="1200" cap="none" spc="0" normalizeH="0" baseline="0" noProof="0" dirty="0">
                <a:ln>
                  <a:noFill/>
                </a:ln>
                <a:solidFill>
                  <a:prstClr val="black"/>
                </a:solidFill>
                <a:effectLst/>
                <a:uLnTx/>
                <a:uFillTx/>
                <a:latin typeface="Times New Roman"/>
                <a:ea typeface="Calibri"/>
                <a:cs typeface="+mn-cs"/>
              </a:rPr>
              <a:t>( интервью, </a:t>
            </a:r>
            <a:r>
              <a:rPr kumimoji="0" lang="x-none" sz="2400" b="0" i="0" u="none" strike="noStrike" kern="1200" cap="none" spc="0" normalizeH="0" baseline="0" noProof="0" dirty="0" err="1">
                <a:ln>
                  <a:noFill/>
                </a:ln>
                <a:solidFill>
                  <a:prstClr val="black"/>
                </a:solidFill>
                <a:effectLst/>
                <a:uLnTx/>
                <a:uFillTx/>
                <a:latin typeface="Times New Roman"/>
                <a:ea typeface="Calibri"/>
                <a:cs typeface="+mn-cs"/>
              </a:rPr>
              <a:t>көркем</a:t>
            </a:r>
            <a:r>
              <a:rPr kumimoji="0" lang="x-none" sz="2400" b="0" i="0" u="none" strike="noStrike" kern="1200" cap="none" spc="0" normalizeH="0" baseline="0" noProof="0" dirty="0">
                <a:ln>
                  <a:noFill/>
                </a:ln>
                <a:solidFill>
                  <a:prstClr val="black"/>
                </a:solidFill>
                <a:effectLst/>
                <a:uLnTx/>
                <a:uFillTx/>
                <a:latin typeface="Times New Roman"/>
                <a:ea typeface="Calibri"/>
                <a:cs typeface="+mn-cs"/>
              </a:rPr>
              <a:t> </a:t>
            </a:r>
            <a:r>
              <a:rPr kumimoji="0" lang="x-none" sz="2400" b="0" i="0" u="none" strike="noStrike" kern="1200" cap="none" spc="0" normalizeH="0" baseline="0" noProof="0" dirty="0" err="1">
                <a:ln>
                  <a:noFill/>
                </a:ln>
                <a:solidFill>
                  <a:prstClr val="black"/>
                </a:solidFill>
                <a:effectLst/>
                <a:uLnTx/>
                <a:uFillTx/>
                <a:latin typeface="Times New Roman"/>
                <a:ea typeface="Calibri"/>
                <a:cs typeface="+mn-cs"/>
              </a:rPr>
              <a:t>әдеби</a:t>
            </a:r>
            <a:r>
              <a:rPr kumimoji="0" lang="x-none" sz="2400" b="0" i="0" u="none" strike="noStrike" kern="1200" cap="none" spc="0" normalizeH="0" baseline="0" noProof="0" dirty="0">
                <a:ln>
                  <a:noFill/>
                </a:ln>
                <a:solidFill>
                  <a:prstClr val="black"/>
                </a:solidFill>
                <a:effectLst/>
                <a:uLnTx/>
                <a:uFillTx/>
                <a:latin typeface="Times New Roman"/>
                <a:ea typeface="Calibri"/>
                <a:cs typeface="+mn-cs"/>
              </a:rPr>
              <a:t> </a:t>
            </a:r>
            <a:r>
              <a:rPr kumimoji="0" lang="x-none" sz="2400" b="0" i="0" u="none" strike="noStrike" kern="1200" cap="none" spc="0" normalizeH="0" baseline="0" noProof="0" dirty="0" err="1">
                <a:ln>
                  <a:noFill/>
                </a:ln>
                <a:solidFill>
                  <a:prstClr val="black"/>
                </a:solidFill>
                <a:effectLst/>
                <a:uLnTx/>
                <a:uFillTx/>
                <a:latin typeface="Times New Roman"/>
                <a:ea typeface="Calibri"/>
                <a:cs typeface="+mn-cs"/>
              </a:rPr>
              <a:t>шығармадан</a:t>
            </a:r>
            <a:r>
              <a:rPr kumimoji="0" lang="x-none" sz="2400" b="0" i="0" u="none" strike="noStrike" kern="1200" cap="none" spc="0" normalizeH="0" baseline="0" noProof="0" dirty="0">
                <a:ln>
                  <a:noFill/>
                </a:ln>
                <a:solidFill>
                  <a:prstClr val="black"/>
                </a:solidFill>
                <a:effectLst/>
                <a:uLnTx/>
                <a:uFillTx/>
                <a:latin typeface="Times New Roman"/>
                <a:ea typeface="Calibri"/>
                <a:cs typeface="+mn-cs"/>
              </a:rPr>
              <a:t> </a:t>
            </a:r>
            <a:r>
              <a:rPr kumimoji="0" lang="x-none" sz="2400" b="0" i="0" u="none" strike="noStrike" kern="1200" cap="none" spc="0" normalizeH="0" baseline="0" noProof="0" dirty="0" err="1">
                <a:ln>
                  <a:noFill/>
                </a:ln>
                <a:solidFill>
                  <a:prstClr val="black"/>
                </a:solidFill>
                <a:effectLst/>
                <a:uLnTx/>
                <a:uFillTx/>
                <a:latin typeface="Times New Roman"/>
                <a:ea typeface="Calibri"/>
                <a:cs typeface="+mn-cs"/>
              </a:rPr>
              <a:t>үзінді</a:t>
            </a:r>
            <a:r>
              <a:rPr kumimoji="0" lang="x-none" sz="2400" b="0" i="0" u="none" strike="noStrike" kern="1200" cap="none" spc="0" normalizeH="0" baseline="0" noProof="0" dirty="0">
                <a:ln>
                  <a:noFill/>
                </a:ln>
                <a:solidFill>
                  <a:prstClr val="black"/>
                </a:solidFill>
                <a:effectLst/>
                <a:uLnTx/>
                <a:uFillTx/>
                <a:latin typeface="Times New Roman"/>
                <a:ea typeface="Calibri"/>
                <a:cs typeface="+mn-cs"/>
              </a:rPr>
              <a:t>) автор </a:t>
            </a:r>
            <a:r>
              <a:rPr kumimoji="0" lang="x-none" sz="2400" b="0" i="0" u="none" strike="noStrike" kern="1200" cap="none" spc="0" normalizeH="0" baseline="0" noProof="0" dirty="0" err="1">
                <a:ln>
                  <a:noFill/>
                </a:ln>
                <a:solidFill>
                  <a:prstClr val="black"/>
                </a:solidFill>
                <a:effectLst/>
                <a:uLnTx/>
                <a:uFillTx/>
                <a:latin typeface="Times New Roman"/>
                <a:ea typeface="Calibri"/>
                <a:cs typeface="+mn-cs"/>
              </a:rPr>
              <a:t>көзқарасы</a:t>
            </a:r>
            <a:r>
              <a:rPr kumimoji="0" lang="x-none" sz="2400" b="0" i="0" u="none" strike="noStrike" kern="1200" cap="none" spc="0" normalizeH="0" baseline="0" noProof="0" dirty="0">
                <a:ln>
                  <a:noFill/>
                </a:ln>
                <a:solidFill>
                  <a:prstClr val="black"/>
                </a:solidFill>
                <a:effectLst/>
                <a:uLnTx/>
                <a:uFillTx/>
                <a:latin typeface="Times New Roman"/>
                <a:ea typeface="Calibri"/>
                <a:cs typeface="+mn-cs"/>
              </a:rPr>
              <a:t> мен </a:t>
            </a:r>
            <a:r>
              <a:rPr kumimoji="0" lang="x-none" sz="2400" b="0" i="0" u="none" strike="noStrike" kern="1200" cap="none" spc="0" normalizeH="0" baseline="0" noProof="0" dirty="0" err="1">
                <a:ln>
                  <a:noFill/>
                </a:ln>
                <a:solidFill>
                  <a:prstClr val="black"/>
                </a:solidFill>
                <a:effectLst/>
                <a:uLnTx/>
                <a:uFillTx/>
                <a:latin typeface="Times New Roman"/>
                <a:ea typeface="Calibri"/>
                <a:cs typeface="+mn-cs"/>
              </a:rPr>
              <a:t>көтерілген</a:t>
            </a:r>
            <a:r>
              <a:rPr kumimoji="0" lang="x-none" sz="2400" b="0" i="0" u="none" strike="noStrike" kern="1200" cap="none" spc="0" normalizeH="0" baseline="0" noProof="0" dirty="0">
                <a:ln>
                  <a:noFill/>
                </a:ln>
                <a:solidFill>
                  <a:prstClr val="black"/>
                </a:solidFill>
                <a:effectLst/>
                <a:uLnTx/>
                <a:uFillTx/>
                <a:latin typeface="Times New Roman"/>
                <a:ea typeface="Calibri"/>
                <a:cs typeface="+mn-cs"/>
              </a:rPr>
              <a:t> </a:t>
            </a:r>
            <a:r>
              <a:rPr kumimoji="0" lang="x-none" sz="2400" b="0" i="0" u="none" strike="noStrike" kern="1200" cap="none" spc="0" normalizeH="0" baseline="0" noProof="0" err="1">
                <a:ln>
                  <a:noFill/>
                </a:ln>
                <a:solidFill>
                  <a:prstClr val="black"/>
                </a:solidFill>
                <a:effectLst/>
                <a:uLnTx/>
                <a:uFillTx/>
                <a:latin typeface="Times New Roman"/>
                <a:ea typeface="Calibri"/>
                <a:cs typeface="+mn-cs"/>
              </a:rPr>
              <a:t>мәселені</a:t>
            </a:r>
            <a:r>
              <a:rPr kumimoji="0" lang="x-none" sz="2400" b="0" i="0" u="none" strike="noStrike" kern="1200" cap="none" spc="0" normalizeH="0" baseline="0" noProof="0">
                <a:ln>
                  <a:noFill/>
                </a:ln>
                <a:solidFill>
                  <a:prstClr val="black"/>
                </a:solidFill>
                <a:effectLst/>
                <a:uLnTx/>
                <a:uFillTx/>
                <a:latin typeface="Times New Roman"/>
                <a:ea typeface="Calibri"/>
                <a:cs typeface="+mn-cs"/>
              </a:rPr>
              <a:t> </a:t>
            </a:r>
            <a:r>
              <a:rPr kumimoji="0" lang="x-none" sz="2400" b="0" i="0" u="none" strike="noStrike" kern="1200" cap="none" spc="0" normalizeH="0" baseline="0" noProof="0" smtClean="0">
                <a:ln>
                  <a:noFill/>
                </a:ln>
                <a:solidFill>
                  <a:prstClr val="black"/>
                </a:solidFill>
                <a:effectLst/>
                <a:uLnTx/>
                <a:uFillTx/>
                <a:latin typeface="Times New Roman"/>
                <a:ea typeface="Calibri"/>
                <a:cs typeface="+mn-cs"/>
              </a:rPr>
              <a:t>талдау;</a:t>
            </a:r>
            <a:endParaRPr kumimoji="0" lang="kk-KZ" sz="2400" b="0" i="0" u="none" strike="noStrike" kern="1200" cap="none" spc="0" normalizeH="0" baseline="0" noProof="0" dirty="0">
              <a:ln>
                <a:noFill/>
              </a:ln>
              <a:solidFill>
                <a:prstClr val="black"/>
              </a:solidFill>
              <a:effectLst/>
              <a:uLnTx/>
              <a:uFillTx/>
              <a:latin typeface="Times New Roman"/>
              <a:ea typeface="Calibri"/>
              <a:cs typeface="+mn-cs"/>
            </a:endParaRPr>
          </a:p>
          <a:p>
            <a:pPr marL="0" marR="67945" lvl="0" indent="0" algn="l" defTabSz="914400" rtl="0" eaLnBrk="1" fontAlgn="auto" latinLnBrk="0" hangingPunct="1">
              <a:lnSpc>
                <a:spcPct val="109000"/>
              </a:lnSpc>
              <a:spcBef>
                <a:spcPts val="0"/>
              </a:spcBef>
              <a:spcAft>
                <a:spcPts val="1000"/>
              </a:spcAft>
              <a:buClrTx/>
              <a:buSzTx/>
              <a:buFontTx/>
              <a:buNone/>
              <a:tabLst/>
              <a:defRPr/>
            </a:pPr>
            <a:r>
              <a:rPr kumimoji="0" lang="kk-KZ" sz="2400" b="0" i="0" u="none" strike="noStrike" kern="1200" cap="none" spc="0" normalizeH="0" baseline="0" noProof="0" dirty="0">
                <a:ln>
                  <a:noFill/>
                </a:ln>
                <a:solidFill>
                  <a:prstClr val="black"/>
                </a:solidFill>
                <a:effectLst/>
                <a:uLnTx/>
                <a:uFillTx/>
                <a:latin typeface="Times New Roman"/>
                <a:ea typeface="Calibri"/>
                <a:cs typeface="+mn-cs"/>
              </a:rPr>
              <a:t>7.4.4.5 оқшау сөздердің қызметін түсіну, ажырата білу</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24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Сабақтың мақсаты:</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мәтінді түсініп оқып, автор көзқарасы мен көтерілген мәселеге талдау жасайды;</a:t>
            </a:r>
          </a:p>
          <a:p>
            <a:pPr marL="0" marR="67945" lvl="0" indent="0" algn="l" defTabSz="914400" rtl="0" eaLnBrk="1" fontAlgn="auto" latinLnBrk="0" hangingPunct="1">
              <a:lnSpc>
                <a:spcPct val="109000"/>
              </a:lnSpc>
              <a:spcBef>
                <a:spcPts val="0"/>
              </a:spcBef>
              <a:spcAft>
                <a:spcPts val="1000"/>
              </a:spcAft>
              <a:buClrTx/>
              <a:buSzTx/>
              <a:buFontTx/>
              <a:buNone/>
              <a:tabLst/>
              <a:defRPr/>
            </a:pPr>
            <a:r>
              <a:rPr kumimoji="0" lang="kk-KZ"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мәтіннен оқшау сөздерді теріп жазып, оқшау сөздерді қатыстырып монолог жазады. </a:t>
            </a:r>
            <a:endParaRPr kumimoji="0" lang="kk-KZ" sz="2400" b="0" i="0" u="none" strike="noStrike" kern="1200" cap="none" spc="0" normalizeH="0" baseline="0" noProof="0" dirty="0">
              <a:ln>
                <a:noFill/>
              </a:ln>
              <a:solidFill>
                <a:prstClr val="black"/>
              </a:solidFill>
              <a:effectLst/>
              <a:uLnTx/>
              <a:uFillTx/>
              <a:latin typeface="Times New Roman"/>
              <a:ea typeface="Calibri"/>
              <a:cs typeface="+mn-cs"/>
            </a:endParaRPr>
          </a:p>
        </p:txBody>
      </p:sp>
    </p:spTree>
    <p:extLst>
      <p:ext uri="{BB962C8B-B14F-4D97-AF65-F5344CB8AC3E}">
        <p14:creationId xmlns="" xmlns:p14="http://schemas.microsoft.com/office/powerpoint/2010/main" val="813002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FCC8E93-5AD0-4BA9-A0BA-C7968B751D3A}"/>
              </a:ext>
            </a:extLst>
          </p:cNvPr>
          <p:cNvSpPr txBox="1"/>
          <p:nvPr/>
        </p:nvSpPr>
        <p:spPr>
          <a:xfrm>
            <a:off x="985520" y="2689449"/>
            <a:ext cx="9987280" cy="3980320"/>
          </a:xfrm>
          <a:prstGeom prst="rect">
            <a:avLst/>
          </a:prstGeom>
          <a:noFill/>
        </p:spPr>
        <p:txBody>
          <a:bodyPr wrap="square">
            <a:spAutoFit/>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Сенің </a:t>
            </a:r>
            <a:r>
              <a:rPr kumimoji="0" lang="ru-RU"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білетінің</a:t>
            </a:r>
            <a:r>
              <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lang="ru-RU" sz="2400" dirty="0">
              <a:solidFill>
                <a:prstClr val="black"/>
              </a:solidFill>
              <a:latin typeface="Times New Roman" pitchFamily="18" charset="0"/>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Қазақтың</a:t>
            </a:r>
            <a:r>
              <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батыр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қыздары</a:t>
            </a:r>
            <a:r>
              <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туралы</a:t>
            </a:r>
            <a:r>
              <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ru-RU" sz="2400"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білесіз</a:t>
            </a:r>
            <a:r>
              <a:rPr kumimoji="0" lang="ru-RU"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Сенің </a:t>
            </a:r>
            <a:r>
              <a:rPr kumimoji="0" lang="ru-RU" sz="24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меңгеретінің</a:t>
            </a:r>
            <a:r>
              <a:rPr kumimoji="0" lang="ru-RU"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мәтінді түсініп оқып, автор көзқарасы мен көтерілген мәселеге талдау жасайды;</a:t>
            </a:r>
          </a:p>
          <a:p>
            <a:pPr marL="0" marR="67945" lvl="0" indent="0" algn="l" defTabSz="914400" rtl="0" eaLnBrk="1" fontAlgn="auto" latinLnBrk="0" hangingPunct="1">
              <a:lnSpc>
                <a:spcPct val="109000"/>
              </a:lnSpc>
              <a:spcBef>
                <a:spcPts val="0"/>
              </a:spcBef>
              <a:spcAft>
                <a:spcPts val="1000"/>
              </a:spcAft>
              <a:buClrTx/>
              <a:buSzTx/>
              <a:buFontTx/>
              <a:buNone/>
              <a:tabLst/>
              <a:defRPr/>
            </a:pPr>
            <a:r>
              <a:rPr kumimoji="0" lang="kk-KZ"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мәтіннен оқшау сөздерді теріп жазып, оқшау сөздерді қатыстырып монолог жазады. </a:t>
            </a:r>
            <a:endParaRPr kumimoji="0" lang="kk-KZ" sz="2400" b="0" i="0" u="none" strike="noStrike" kern="1200" cap="none" spc="0" normalizeH="0" baseline="0" noProof="0" dirty="0">
              <a:ln>
                <a:noFill/>
              </a:ln>
              <a:solidFill>
                <a:prstClr val="black"/>
              </a:solidFill>
              <a:effectLst/>
              <a:uLnTx/>
              <a:uFillTx/>
              <a:latin typeface="Times New Roman"/>
              <a:ea typeface="Calibri"/>
              <a:cs typeface="+mn-cs"/>
            </a:endParaRPr>
          </a:p>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ru-RU"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7" name="TextBox 6">
            <a:extLst>
              <a:ext uri="{FF2B5EF4-FFF2-40B4-BE49-F238E27FC236}">
                <a16:creationId xmlns:a16="http://schemas.microsoft.com/office/drawing/2014/main" xmlns="" id="{154A168E-B612-40E1-B363-05649F2C6AEF}"/>
              </a:ext>
            </a:extLst>
          </p:cNvPr>
          <p:cNvSpPr txBox="1"/>
          <p:nvPr/>
        </p:nvSpPr>
        <p:spPr>
          <a:xfrm>
            <a:off x="985520" y="506998"/>
            <a:ext cx="9418320" cy="250299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24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Бағалау критерийлері:</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мәтінді түсініп оқып, автор көзқарасы мен көтерілген мәселеге талдау жасайды;</a:t>
            </a:r>
          </a:p>
          <a:p>
            <a:pPr marL="0" marR="67945" lvl="0" indent="0" algn="l" defTabSz="914400" rtl="0" eaLnBrk="1" fontAlgn="auto" latinLnBrk="0" hangingPunct="1">
              <a:lnSpc>
                <a:spcPct val="109000"/>
              </a:lnSpc>
              <a:spcBef>
                <a:spcPts val="0"/>
              </a:spcBef>
              <a:spcAft>
                <a:spcPts val="1000"/>
              </a:spcAft>
              <a:buClrTx/>
              <a:buSzTx/>
              <a:buFontTx/>
              <a:buNone/>
              <a:tabLst/>
              <a:defRPr/>
            </a:pPr>
            <a:r>
              <a:rPr kumimoji="0" lang="kk-KZ"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 мәтіннен оқшау сөздерді теріп жазып, оқшау сөздерді қатыстырып монолог жазады. </a:t>
            </a:r>
            <a:endParaRPr kumimoji="0" lang="kk-KZ" sz="2400" b="0" i="0" u="none" strike="noStrike" kern="1200" cap="none" spc="0" normalizeH="0" baseline="0" noProof="0" dirty="0">
              <a:ln>
                <a:noFill/>
              </a:ln>
              <a:solidFill>
                <a:prstClr val="black"/>
              </a:solidFill>
              <a:effectLst/>
              <a:uLnTx/>
              <a:uFillTx/>
              <a:latin typeface="Times New Roman"/>
              <a:ea typeface="Calibri"/>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k-KZ" sz="24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Tree>
    <p:extLst>
      <p:ext uri="{BB962C8B-B14F-4D97-AF65-F5344CB8AC3E}">
        <p14:creationId xmlns="" xmlns:p14="http://schemas.microsoft.com/office/powerpoint/2010/main" val="4003744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71F76B1-D442-43D9-9D1C-11D95680C913}"/>
              </a:ext>
            </a:extLst>
          </p:cNvPr>
          <p:cNvSpPr txBox="1"/>
          <p:nvPr/>
        </p:nvSpPr>
        <p:spPr>
          <a:xfrm>
            <a:off x="1510937" y="376630"/>
            <a:ext cx="609600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kk-KZ" sz="3200" b="1" i="0" u="none" strike="noStrike" kern="1200" cap="none" spc="0" normalizeH="0" baseline="0" noProof="0" dirty="0">
                <a:ln>
                  <a:noFill/>
                </a:ln>
                <a:solidFill>
                  <a:srgbClr val="D97828">
                    <a:lumMod val="75000"/>
                  </a:srgbClr>
                </a:solidFill>
                <a:effectLst/>
                <a:uLnTx/>
                <a:uFillTx/>
                <a:latin typeface="Times New Roman" panose="02020603050405020304" pitchFamily="18" charset="0"/>
                <a:ea typeface="+mn-ea"/>
                <a:cs typeface="Times New Roman" panose="02020603050405020304" pitchFamily="18" charset="0"/>
              </a:rPr>
              <a:t>Ойтүрткі</a:t>
            </a:r>
          </a:p>
        </p:txBody>
      </p:sp>
      <p:pic>
        <p:nvPicPr>
          <p:cNvPr id="4" name="Рисунок 3">
            <a:extLst>
              <a:ext uri="{FF2B5EF4-FFF2-40B4-BE49-F238E27FC236}">
                <a16:creationId xmlns:a16="http://schemas.microsoft.com/office/drawing/2014/main" xmlns="" id="{5D11A463-D444-44C0-88B7-7C95860B4889}"/>
              </a:ext>
            </a:extLst>
          </p:cNvPr>
          <p:cNvPicPr>
            <a:picLocks noChangeAspect="1"/>
          </p:cNvPicPr>
          <p:nvPr/>
        </p:nvPicPr>
        <p:blipFill>
          <a:blip r:embed="rId2" cstate="print"/>
          <a:stretch>
            <a:fillRect/>
          </a:stretch>
        </p:blipFill>
        <p:spPr>
          <a:xfrm>
            <a:off x="539447" y="193751"/>
            <a:ext cx="1115665" cy="1142608"/>
          </a:xfrm>
          <a:prstGeom prst="rect">
            <a:avLst/>
          </a:prstGeom>
        </p:spPr>
      </p:pic>
      <p:pic>
        <p:nvPicPr>
          <p:cNvPr id="5" name="Рисунок 4">
            <a:extLst>
              <a:ext uri="{FF2B5EF4-FFF2-40B4-BE49-F238E27FC236}">
                <a16:creationId xmlns:a16="http://schemas.microsoft.com/office/drawing/2014/main" xmlns="" id="{4B2803F1-5457-4EEA-BFA0-80DBCCB038E2}"/>
              </a:ext>
            </a:extLst>
          </p:cNvPr>
          <p:cNvPicPr>
            <a:picLocks noChangeAspect="1"/>
          </p:cNvPicPr>
          <p:nvPr/>
        </p:nvPicPr>
        <p:blipFill>
          <a:blip r:embed="rId3" cstate="print"/>
          <a:stretch>
            <a:fillRect/>
          </a:stretch>
        </p:blipFill>
        <p:spPr>
          <a:xfrm>
            <a:off x="2194560" y="1144284"/>
            <a:ext cx="7423785" cy="39062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6" name="TextBox 5">
            <a:extLst>
              <a:ext uri="{FF2B5EF4-FFF2-40B4-BE49-F238E27FC236}">
                <a16:creationId xmlns:a16="http://schemas.microsoft.com/office/drawing/2014/main" xmlns="" id="{D9FA5D00-0860-4C27-B74C-A8DAAB996A85}"/>
              </a:ext>
            </a:extLst>
          </p:cNvPr>
          <p:cNvSpPr txBox="1"/>
          <p:nvPr/>
        </p:nvSpPr>
        <p:spPr>
          <a:xfrm>
            <a:off x="2030412" y="5413121"/>
            <a:ext cx="9519920" cy="1200329"/>
          </a:xfrm>
          <a:prstGeom prst="rect">
            <a:avLst/>
          </a:prstGeom>
          <a:noFill/>
        </p:spPr>
        <p:txBody>
          <a:bodyPr wrap="square" rtlCol="0">
            <a:spAutoFit/>
          </a:bodyPr>
          <a:lstStyle/>
          <a:p>
            <a:r>
              <a:rPr lang="x-none" sz="2400" b="1" dirty="0">
                <a:latin typeface="Times New Roman" panose="02020603050405020304" pitchFamily="18" charset="0"/>
                <a:cs typeface="Times New Roman" panose="02020603050405020304" pitchFamily="18" charset="0"/>
              </a:rPr>
              <a:t>1. </a:t>
            </a:r>
            <a:r>
              <a:rPr lang="x-none" sz="2400" b="1" dirty="0" err="1">
                <a:latin typeface="Times New Roman" panose="02020603050405020304" pitchFamily="18" charset="0"/>
                <a:cs typeface="Times New Roman" panose="02020603050405020304" pitchFamily="18" charset="0"/>
              </a:rPr>
              <a:t>Суреттегі</a:t>
            </a:r>
            <a:r>
              <a:rPr lang="x-none" sz="2400" b="1" dirty="0">
                <a:latin typeface="Times New Roman" panose="02020603050405020304" pitchFamily="18" charset="0"/>
                <a:cs typeface="Times New Roman" panose="02020603050405020304" pitchFamily="18" charset="0"/>
              </a:rPr>
              <a:t> </a:t>
            </a:r>
            <a:r>
              <a:rPr lang="x-none" sz="2400" b="1" dirty="0" err="1">
                <a:latin typeface="Times New Roman" panose="02020603050405020304" pitchFamily="18" charset="0"/>
                <a:cs typeface="Times New Roman" panose="02020603050405020304" pitchFamily="18" charset="0"/>
              </a:rPr>
              <a:t>қазақ</a:t>
            </a:r>
            <a:r>
              <a:rPr lang="x-none" sz="2400" b="1" dirty="0">
                <a:latin typeface="Times New Roman" panose="02020603050405020304" pitchFamily="18" charset="0"/>
                <a:cs typeface="Times New Roman" panose="02020603050405020304" pitchFamily="18" charset="0"/>
              </a:rPr>
              <a:t> </a:t>
            </a:r>
            <a:r>
              <a:rPr lang="x-none" sz="2400" b="1" dirty="0" err="1">
                <a:latin typeface="Times New Roman" panose="02020603050405020304" pitchFamily="18" charset="0"/>
                <a:cs typeface="Times New Roman" panose="02020603050405020304" pitchFamily="18" charset="0"/>
              </a:rPr>
              <a:t>қыздарының</a:t>
            </a:r>
            <a:r>
              <a:rPr lang="x-none" sz="2400" b="1" dirty="0">
                <a:latin typeface="Times New Roman" panose="02020603050405020304" pitchFamily="18" charset="0"/>
                <a:cs typeface="Times New Roman" panose="02020603050405020304" pitchFamily="18" charset="0"/>
              </a:rPr>
              <a:t> </a:t>
            </a:r>
            <a:r>
              <a:rPr lang="x-none" sz="2400" b="1" dirty="0" err="1">
                <a:latin typeface="Times New Roman" panose="02020603050405020304" pitchFamily="18" charset="0"/>
                <a:cs typeface="Times New Roman" panose="02020603050405020304" pitchFamily="18" charset="0"/>
              </a:rPr>
              <a:t>есімдерін</a:t>
            </a:r>
            <a:r>
              <a:rPr lang="x-none" sz="2400" b="1" dirty="0">
                <a:latin typeface="Times New Roman" panose="02020603050405020304" pitchFamily="18" charset="0"/>
                <a:cs typeface="Times New Roman" panose="02020603050405020304" pitchFamily="18" charset="0"/>
              </a:rPr>
              <a:t> </a:t>
            </a:r>
            <a:r>
              <a:rPr lang="x-none" sz="2400" b="1" dirty="0" err="1">
                <a:latin typeface="Times New Roman" panose="02020603050405020304" pitchFamily="18" charset="0"/>
                <a:cs typeface="Times New Roman" panose="02020603050405020304" pitchFamily="18" charset="0"/>
              </a:rPr>
              <a:t>білесіз</a:t>
            </a:r>
            <a:r>
              <a:rPr lang="x-none" sz="2400" b="1" dirty="0">
                <a:latin typeface="Times New Roman" panose="02020603050405020304" pitchFamily="18" charset="0"/>
                <a:cs typeface="Times New Roman" panose="02020603050405020304" pitchFamily="18" charset="0"/>
              </a:rPr>
              <a:t> бе? </a:t>
            </a:r>
            <a:r>
              <a:rPr lang="x-none" sz="2400" b="1" dirty="0" err="1">
                <a:latin typeface="Times New Roman" panose="02020603050405020304" pitchFamily="18" charset="0"/>
                <a:cs typeface="Times New Roman" panose="02020603050405020304" pitchFamily="18" charset="0"/>
              </a:rPr>
              <a:t>Тағы</a:t>
            </a:r>
            <a:r>
              <a:rPr lang="x-none" sz="2400" b="1" dirty="0">
                <a:latin typeface="Times New Roman" panose="02020603050405020304" pitchFamily="18" charset="0"/>
                <a:cs typeface="Times New Roman" panose="02020603050405020304" pitchFamily="18" charset="0"/>
              </a:rPr>
              <a:t> </a:t>
            </a:r>
            <a:r>
              <a:rPr lang="x-none" sz="2400" b="1" dirty="0" err="1">
                <a:latin typeface="Times New Roman" panose="02020603050405020304" pitchFamily="18" charset="0"/>
                <a:cs typeface="Times New Roman" panose="02020603050405020304" pitchFamily="18" charset="0"/>
              </a:rPr>
              <a:t>қазақтың</a:t>
            </a:r>
            <a:r>
              <a:rPr lang="x-none" sz="2400" b="1" dirty="0">
                <a:latin typeface="Times New Roman" panose="02020603050405020304" pitchFamily="18" charset="0"/>
                <a:cs typeface="Times New Roman" panose="02020603050405020304" pitchFamily="18" charset="0"/>
              </a:rPr>
              <a:t> </a:t>
            </a:r>
            <a:r>
              <a:rPr lang="x-none" sz="2400" b="1" dirty="0" err="1">
                <a:latin typeface="Times New Roman" panose="02020603050405020304" pitchFamily="18" charset="0"/>
                <a:cs typeface="Times New Roman" panose="02020603050405020304" pitchFamily="18" charset="0"/>
              </a:rPr>
              <a:t>қандай</a:t>
            </a:r>
            <a:r>
              <a:rPr lang="x-none" sz="2400" b="1" dirty="0">
                <a:latin typeface="Times New Roman" panose="02020603050405020304" pitchFamily="18" charset="0"/>
                <a:cs typeface="Times New Roman" panose="02020603050405020304" pitchFamily="18" charset="0"/>
              </a:rPr>
              <a:t> батыр </a:t>
            </a:r>
            <a:r>
              <a:rPr lang="x-none" sz="2400" b="1" dirty="0" err="1">
                <a:latin typeface="Times New Roman" panose="02020603050405020304" pitchFamily="18" charset="0"/>
                <a:cs typeface="Times New Roman" panose="02020603050405020304" pitchFamily="18" charset="0"/>
              </a:rPr>
              <a:t>қыздарын</a:t>
            </a:r>
            <a:r>
              <a:rPr lang="x-none" sz="2400" b="1" dirty="0">
                <a:latin typeface="Times New Roman" panose="02020603050405020304" pitchFamily="18" charset="0"/>
                <a:cs typeface="Times New Roman" panose="02020603050405020304" pitchFamily="18" charset="0"/>
              </a:rPr>
              <a:t> </a:t>
            </a:r>
            <a:r>
              <a:rPr lang="x-none" sz="2400" b="1" dirty="0" err="1">
                <a:latin typeface="Times New Roman" panose="02020603050405020304" pitchFamily="18" charset="0"/>
                <a:cs typeface="Times New Roman" panose="02020603050405020304" pitchFamily="18" charset="0"/>
              </a:rPr>
              <a:t>білесіздер</a:t>
            </a:r>
            <a:r>
              <a:rPr lang="x-none" sz="2400" b="1" dirty="0">
                <a:latin typeface="Times New Roman" panose="02020603050405020304" pitchFamily="18" charset="0"/>
                <a:cs typeface="Times New Roman" panose="02020603050405020304" pitchFamily="18" charset="0"/>
              </a:rPr>
              <a:t>?</a:t>
            </a:r>
          </a:p>
          <a:p>
            <a:r>
              <a:rPr lang="x-none" sz="2400" b="1" dirty="0">
                <a:latin typeface="Times New Roman" panose="02020603050405020304" pitchFamily="18" charset="0"/>
                <a:cs typeface="Times New Roman" panose="02020603050405020304" pitchFamily="18" charset="0"/>
              </a:rPr>
              <a:t>2. </a:t>
            </a:r>
            <a:r>
              <a:rPr lang="x-none" sz="2400" b="1" dirty="0" err="1">
                <a:latin typeface="Times New Roman" panose="02020603050405020304" pitchFamily="18" charset="0"/>
                <a:cs typeface="Times New Roman" panose="02020603050405020304" pitchFamily="18" charset="0"/>
              </a:rPr>
              <a:t>Қандай</a:t>
            </a:r>
            <a:r>
              <a:rPr lang="x-none" sz="2400" b="1" dirty="0">
                <a:latin typeface="Times New Roman" panose="02020603050405020304" pitchFamily="18" charset="0"/>
                <a:cs typeface="Times New Roman" panose="02020603050405020304" pitchFamily="18" charset="0"/>
              </a:rPr>
              <a:t> </a:t>
            </a:r>
            <a:r>
              <a:rPr lang="x-none" sz="2400" b="1" dirty="0" err="1">
                <a:latin typeface="Times New Roman" panose="02020603050405020304" pitchFamily="18" charset="0"/>
                <a:cs typeface="Times New Roman" panose="02020603050405020304" pitchFamily="18" charset="0"/>
              </a:rPr>
              <a:t>ерлік</a:t>
            </a:r>
            <a:r>
              <a:rPr lang="x-none" sz="2400" b="1" dirty="0">
                <a:latin typeface="Times New Roman" panose="02020603050405020304" pitchFamily="18" charset="0"/>
                <a:cs typeface="Times New Roman" panose="02020603050405020304" pitchFamily="18" charset="0"/>
              </a:rPr>
              <a:t> </a:t>
            </a:r>
            <a:r>
              <a:rPr lang="x-none" sz="2400" b="1" dirty="0" err="1">
                <a:latin typeface="Times New Roman" panose="02020603050405020304" pitchFamily="18" charset="0"/>
                <a:cs typeface="Times New Roman" panose="02020603050405020304" pitchFamily="18" charset="0"/>
              </a:rPr>
              <a:t>көрсеткен</a:t>
            </a:r>
            <a:r>
              <a:rPr lang="x-none"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 xmlns:p14="http://schemas.microsoft.com/office/powerpoint/2010/main" val="23349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5C8980AB-264D-405A-AAC8-ABB0A035A8A9}"/>
              </a:ext>
            </a:extLst>
          </p:cNvPr>
          <p:cNvPicPr>
            <a:picLocks noChangeAspect="1"/>
          </p:cNvPicPr>
          <p:nvPr/>
        </p:nvPicPr>
        <p:blipFill>
          <a:blip r:embed="rId2" cstate="print"/>
          <a:stretch>
            <a:fillRect/>
          </a:stretch>
        </p:blipFill>
        <p:spPr>
          <a:xfrm>
            <a:off x="1142951" y="240278"/>
            <a:ext cx="1127858" cy="1048603"/>
          </a:xfrm>
          <a:prstGeom prst="rect">
            <a:avLst/>
          </a:prstGeom>
        </p:spPr>
      </p:pic>
      <p:sp>
        <p:nvSpPr>
          <p:cNvPr id="3" name="TextBox 2">
            <a:extLst>
              <a:ext uri="{FF2B5EF4-FFF2-40B4-BE49-F238E27FC236}">
                <a16:creationId xmlns:a16="http://schemas.microsoft.com/office/drawing/2014/main" xmlns="" id="{88A8362D-0238-459D-B479-F3835DD434A0}"/>
              </a:ext>
            </a:extLst>
          </p:cNvPr>
          <p:cNvSpPr txBox="1"/>
          <p:nvPr/>
        </p:nvSpPr>
        <p:spPr>
          <a:xfrm>
            <a:off x="2072835" y="455314"/>
            <a:ext cx="3865831" cy="461665"/>
          </a:xfrm>
          <a:prstGeom prst="rect">
            <a:avLst/>
          </a:prstGeom>
          <a:noFill/>
        </p:spPr>
        <p:txBody>
          <a:bodyPr wrap="square" rtlCol="0">
            <a:spAutoFit/>
          </a:bodyPr>
          <a:lstStyle/>
          <a:p>
            <a:r>
              <a:rPr lang="kk-KZ" sz="2400" b="1" dirty="0">
                <a:solidFill>
                  <a:srgbClr val="C00000"/>
                </a:solidFill>
                <a:latin typeface="Times New Roman" panose="02020603050405020304" pitchFamily="18" charset="0"/>
                <a:cs typeface="Times New Roman" panose="02020603050405020304" pitchFamily="18" charset="0"/>
              </a:rPr>
              <a:t>Жауапты салыстырыңыз</a:t>
            </a:r>
            <a:endParaRPr lang="x-none" sz="2400" b="1" dirty="0">
              <a:solidFill>
                <a:srgbClr val="C0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BAD54BFC-64CC-4D4B-A6C4-042C74662CFF}"/>
              </a:ext>
            </a:extLst>
          </p:cNvPr>
          <p:cNvSpPr txBox="1"/>
          <p:nvPr/>
        </p:nvSpPr>
        <p:spPr>
          <a:xfrm>
            <a:off x="375921" y="1389856"/>
            <a:ext cx="11031244" cy="1569660"/>
          </a:xfrm>
          <a:prstGeom prst="rect">
            <a:avLst/>
          </a:prstGeom>
          <a:noFill/>
        </p:spPr>
        <p:txBody>
          <a:bodyPr wrap="square">
            <a:spAutoFit/>
          </a:bodyPr>
          <a:lstStyle/>
          <a:p>
            <a:pPr algn="just"/>
            <a:r>
              <a:rPr lang="ru-RU" b="0" i="0" dirty="0">
                <a:solidFill>
                  <a:srgbClr val="000000"/>
                </a:solidFill>
                <a:effectLst/>
                <a:latin typeface="Roboto" panose="02000000000000000000" pitchFamily="2"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Қазақтың қыздары</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тәрбиесімен</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әдептілігімен</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сонымен</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бірге</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батырлығымен</a:t>
            </a:r>
            <a:r>
              <a:rPr lang="ru-RU" sz="2400" b="0" i="0" dirty="0">
                <a:solidFill>
                  <a:srgbClr val="000000"/>
                </a:solidFill>
                <a:effectLst/>
                <a:latin typeface="Times New Roman" panose="02020603050405020304" pitchFamily="18" charset="0"/>
                <a:cs typeface="Times New Roman" panose="02020603050405020304" pitchFamily="18" charset="0"/>
              </a:rPr>
              <a:t> де </a:t>
            </a:r>
            <a:r>
              <a:rPr lang="ru-RU" sz="2400" b="0" i="0" dirty="0" err="1">
                <a:solidFill>
                  <a:srgbClr val="000000"/>
                </a:solidFill>
                <a:effectLst/>
                <a:latin typeface="Times New Roman" panose="02020603050405020304" pitchFamily="18" charset="0"/>
                <a:cs typeface="Times New Roman" panose="02020603050405020304" pitchFamily="18" charset="0"/>
              </a:rPr>
              <a:t>көзге</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түскен</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Өзінің</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әйел</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заты</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екенін</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ұмытып</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қолына</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қылыш</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ұстап</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жауды</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шапқан</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қазақтың</a:t>
            </a:r>
            <a:r>
              <a:rPr lang="ru-RU" sz="2400" b="0" i="0" dirty="0">
                <a:solidFill>
                  <a:srgbClr val="000000"/>
                </a:solidFill>
                <a:effectLst/>
                <a:latin typeface="Times New Roman" panose="02020603050405020304" pitchFamily="18" charset="0"/>
                <a:cs typeface="Times New Roman" panose="02020603050405020304" pitchFamily="18" charset="0"/>
              </a:rPr>
              <a:t> батыр </a:t>
            </a:r>
            <a:r>
              <a:rPr lang="ru-RU" sz="2400" b="0" i="0" dirty="0" err="1">
                <a:solidFill>
                  <a:srgbClr val="000000"/>
                </a:solidFill>
                <a:effectLst/>
                <a:latin typeface="Times New Roman" panose="02020603050405020304" pitchFamily="18" charset="0"/>
                <a:cs typeface="Times New Roman" panose="02020603050405020304" pitchFamily="18" charset="0"/>
              </a:rPr>
              <a:t>қыздары</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тарих</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бетінде</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өшпестей</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із</a:t>
            </a:r>
            <a:r>
              <a:rPr lang="ru-RU" sz="2400" b="0" i="0" dirty="0">
                <a:solidFill>
                  <a:srgbClr val="000000"/>
                </a:solidFill>
                <a:effectLst/>
                <a:latin typeface="Times New Roman" panose="02020603050405020304" pitchFamily="18" charset="0"/>
                <a:cs typeface="Times New Roman" panose="02020603050405020304" pitchFamily="18" charset="0"/>
              </a:rPr>
              <a:t> </a:t>
            </a:r>
            <a:r>
              <a:rPr lang="ru-RU" sz="2400" b="0" i="0" dirty="0" err="1">
                <a:solidFill>
                  <a:srgbClr val="000000"/>
                </a:solidFill>
                <a:effectLst/>
                <a:latin typeface="Times New Roman" panose="02020603050405020304" pitchFamily="18" charset="0"/>
                <a:cs typeface="Times New Roman" panose="02020603050405020304" pitchFamily="18" charset="0"/>
              </a:rPr>
              <a:t>қалдырды</a:t>
            </a:r>
            <a:r>
              <a:rPr lang="ru-RU" sz="2400" b="0" i="0" dirty="0">
                <a:solidFill>
                  <a:srgbClr val="000000"/>
                </a:solidFill>
                <a:effectLst/>
                <a:latin typeface="Times New Roman" panose="02020603050405020304" pitchFamily="18" charset="0"/>
                <a:cs typeface="Times New Roman" panose="02020603050405020304" pitchFamily="18" charset="0"/>
              </a:rPr>
              <a:t>.</a:t>
            </a:r>
          </a:p>
          <a:p>
            <a:pPr algn="just"/>
            <a:r>
              <a:rPr lang="ru-RU" sz="2400" b="0" i="0" dirty="0">
                <a:solidFill>
                  <a:srgbClr val="000000"/>
                </a:solidFill>
                <a:effectLst/>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BA56901A-5838-43D7-AF00-531C993E2F76}"/>
              </a:ext>
            </a:extLst>
          </p:cNvPr>
          <p:cNvSpPr txBox="1"/>
          <p:nvPr/>
        </p:nvSpPr>
        <p:spPr>
          <a:xfrm>
            <a:off x="375921" y="2525711"/>
            <a:ext cx="10952479" cy="1200329"/>
          </a:xfrm>
          <a:prstGeom prst="rect">
            <a:avLst/>
          </a:prstGeom>
          <a:noFill/>
        </p:spPr>
        <p:txBody>
          <a:bodyPr wrap="square">
            <a:spAutoFit/>
          </a:bodyPr>
          <a:lstStyle/>
          <a:p>
            <a:pPr algn="just"/>
            <a:r>
              <a:rPr lang="ru-RU" sz="2400" b="1" i="0" dirty="0">
                <a:solidFill>
                  <a:srgbClr val="212121"/>
                </a:solidFill>
                <a:effectLst/>
                <a:latin typeface="Times New Roman" panose="02020603050405020304" pitchFamily="18" charset="0"/>
                <a:cs typeface="Times New Roman" panose="02020603050405020304" pitchFamily="18" charset="0"/>
              </a:rPr>
              <a:t>Зарина</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x-none" sz="2400" b="0" i="0" dirty="0">
                <a:solidFill>
                  <a:srgbClr val="212121"/>
                </a:solidFill>
                <a:effectLst/>
                <a:latin typeface="Times New Roman" panose="02020603050405020304" pitchFamily="18" charset="0"/>
                <a:cs typeface="Times New Roman" panose="02020603050405020304" pitchFamily="18" charset="0"/>
              </a:rPr>
              <a:t>-</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өзінің</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батылдығы</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сұлулығы</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және</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ақылдылығымен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дараланған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Сақ</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жеріне</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көз</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тіккен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көрші</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патшалардың</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талайын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жеңіп</a:t>
            </a:r>
            <a:r>
              <a:rPr lang="ru-RU" sz="2400" b="0" i="0" dirty="0">
                <a:solidFill>
                  <a:srgbClr val="212121"/>
                </a:solidFill>
                <a:effectLst/>
                <a:latin typeface="Times New Roman" panose="02020603050405020304" pitchFamily="18" charset="0"/>
                <a:cs typeface="Times New Roman" panose="02020603050405020304" pitchFamily="18" charset="0"/>
              </a:rPr>
              <a:t>, ел </a:t>
            </a:r>
            <a:r>
              <a:rPr lang="ru-RU" sz="2400" b="0" i="0" dirty="0" err="1">
                <a:solidFill>
                  <a:srgbClr val="212121"/>
                </a:solidFill>
                <a:effectLst/>
                <a:latin typeface="Times New Roman" panose="02020603050405020304" pitchFamily="18" charset="0"/>
                <a:cs typeface="Times New Roman" panose="02020603050405020304" pitchFamily="18" charset="0"/>
              </a:rPr>
              <a:t>тұрмысын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жақсартқан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көптеген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қалалар</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салдырған</a:t>
            </a:r>
            <a:r>
              <a:rPr lang="ru-RU" sz="2400" b="0" i="0" dirty="0">
                <a:solidFill>
                  <a:srgbClr val="212121"/>
                </a:solidFill>
                <a:effectLst/>
                <a:latin typeface="Times New Roman" panose="02020603050405020304" pitchFamily="18" charset="0"/>
                <a:cs typeface="Times New Roman" panose="02020603050405020304" pitchFamily="18" charset="0"/>
              </a:rPr>
              <a:t>.</a:t>
            </a:r>
            <a:endParaRPr lang="x-none"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845D109E-A7A3-4EC2-8BD1-C33EFBA4A41A}"/>
              </a:ext>
            </a:extLst>
          </p:cNvPr>
          <p:cNvSpPr txBox="1"/>
          <p:nvPr/>
        </p:nvSpPr>
        <p:spPr>
          <a:xfrm>
            <a:off x="336539" y="3593960"/>
            <a:ext cx="11031244" cy="830997"/>
          </a:xfrm>
          <a:prstGeom prst="rect">
            <a:avLst/>
          </a:prstGeom>
          <a:noFill/>
        </p:spPr>
        <p:txBody>
          <a:bodyPr wrap="square">
            <a:spAutoFit/>
          </a:bodyPr>
          <a:lstStyle/>
          <a:p>
            <a:pPr algn="just"/>
            <a:r>
              <a:rPr lang="ru-RU" sz="2400" b="1" i="0" dirty="0" err="1">
                <a:solidFill>
                  <a:srgbClr val="202122"/>
                </a:solidFill>
                <a:effectLst/>
                <a:latin typeface="Times New Roman" panose="02020603050405020304" pitchFamily="18" charset="0"/>
                <a:cs typeface="Times New Roman" panose="02020603050405020304" pitchFamily="18" charset="0"/>
              </a:rPr>
              <a:t>Тұмар </a:t>
            </a:r>
            <a:r>
              <a:rPr lang="ru-RU" sz="2400" b="1" i="0" dirty="0">
                <a:solidFill>
                  <a:srgbClr val="202122"/>
                </a:solidFill>
                <a:effectLst/>
                <a:latin typeface="Times New Roman" panose="02020603050405020304" pitchFamily="18" charset="0"/>
                <a:cs typeface="Times New Roman" panose="02020603050405020304" pitchFamily="18" charset="0"/>
              </a:rPr>
              <a:t>ханша  </a:t>
            </a:r>
            <a:r>
              <a:rPr lang="x-none" sz="2400" b="0" i="0" dirty="0">
                <a:solidFill>
                  <a:srgbClr val="202122"/>
                </a:solidFill>
                <a:effectLst/>
                <a:latin typeface="Times New Roman" panose="02020603050405020304" pitchFamily="18" charset="0"/>
                <a:cs typeface="Times New Roman" panose="02020603050405020304" pitchFamily="18" charset="0"/>
              </a:rPr>
              <a:t>-</a:t>
            </a:r>
            <a:r>
              <a:rPr lang="kk-KZ" sz="2400" b="0" i="0" dirty="0">
                <a:solidFill>
                  <a:srgbClr val="202122"/>
                </a:solidFill>
                <a:effectLst/>
                <a:latin typeface="Times New Roman" panose="02020603050405020304" pitchFamily="18" charset="0"/>
                <a:cs typeface="Times New Roman" panose="02020603050405020304" pitchFamily="18" charset="0"/>
              </a:rPr>
              <a:t> қауіп төндірген парсы патшасы Кирді жеңген қайсар сақ патшайымы.</a:t>
            </a:r>
            <a:r>
              <a:rPr lang="ru-RU" sz="2400" b="0" i="0" dirty="0">
                <a:solidFill>
                  <a:srgbClr val="202122"/>
                </a:solidFill>
                <a:effectLst/>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xmlns="" id="{E51F72DE-2C0A-4D96-A9C8-EE96B9EA6872}"/>
              </a:ext>
            </a:extLst>
          </p:cNvPr>
          <p:cNvSpPr txBox="1"/>
          <p:nvPr/>
        </p:nvSpPr>
        <p:spPr>
          <a:xfrm>
            <a:off x="375920" y="4353617"/>
            <a:ext cx="10952479" cy="830997"/>
          </a:xfrm>
          <a:prstGeom prst="rect">
            <a:avLst/>
          </a:prstGeom>
          <a:noFill/>
        </p:spPr>
        <p:txBody>
          <a:bodyPr wrap="square">
            <a:spAutoFit/>
          </a:bodyPr>
          <a:lstStyle/>
          <a:p>
            <a:pPr algn="just"/>
            <a:r>
              <a:rPr lang="ru-RU" sz="2400" b="1" i="0" dirty="0" err="1">
                <a:solidFill>
                  <a:srgbClr val="212121"/>
                </a:solidFill>
                <a:effectLst/>
                <a:latin typeface="Times New Roman" panose="02020603050405020304" pitchFamily="18" charset="0"/>
                <a:cs typeface="Times New Roman" panose="02020603050405020304" pitchFamily="18" charset="0"/>
              </a:rPr>
              <a:t>Айбике</a:t>
            </a:r>
            <a:r>
              <a:rPr lang="ru-RU" sz="2400" b="1" i="0" dirty="0">
                <a:solidFill>
                  <a:srgbClr val="212121"/>
                </a:solidFill>
                <a:effectLst/>
                <a:latin typeface="Times New Roman" panose="02020603050405020304" pitchFamily="18" charset="0"/>
                <a:cs typeface="Times New Roman" panose="02020603050405020304" pitchFamily="18" charset="0"/>
              </a:rPr>
              <a:t> </a:t>
            </a:r>
            <a:r>
              <a:rPr lang="x-none" sz="2400" b="1"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Бұланбай</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батырдың</a:t>
            </a:r>
            <a:r>
              <a:rPr lang="ru-RU" sz="2400" b="0" i="0" dirty="0">
                <a:solidFill>
                  <a:srgbClr val="212121"/>
                </a:solidFill>
                <a:effectLst/>
                <a:latin typeface="Times New Roman" panose="02020603050405020304" pitchFamily="18" charset="0"/>
                <a:cs typeface="Times New Roman" panose="02020603050405020304" pitchFamily="18" charset="0"/>
              </a:rPr>
              <a:t> жары, ал </a:t>
            </a:r>
            <a:r>
              <a:rPr lang="ru-RU" sz="2400" b="0" i="0" dirty="0" err="1">
                <a:solidFill>
                  <a:srgbClr val="212121"/>
                </a:solidFill>
                <a:effectLst/>
                <a:latin typeface="Times New Roman" panose="02020603050405020304" pitchFamily="18" charset="0"/>
                <a:cs typeface="Times New Roman" panose="02020603050405020304" pitchFamily="18" charset="0"/>
              </a:rPr>
              <a:t>Абылай</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ханның</a:t>
            </a:r>
            <a:r>
              <a:rPr lang="ru-RU" sz="2400" b="0" i="0" dirty="0">
                <a:solidFill>
                  <a:srgbClr val="212121"/>
                </a:solidFill>
                <a:effectLst/>
                <a:latin typeface="Times New Roman" panose="02020603050405020304" pitchFamily="18" charset="0"/>
                <a:cs typeface="Times New Roman" panose="02020603050405020304" pitchFamily="18" charset="0"/>
              </a:rPr>
              <a:t> жау </a:t>
            </a:r>
            <a:r>
              <a:rPr lang="ru-RU" sz="2400" b="0" i="0" dirty="0" err="1">
                <a:solidFill>
                  <a:srgbClr val="212121"/>
                </a:solidFill>
                <a:effectLst/>
                <a:latin typeface="Times New Roman" panose="02020603050405020304" pitchFamily="18" charset="0"/>
                <a:cs typeface="Times New Roman" panose="02020603050405020304" pitchFamily="18" charset="0"/>
              </a:rPr>
              <a:t>тылындағы</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барлаушыларының</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басшысы</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болған</a:t>
            </a:r>
            <a:r>
              <a:rPr lang="ru-RU" sz="2400" b="0" i="0" dirty="0">
                <a:solidFill>
                  <a:srgbClr val="212121"/>
                </a:solidFill>
                <a:effectLst/>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xmlns="" id="{8C560042-0666-482E-8AF5-AB7D545F216F}"/>
              </a:ext>
            </a:extLst>
          </p:cNvPr>
          <p:cNvSpPr txBox="1"/>
          <p:nvPr/>
        </p:nvSpPr>
        <p:spPr>
          <a:xfrm>
            <a:off x="375920" y="5184614"/>
            <a:ext cx="10991863" cy="830997"/>
          </a:xfrm>
          <a:prstGeom prst="rect">
            <a:avLst/>
          </a:prstGeom>
          <a:noFill/>
        </p:spPr>
        <p:txBody>
          <a:bodyPr wrap="square">
            <a:spAutoFit/>
          </a:bodyPr>
          <a:lstStyle/>
          <a:p>
            <a:pPr algn="just"/>
            <a:r>
              <a:rPr lang="ru-RU" sz="2400" b="1" i="0" dirty="0">
                <a:solidFill>
                  <a:srgbClr val="212121"/>
                </a:solidFill>
                <a:effectLst/>
                <a:latin typeface="Times New Roman" panose="02020603050405020304" pitchFamily="18" charset="0"/>
                <a:cs typeface="Times New Roman" panose="02020603050405020304" pitchFamily="18" charset="0"/>
              </a:rPr>
              <a:t>Гаухар </a:t>
            </a:r>
            <a:r>
              <a:rPr lang="x-none" sz="2400" b="1" i="0" dirty="0">
                <a:solidFill>
                  <a:srgbClr val="212121"/>
                </a:solidFill>
                <a:effectLst/>
                <a:latin typeface="Times New Roman" panose="02020603050405020304" pitchFamily="18" charset="0"/>
                <a:cs typeface="Times New Roman" panose="02020603050405020304" pitchFamily="18" charset="0"/>
              </a:rPr>
              <a:t>-</a:t>
            </a:r>
            <a:r>
              <a:rPr lang="ru-RU" sz="2400" b="1"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жоңғарлардың</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қоршауын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ерлікпен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бұзып</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шығып</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Қабанбайдың</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қасына</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барып</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оларды</a:t>
            </a:r>
            <a:r>
              <a:rPr lang="ru-RU" sz="2400" b="0" i="0" dirty="0">
                <a:solidFill>
                  <a:srgbClr val="212121"/>
                </a:solidFill>
                <a:effectLst/>
                <a:latin typeface="Times New Roman" panose="02020603050405020304" pitchFamily="18" charset="0"/>
                <a:cs typeface="Times New Roman" panose="02020603050405020304" pitchFamily="18" charset="0"/>
              </a:rPr>
              <a:t> жау </a:t>
            </a:r>
            <a:r>
              <a:rPr lang="ru-RU" sz="2400" b="0" i="0" dirty="0" err="1">
                <a:solidFill>
                  <a:srgbClr val="212121"/>
                </a:solidFill>
                <a:effectLst/>
                <a:latin typeface="Times New Roman" panose="02020603050405020304" pitchFamily="18" charset="0"/>
                <a:cs typeface="Times New Roman" panose="02020603050405020304" pitchFamily="18" charset="0"/>
              </a:rPr>
              <a:t>жағдайы</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жөнінде</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толық</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мәліметпен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қамдайды</a:t>
            </a:r>
            <a:r>
              <a:rPr lang="ru-RU" sz="2400" b="0" i="0" dirty="0">
                <a:solidFill>
                  <a:srgbClr val="212121"/>
                </a:solidFill>
                <a:effectLst/>
                <a:latin typeface="Times New Roman" panose="02020603050405020304" pitchFamily="18" charset="0"/>
                <a:cs typeface="Times New Roman" panose="02020603050405020304" pitchFamily="18" charset="0"/>
              </a:rPr>
              <a:t>.</a:t>
            </a:r>
            <a:endParaRPr lang="x-none" sz="24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041938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C0E43B0-13A9-4B04-992B-17318BFF5FF7}"/>
              </a:ext>
            </a:extLst>
          </p:cNvPr>
          <p:cNvSpPr txBox="1"/>
          <p:nvPr/>
        </p:nvSpPr>
        <p:spPr>
          <a:xfrm>
            <a:off x="609600" y="566896"/>
            <a:ext cx="9712960" cy="1200329"/>
          </a:xfrm>
          <a:prstGeom prst="rect">
            <a:avLst/>
          </a:prstGeom>
          <a:noFill/>
        </p:spPr>
        <p:txBody>
          <a:bodyPr wrap="square">
            <a:spAutoFit/>
          </a:bodyPr>
          <a:lstStyle/>
          <a:p>
            <a:pPr algn="just"/>
            <a:r>
              <a:rPr lang="ru-RU" sz="2400" b="1" i="0" dirty="0">
                <a:solidFill>
                  <a:srgbClr val="212121"/>
                </a:solidFill>
                <a:effectLst/>
                <a:latin typeface="Times New Roman" panose="02020603050405020304" pitchFamily="18" charset="0"/>
                <a:cs typeface="Times New Roman" panose="02020603050405020304" pitchFamily="18" charset="0"/>
              </a:rPr>
              <a:t>Ақбикеш</a:t>
            </a:r>
            <a:r>
              <a:rPr lang="x-none" sz="2400" dirty="0">
                <a:solidFill>
                  <a:srgbClr val="212121"/>
                </a:solidFill>
                <a:latin typeface="Times New Roman" panose="02020603050405020304" pitchFamily="18" charset="0"/>
                <a:cs typeface="Times New Roman" panose="02020603050405020304" pitchFamily="18" charset="0"/>
              </a:rPr>
              <a:t> </a:t>
            </a:r>
            <a:r>
              <a:rPr lang="ru-RU" sz="2400" dirty="0">
                <a:solidFill>
                  <a:srgbClr val="212121"/>
                </a:solidFill>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Кіші</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жүз</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құрамындағы</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Байұлы</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тайпасының</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Алшын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руынан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шыққан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көріпкел</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ержүрек</a:t>
            </a:r>
            <a:r>
              <a:rPr lang="ru-RU" sz="2400" b="0" i="0" dirty="0">
                <a:solidFill>
                  <a:srgbClr val="212121"/>
                </a:solidFill>
                <a:effectLst/>
                <a:latin typeface="Times New Roman" panose="02020603050405020304" pitchFamily="18" charset="0"/>
                <a:cs typeface="Times New Roman" panose="02020603050405020304" pitchFamily="18" charset="0"/>
              </a:rPr>
              <a:t>, батыр </a:t>
            </a:r>
            <a:r>
              <a:rPr lang="ru-RU" sz="2400" b="0" i="0" dirty="0" err="1">
                <a:solidFill>
                  <a:srgbClr val="212121"/>
                </a:solidFill>
                <a:effectLst/>
                <a:latin typeface="Times New Roman" panose="02020603050405020304" pitchFamily="18" charset="0"/>
                <a:cs typeface="Times New Roman" panose="02020603050405020304" pitchFamily="18" charset="0"/>
              </a:rPr>
              <a:t>қыз</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Есімхан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жасақтарының</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Бұхара</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Қашғар</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уәлаяттарына</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Құба</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қалмақ</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жорықтарына</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көп</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көмектескен</a:t>
            </a:r>
            <a:r>
              <a:rPr lang="ru-RU" sz="2400" b="0" i="0" dirty="0">
                <a:solidFill>
                  <a:srgbClr val="212121"/>
                </a:solidFill>
                <a:effectLst/>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a16="http://schemas.microsoft.com/office/drawing/2014/main" xmlns="" id="{F2EE8909-6F49-4B55-AC8B-0E2A8CED6D1B}"/>
              </a:ext>
            </a:extLst>
          </p:cNvPr>
          <p:cNvSpPr txBox="1"/>
          <p:nvPr/>
        </p:nvSpPr>
        <p:spPr>
          <a:xfrm>
            <a:off x="609600" y="1767225"/>
            <a:ext cx="9784080" cy="1200329"/>
          </a:xfrm>
          <a:prstGeom prst="rect">
            <a:avLst/>
          </a:prstGeom>
          <a:noFill/>
        </p:spPr>
        <p:txBody>
          <a:bodyPr wrap="square">
            <a:spAutoFit/>
          </a:bodyPr>
          <a:lstStyle/>
          <a:p>
            <a:pPr algn="just"/>
            <a:r>
              <a:rPr lang="ru-RU" sz="2400" b="1" i="0" dirty="0" err="1">
                <a:effectLst/>
                <a:latin typeface="Times New Roman" panose="02020603050405020304" pitchFamily="18" charset="0"/>
                <a:cs typeface="Times New Roman" panose="02020603050405020304" pitchFamily="18" charset="0"/>
              </a:rPr>
              <a:t>Хиуаз</a:t>
            </a:r>
            <a:r>
              <a:rPr lang="ru-RU" sz="2400" b="1" i="0" dirty="0">
                <a:effectLst/>
                <a:latin typeface="Times New Roman" panose="02020603050405020304" pitchFamily="18" charset="0"/>
                <a:cs typeface="Times New Roman" panose="02020603050405020304" pitchFamily="18" charset="0"/>
              </a:rPr>
              <a:t> </a:t>
            </a:r>
            <a:r>
              <a:rPr lang="ru-RU" sz="2400" b="1" i="0" dirty="0" err="1">
                <a:effectLst/>
                <a:latin typeface="Times New Roman" panose="02020603050405020304" pitchFamily="18" charset="0"/>
                <a:cs typeface="Times New Roman" panose="02020603050405020304" pitchFamily="18" charset="0"/>
              </a:rPr>
              <a:t>Доспанова</a:t>
            </a:r>
            <a:r>
              <a:rPr lang="ru-RU" sz="2400" b="0" i="0" dirty="0">
                <a:solidFill>
                  <a:srgbClr val="212121"/>
                </a:solidFill>
                <a:effectLst/>
                <a:latin typeface="Times New Roman" panose="02020603050405020304" pitchFamily="18" charset="0"/>
                <a:cs typeface="Times New Roman" panose="02020603050405020304" pitchFamily="18" charset="0"/>
              </a:rPr>
              <a:t> – </a:t>
            </a:r>
            <a:r>
              <a:rPr lang="ru-RU" sz="2400" b="0" i="0" dirty="0" err="1">
                <a:solidFill>
                  <a:srgbClr val="212121"/>
                </a:solidFill>
                <a:effectLst/>
                <a:latin typeface="Times New Roman" panose="02020603050405020304" pitchFamily="18" charset="0"/>
                <a:cs typeface="Times New Roman" panose="02020603050405020304" pitchFamily="18" charset="0"/>
              </a:rPr>
              <a:t>Ұлы</a:t>
            </a:r>
            <a:r>
              <a:rPr lang="ru-RU" sz="2400" b="0" i="0" dirty="0">
                <a:solidFill>
                  <a:srgbClr val="212121"/>
                </a:solidFill>
                <a:effectLst/>
                <a:latin typeface="Times New Roman" panose="02020603050405020304" pitchFamily="18" charset="0"/>
                <a:cs typeface="Times New Roman" panose="02020603050405020304" pitchFamily="18" charset="0"/>
              </a:rPr>
              <a:t> Отан </a:t>
            </a:r>
            <a:r>
              <a:rPr lang="ru-RU" sz="2400" b="0" i="0" dirty="0" err="1">
                <a:solidFill>
                  <a:srgbClr val="212121"/>
                </a:solidFill>
                <a:effectLst/>
                <a:latin typeface="Times New Roman" panose="02020603050405020304" pitchFamily="18" charset="0"/>
                <a:cs typeface="Times New Roman" panose="02020603050405020304" pitchFamily="18" charset="0"/>
              </a:rPr>
              <a:t>соғысында</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әскери</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ұшақпен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аспан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төрінде</a:t>
            </a:r>
            <a:r>
              <a:rPr lang="ru-RU" sz="2400" b="0" i="0" dirty="0">
                <a:solidFill>
                  <a:srgbClr val="212121"/>
                </a:solidFill>
                <a:effectLst/>
                <a:latin typeface="Times New Roman" panose="02020603050405020304" pitchFamily="18" charset="0"/>
                <a:cs typeface="Times New Roman" panose="02020603050405020304" pitchFamily="18" charset="0"/>
              </a:rPr>
              <a:t> майдан </a:t>
            </a:r>
            <a:r>
              <a:rPr lang="ru-RU" sz="2400" b="0" i="0" dirty="0" err="1">
                <a:solidFill>
                  <a:srgbClr val="212121"/>
                </a:solidFill>
                <a:effectLst/>
                <a:latin typeface="Times New Roman" panose="02020603050405020304" pitchFamily="18" charset="0"/>
                <a:cs typeface="Times New Roman" panose="02020603050405020304" pitchFamily="18" charset="0"/>
              </a:rPr>
              <a:t>салған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ерлігімен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танылған</a:t>
            </a:r>
            <a:r>
              <a:rPr lang="ru-RU" sz="2400" b="0" i="0" dirty="0">
                <a:solidFill>
                  <a:srgbClr val="212121"/>
                </a:solidFill>
                <a:effectLst/>
                <a:latin typeface="Times New Roman" panose="02020603050405020304" pitchFamily="18" charset="0"/>
                <a:cs typeface="Times New Roman" panose="02020603050405020304" pitchFamily="18" charset="0"/>
              </a:rPr>
              <a:t>, ал </a:t>
            </a:r>
            <a:r>
              <a:rPr lang="ru-RU" sz="2400" b="0" i="0" dirty="0" err="1">
                <a:solidFill>
                  <a:srgbClr val="212121"/>
                </a:solidFill>
                <a:effectLst/>
                <a:latin typeface="Times New Roman" panose="02020603050405020304" pitchFamily="18" charset="0"/>
                <a:cs typeface="Times New Roman" panose="02020603050405020304" pitchFamily="18" charset="0"/>
              </a:rPr>
              <a:t>соғыстан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кейінгі</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бейбіт</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өмірде</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қайраткерлігімен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дараланған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қазақтың</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қаһарман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қызы</a:t>
            </a:r>
            <a:r>
              <a:rPr lang="ru-RU" sz="2400" b="0" i="0" dirty="0">
                <a:solidFill>
                  <a:srgbClr val="212121"/>
                </a:solidFill>
                <a:effectLst/>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xmlns="" id="{6F961A9D-7402-48DA-821E-FD8F62FED7D6}"/>
              </a:ext>
            </a:extLst>
          </p:cNvPr>
          <p:cNvSpPr txBox="1"/>
          <p:nvPr/>
        </p:nvSpPr>
        <p:spPr>
          <a:xfrm>
            <a:off x="609600" y="3095674"/>
            <a:ext cx="10332720" cy="1200329"/>
          </a:xfrm>
          <a:prstGeom prst="rect">
            <a:avLst/>
          </a:prstGeom>
          <a:noFill/>
        </p:spPr>
        <p:txBody>
          <a:bodyPr wrap="square">
            <a:spAutoFit/>
          </a:bodyPr>
          <a:lstStyle/>
          <a:p>
            <a:pPr algn="just"/>
            <a:r>
              <a:rPr lang="ru-RU" sz="2400" b="1" i="0" dirty="0" err="1">
                <a:solidFill>
                  <a:srgbClr val="212121"/>
                </a:solidFill>
                <a:effectLst/>
                <a:latin typeface="Times New Roman" panose="02020603050405020304" pitchFamily="18" charset="0"/>
                <a:cs typeface="Times New Roman" panose="02020603050405020304" pitchFamily="18" charset="0"/>
              </a:rPr>
              <a:t>Әлия Молдағұлова</a:t>
            </a:r>
            <a:r>
              <a:rPr lang="ru-RU" sz="2400" b="1" i="0" dirty="0">
                <a:solidFill>
                  <a:srgbClr val="212121"/>
                </a:solidFill>
                <a:effectLst/>
                <a:latin typeface="Times New Roman" panose="02020603050405020304" pitchFamily="18" charset="0"/>
                <a:cs typeface="Times New Roman" panose="02020603050405020304" pitchFamily="18" charset="0"/>
              </a:rPr>
              <a:t> </a:t>
            </a:r>
            <a:r>
              <a:rPr lang="ru-RU" sz="2400" b="0" i="0" dirty="0">
                <a:solidFill>
                  <a:srgbClr val="212121"/>
                </a:solidFill>
                <a:effectLst/>
                <a:latin typeface="Times New Roman" panose="02020603050405020304" pitchFamily="18" charset="0"/>
                <a:cs typeface="Times New Roman" panose="02020603050405020304" pitchFamily="18" charset="0"/>
              </a:rPr>
              <a:t>- 1943 ж. </a:t>
            </a:r>
            <a:r>
              <a:rPr lang="ru-RU" sz="2400" b="0" i="0" dirty="0" err="1">
                <a:solidFill>
                  <a:srgbClr val="212121"/>
                </a:solidFill>
                <a:effectLst/>
                <a:latin typeface="Times New Roman" panose="02020603050405020304" pitchFamily="18" charset="0"/>
                <a:cs typeface="Times New Roman" panose="02020603050405020304" pitchFamily="18" charset="0"/>
              </a:rPr>
              <a:t>бастап</a:t>
            </a:r>
            <a:r>
              <a:rPr lang="ru-RU" sz="2400" b="0" i="0" dirty="0">
                <a:solidFill>
                  <a:srgbClr val="212121"/>
                </a:solidFill>
                <a:effectLst/>
                <a:latin typeface="Times New Roman" panose="02020603050405020304" pitchFamily="18" charset="0"/>
                <a:cs typeface="Times New Roman" panose="02020603050405020304" pitchFamily="18" charset="0"/>
              </a:rPr>
              <a:t> 54-ші </a:t>
            </a:r>
            <a:r>
              <a:rPr lang="ru-RU" sz="2400" b="0" i="0" dirty="0" err="1">
                <a:solidFill>
                  <a:srgbClr val="212121"/>
                </a:solidFill>
                <a:effectLst/>
                <a:latin typeface="Times New Roman" panose="02020603050405020304" pitchFamily="18" charset="0"/>
                <a:cs typeface="Times New Roman" panose="02020603050405020304" pitchFamily="18" charset="0"/>
              </a:rPr>
              <a:t>арнайы</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атқыштар</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бригадасы</a:t>
            </a:r>
            <a:r>
              <a:rPr lang="ru-RU" sz="2400" b="0" i="0" dirty="0">
                <a:solidFill>
                  <a:srgbClr val="212121"/>
                </a:solidFill>
                <a:effectLst/>
                <a:latin typeface="Times New Roman" panose="02020603050405020304" pitchFamily="18" charset="0"/>
                <a:cs typeface="Times New Roman" panose="02020603050405020304" pitchFamily="18" charset="0"/>
              </a:rPr>
              <a:t> 4-батальонының </a:t>
            </a:r>
            <a:r>
              <a:rPr lang="ru-RU" sz="2400" b="0" i="0" dirty="0" err="1">
                <a:solidFill>
                  <a:srgbClr val="212121"/>
                </a:solidFill>
                <a:effectLst/>
                <a:latin typeface="Times New Roman" panose="02020603050405020304" pitchFamily="18" charset="0"/>
                <a:cs typeface="Times New Roman" panose="02020603050405020304" pitchFamily="18" charset="0"/>
              </a:rPr>
              <a:t>снайпері</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болған</a:t>
            </a:r>
            <a:r>
              <a:rPr lang="ru-RU" sz="2400" b="0" i="0" dirty="0">
                <a:solidFill>
                  <a:srgbClr val="212121"/>
                </a:solidFill>
                <a:effectLst/>
                <a:latin typeface="Times New Roman" panose="02020603050405020304" pitchFamily="18" charset="0"/>
                <a:cs typeface="Times New Roman" panose="02020603050405020304" pitchFamily="18" charset="0"/>
              </a:rPr>
              <a:t> (22-ші </a:t>
            </a:r>
            <a:r>
              <a:rPr lang="ru-RU" sz="2400" b="0" i="0" dirty="0" err="1">
                <a:solidFill>
                  <a:srgbClr val="212121"/>
                </a:solidFill>
                <a:effectLst/>
                <a:latin typeface="Times New Roman" panose="02020603050405020304" pitchFamily="18" charset="0"/>
                <a:cs typeface="Times New Roman" panose="02020603050405020304" pitchFamily="18" charset="0"/>
              </a:rPr>
              <a:t>әскер</a:t>
            </a:r>
            <a:r>
              <a:rPr lang="ru-RU" sz="2400" b="0" i="0" dirty="0">
                <a:solidFill>
                  <a:srgbClr val="212121"/>
                </a:solidFill>
                <a:effectLst/>
                <a:latin typeface="Times New Roman" panose="02020603050405020304" pitchFamily="18" charset="0"/>
                <a:cs typeface="Times New Roman" panose="02020603050405020304" pitchFamily="18" charset="0"/>
              </a:rPr>
              <a:t>, 2-ші </a:t>
            </a:r>
            <a:r>
              <a:rPr lang="ru-RU" sz="2400" b="0" i="0" dirty="0" err="1">
                <a:solidFill>
                  <a:srgbClr val="212121"/>
                </a:solidFill>
                <a:effectLst/>
                <a:latin typeface="Times New Roman" panose="02020603050405020304" pitchFamily="18" charset="0"/>
                <a:cs typeface="Times New Roman" panose="02020603050405020304" pitchFamily="18" charset="0"/>
              </a:rPr>
              <a:t>Балтық</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жағалауы</a:t>
            </a:r>
            <a:r>
              <a:rPr lang="ru-RU" sz="2400" b="0" i="0" dirty="0">
                <a:solidFill>
                  <a:srgbClr val="212121"/>
                </a:solidFill>
                <a:effectLst/>
                <a:latin typeface="Times New Roman" panose="02020603050405020304" pitchFamily="18" charset="0"/>
                <a:cs typeface="Times New Roman" panose="02020603050405020304" pitchFamily="18" charset="0"/>
              </a:rPr>
              <a:t> фронты). Жау </a:t>
            </a:r>
            <a:r>
              <a:rPr lang="ru-RU" sz="2400" b="0" i="0" dirty="0" err="1">
                <a:solidFill>
                  <a:srgbClr val="212121"/>
                </a:solidFill>
                <a:effectLst/>
                <a:latin typeface="Times New Roman" panose="02020603050405020304" pitchFamily="18" charset="0"/>
                <a:cs typeface="Times New Roman" panose="02020603050405020304" pitchFamily="18" charset="0"/>
              </a:rPr>
              <a:t>әскерінің</a:t>
            </a:r>
            <a:r>
              <a:rPr lang="ru-RU" sz="2400" b="0" i="0" dirty="0">
                <a:solidFill>
                  <a:srgbClr val="212121"/>
                </a:solidFill>
                <a:effectLst/>
                <a:latin typeface="Times New Roman" panose="02020603050405020304" pitchFamily="18" charset="0"/>
                <a:cs typeface="Times New Roman" panose="02020603050405020304" pitchFamily="18" charset="0"/>
              </a:rPr>
              <a:t> 30-дан аса </a:t>
            </a:r>
            <a:r>
              <a:rPr lang="ru-RU" sz="2400" b="0" i="0" dirty="0" err="1">
                <a:solidFill>
                  <a:srgbClr val="212121"/>
                </a:solidFill>
                <a:effectLst/>
                <a:latin typeface="Times New Roman" panose="02020603050405020304" pitchFamily="18" charset="0"/>
                <a:cs typeface="Times New Roman" panose="02020603050405020304" pitchFamily="18" charset="0"/>
              </a:rPr>
              <a:t>сарбаздары</a:t>
            </a:r>
            <a:r>
              <a:rPr lang="ru-RU" sz="2400" b="0" i="0" dirty="0">
                <a:solidFill>
                  <a:srgbClr val="212121"/>
                </a:solidFill>
                <a:effectLst/>
                <a:latin typeface="Times New Roman" panose="02020603050405020304" pitchFamily="18" charset="0"/>
                <a:cs typeface="Times New Roman" panose="02020603050405020304" pitchFamily="18" charset="0"/>
              </a:rPr>
              <a:t> мен </a:t>
            </a:r>
            <a:r>
              <a:rPr lang="ru-RU" sz="2400" b="0" i="0" dirty="0" err="1">
                <a:solidFill>
                  <a:srgbClr val="212121"/>
                </a:solidFill>
                <a:effectLst/>
                <a:latin typeface="Times New Roman" panose="02020603050405020304" pitchFamily="18" charset="0"/>
                <a:cs typeface="Times New Roman" panose="02020603050405020304" pitchFamily="18" charset="0"/>
              </a:rPr>
              <a:t>офицерлерінің</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көзін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жойған</a:t>
            </a:r>
            <a:r>
              <a:rPr lang="ru-RU" sz="2400" b="0" i="0" dirty="0">
                <a:solidFill>
                  <a:srgbClr val="212121"/>
                </a:solidFill>
                <a:effectLst/>
                <a:latin typeface="Times New Roman" panose="02020603050405020304" pitchFamily="18" charset="0"/>
                <a:cs typeface="Times New Roman" panose="02020603050405020304" pitchFamily="18" charset="0"/>
              </a:rPr>
              <a:t>. </a:t>
            </a:r>
            <a:endParaRPr lang="x-none" sz="24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xmlns="" id="{E32950E7-B34B-43AF-834C-1ADBE98935CC}"/>
              </a:ext>
            </a:extLst>
          </p:cNvPr>
          <p:cNvSpPr txBox="1"/>
          <p:nvPr/>
        </p:nvSpPr>
        <p:spPr>
          <a:xfrm>
            <a:off x="629920" y="4444445"/>
            <a:ext cx="10383520" cy="1846659"/>
          </a:xfrm>
          <a:prstGeom prst="rect">
            <a:avLst/>
          </a:prstGeom>
          <a:noFill/>
        </p:spPr>
        <p:txBody>
          <a:bodyPr wrap="square">
            <a:spAutoFit/>
          </a:bodyPr>
          <a:lstStyle/>
          <a:p>
            <a:pPr algn="just"/>
            <a:r>
              <a:rPr lang="ru-RU" sz="2400" b="1" i="0" dirty="0" err="1">
                <a:solidFill>
                  <a:srgbClr val="212121"/>
                </a:solidFill>
                <a:effectLst/>
                <a:latin typeface="Times New Roman" panose="02020603050405020304" pitchFamily="18" charset="0"/>
                <a:cs typeface="Times New Roman" panose="02020603050405020304" pitchFamily="18" charset="0"/>
              </a:rPr>
              <a:t>Мәншүк </a:t>
            </a:r>
            <a:r>
              <a:rPr lang="ru-RU" sz="2400" b="1" dirty="0" err="1">
                <a:solidFill>
                  <a:srgbClr val="212121"/>
                </a:solidFill>
                <a:latin typeface="Times New Roman" panose="02020603050405020304" pitchFamily="18" charset="0"/>
                <a:cs typeface="Times New Roman" panose="02020603050405020304" pitchFamily="18" charset="0"/>
              </a:rPr>
              <a:t>Мәметова</a:t>
            </a:r>
            <a:r>
              <a:rPr lang="ru-RU" sz="2400" b="1" dirty="0">
                <a:solidFill>
                  <a:srgbClr val="212121"/>
                </a:solidFill>
                <a:latin typeface="Times New Roman" panose="02020603050405020304" pitchFamily="18" charset="0"/>
                <a:cs typeface="Times New Roman" panose="02020603050405020304" pitchFamily="18" charset="0"/>
              </a:rPr>
              <a:t> </a:t>
            </a:r>
            <a:r>
              <a:rPr lang="ru-RU" sz="2400" dirty="0">
                <a:solidFill>
                  <a:srgbClr val="212121"/>
                </a:solidFill>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пулеметші</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ұрыстарда</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өзінің</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мергендігімен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және</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тобында</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батылдығымен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көзге</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түсті</a:t>
            </a:r>
            <a:r>
              <a:rPr lang="ru-RU" sz="2400" b="0" i="0" dirty="0">
                <a:solidFill>
                  <a:srgbClr val="212121"/>
                </a:solidFill>
                <a:effectLst/>
                <a:latin typeface="Times New Roman" panose="02020603050405020304" pitchFamily="18" charset="0"/>
                <a:cs typeface="Times New Roman" panose="02020603050405020304" pitchFamily="18" charset="0"/>
              </a:rPr>
              <a:t>. Невель </a:t>
            </a:r>
            <a:r>
              <a:rPr lang="ru-RU" sz="2400" b="0" i="0" dirty="0" err="1">
                <a:solidFill>
                  <a:srgbClr val="212121"/>
                </a:solidFill>
                <a:effectLst/>
                <a:latin typeface="Times New Roman" panose="02020603050405020304" pitchFamily="18" charset="0"/>
                <a:cs typeface="Times New Roman" panose="02020603050405020304" pitchFamily="18" charset="0"/>
              </a:rPr>
              <a:t>қаласы</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үшін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болған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кескілескен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шешуші</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ұрыста</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Мәншүк</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ақтық</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демі</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біткенше</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пулеметтен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оқ</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боратып</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қаһармандықпен</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қаза</a:t>
            </a:r>
            <a:r>
              <a:rPr lang="ru-RU" sz="2400" b="0" i="0" dirty="0">
                <a:solidFill>
                  <a:srgbClr val="212121"/>
                </a:solidFill>
                <a:effectLst/>
                <a:latin typeface="Times New Roman" panose="02020603050405020304" pitchFamily="18" charset="0"/>
                <a:cs typeface="Times New Roman" panose="02020603050405020304" pitchFamily="18" charset="0"/>
              </a:rPr>
              <a:t> </a:t>
            </a:r>
            <a:r>
              <a:rPr lang="ru-RU" sz="2400" b="0" i="0" dirty="0" err="1">
                <a:solidFill>
                  <a:srgbClr val="212121"/>
                </a:solidFill>
                <a:effectLst/>
                <a:latin typeface="Times New Roman" panose="02020603050405020304" pitchFamily="18" charset="0"/>
                <a:cs typeface="Times New Roman" panose="02020603050405020304" pitchFamily="18" charset="0"/>
              </a:rPr>
              <a:t>тапты</a:t>
            </a:r>
            <a:r>
              <a:rPr lang="ru-RU" sz="2000" b="0" i="0" dirty="0">
                <a:solidFill>
                  <a:srgbClr val="212121"/>
                </a:solidFill>
                <a:effectLst/>
                <a:latin typeface="Roboto" panose="02000000000000000000" pitchFamily="2" charset="0"/>
              </a:rPr>
              <a:t>.</a:t>
            </a:r>
          </a:p>
          <a:p>
            <a:pPr algn="just"/>
            <a:r>
              <a:rPr lang="ru-RU" b="0" i="0" dirty="0">
                <a:solidFill>
                  <a:srgbClr val="212121"/>
                </a:solidFill>
                <a:effectLst/>
                <a:latin typeface="Roboto" panose="02000000000000000000" pitchFamily="2" charset="0"/>
              </a:rPr>
              <a:t> </a:t>
            </a:r>
          </a:p>
        </p:txBody>
      </p:sp>
    </p:spTree>
    <p:extLst>
      <p:ext uri="{BB962C8B-B14F-4D97-AF65-F5344CB8AC3E}">
        <p14:creationId xmlns="" xmlns:p14="http://schemas.microsoft.com/office/powerpoint/2010/main" val="22778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7882" y="601525"/>
            <a:ext cx="11170024" cy="612309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86118" y="232193"/>
            <a:ext cx="995785" cy="369332"/>
          </a:xfrm>
          <a:prstGeom prst="rect">
            <a:avLst/>
          </a:prstGeom>
        </p:spPr>
        <p:txBody>
          <a:bodyPr wrap="none">
            <a:spAutoFit/>
          </a:bodyPr>
          <a:lstStyle/>
          <a:p>
            <a:r>
              <a:rPr lang="ru-RU" b="1" dirty="0" smtClean="0">
                <a:latin typeface="Times New Roman" pitchFamily="18" charset="0"/>
                <a:cs typeface="Times New Roman" pitchFamily="18" charset="0"/>
              </a:rPr>
              <a:t>МӘТІН</a:t>
            </a:r>
            <a:endParaRPr lang="ru-RU" b="1" dirty="0">
              <a:latin typeface="Times New Roman" pitchFamily="18" charset="0"/>
              <a:cs typeface="Times New Roman" pitchFamily="18" charset="0"/>
            </a:endParaRPr>
          </a:p>
        </p:txBody>
      </p:sp>
    </p:spTree>
    <p:extLst>
      <p:ext uri="{BB962C8B-B14F-4D97-AF65-F5344CB8AC3E}">
        <p14:creationId xmlns="" xmlns:p14="http://schemas.microsoft.com/office/powerpoint/2010/main" val="1261895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6FC9CF82-FED0-4F2A-A468-AF910445A33E}"/>
              </a:ext>
            </a:extLst>
          </p:cNvPr>
          <p:cNvSpPr txBox="1"/>
          <p:nvPr/>
        </p:nvSpPr>
        <p:spPr>
          <a:xfrm>
            <a:off x="808316" y="5741337"/>
            <a:ext cx="5910730" cy="1200329"/>
          </a:xfrm>
          <a:prstGeom prst="rect">
            <a:avLst/>
          </a:prstGeom>
          <a:noFill/>
        </p:spPr>
        <p:txBody>
          <a:bodyPr wrap="square" rtlCol="0">
            <a:spAutoFit/>
          </a:bodyPr>
          <a:lstStyle/>
          <a:p>
            <a:r>
              <a:rPr lang="ru-RU" b="1" i="1" dirty="0">
                <a:latin typeface="Times New Roman" pitchFamily="18" charset="0"/>
                <a:cs typeface="Times New Roman" pitchFamily="18" charset="0"/>
              </a:rPr>
              <a:t>Дескриптор.                                                                                           </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Мәтіннің</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негізгі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мазмұнын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түсінеді</a:t>
            </a:r>
            <a:r>
              <a:rPr lang="ru-RU" dirty="0">
                <a:latin typeface="Times New Roman" pitchFamily="18" charset="0"/>
                <a:cs typeface="Times New Roman" pitchFamily="18" charset="0"/>
              </a:rPr>
              <a:t>.                                         - Автор </a:t>
            </a:r>
            <a:r>
              <a:rPr lang="ru-RU" dirty="0" err="1">
                <a:latin typeface="Times New Roman" pitchFamily="18" charset="0"/>
                <a:cs typeface="Times New Roman" pitchFamily="18" charset="0"/>
              </a:rPr>
              <a:t>көзқарасына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талдау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жасайды</a:t>
            </a:r>
            <a:r>
              <a:rPr lang="ru-RU" dirty="0">
                <a:latin typeface="Times New Roman" pitchFamily="18" charset="0"/>
                <a:cs typeface="Times New Roman" pitchFamily="18" charset="0"/>
              </a:rPr>
              <a:t>.</a:t>
            </a:r>
          </a:p>
          <a:p>
            <a:endParaRPr lang="x-none" dirty="0"/>
          </a:p>
        </p:txBody>
      </p:sp>
      <p:sp>
        <p:nvSpPr>
          <p:cNvPr id="3" name="Прямоугольник 2"/>
          <p:cNvSpPr/>
          <p:nvPr/>
        </p:nvSpPr>
        <p:spPr>
          <a:xfrm>
            <a:off x="365760" y="215165"/>
            <a:ext cx="9620922" cy="830997"/>
          </a:xfrm>
          <a:prstGeom prst="rect">
            <a:avLst/>
          </a:prstGeom>
        </p:spPr>
        <p:txBody>
          <a:bodyPr wrap="square">
            <a:spAutoFit/>
          </a:bodyPr>
          <a:lstStyle/>
          <a:p>
            <a:r>
              <a:rPr lang="ru-RU" sz="2400" b="1" dirty="0">
                <a:latin typeface="Times New Roman" pitchFamily="18" charset="0"/>
                <a:cs typeface="Times New Roman" pitchFamily="18" charset="0"/>
              </a:rPr>
              <a:t>1-тапсырма: </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Мәтін</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мазмұны</a:t>
            </a:r>
            <a:r>
              <a:rPr lang="ru-RU" sz="2400" b="1" dirty="0" smtClean="0">
                <a:latin typeface="Times New Roman" pitchFamily="18" charset="0"/>
                <a:cs typeface="Times New Roman" pitchFamily="18" charset="0"/>
              </a:rPr>
              <a:t> </a:t>
            </a:r>
            <a:r>
              <a:rPr lang="ru-RU" sz="2400" b="1" dirty="0" err="1" smtClean="0">
                <a:latin typeface="Times New Roman" pitchFamily="18" charset="0"/>
                <a:cs typeface="Times New Roman" pitchFamily="18" charset="0"/>
              </a:rPr>
              <a:t>бойынша</a:t>
            </a:r>
            <a:r>
              <a:rPr lang="ru-RU" sz="2400" b="1" dirty="0" smtClean="0">
                <a:latin typeface="Times New Roman" pitchFamily="18" charset="0"/>
                <a:cs typeface="Times New Roman" pitchFamily="18" charset="0"/>
              </a:rPr>
              <a:t>  </a:t>
            </a:r>
            <a:r>
              <a:rPr lang="ru-RU" sz="2400" b="1" dirty="0">
                <a:latin typeface="Times New Roman" pitchFamily="18" charset="0"/>
                <a:cs typeface="Times New Roman" pitchFamily="18" charset="0"/>
              </a:rPr>
              <a:t>автор </a:t>
            </a:r>
            <a:r>
              <a:rPr lang="ru-RU" sz="2400" b="1" dirty="0" err="1">
                <a:latin typeface="Times New Roman" pitchFamily="18" charset="0"/>
                <a:cs typeface="Times New Roman" pitchFamily="18" charset="0"/>
              </a:rPr>
              <a:t>көзқарасы</a:t>
            </a:r>
            <a:r>
              <a:rPr lang="ru-RU" sz="2400" b="1" dirty="0">
                <a:latin typeface="Times New Roman" pitchFamily="18" charset="0"/>
                <a:cs typeface="Times New Roman" pitchFamily="18" charset="0"/>
              </a:rPr>
              <a:t> мен </a:t>
            </a:r>
            <a:r>
              <a:rPr lang="ru-RU" sz="2400" b="1" dirty="0" err="1">
                <a:latin typeface="Times New Roman" pitchFamily="18" charset="0"/>
                <a:cs typeface="Times New Roman" pitchFamily="18" charset="0"/>
              </a:rPr>
              <a:t>көтерілген</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мәселеге</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талдау</a:t>
            </a:r>
            <a:r>
              <a:rPr lang="ru-RU" sz="2400" b="1" dirty="0">
                <a:latin typeface="Times New Roman" pitchFamily="18" charset="0"/>
                <a:cs typeface="Times New Roman" pitchFamily="18" charset="0"/>
              </a:rPr>
              <a:t> </a:t>
            </a:r>
            <a:r>
              <a:rPr lang="ru-RU" sz="2400" b="1" dirty="0" err="1">
                <a:latin typeface="Times New Roman" pitchFamily="18" charset="0"/>
                <a:cs typeface="Times New Roman" pitchFamily="18" charset="0"/>
              </a:rPr>
              <a:t>жасаңыз</a:t>
            </a:r>
            <a:endParaRPr lang="ru-RU" sz="24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41662" y="1169894"/>
            <a:ext cx="8345020" cy="45714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88896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AFD886B6-359F-457B-AEA7-1FC59F2A0494}"/>
              </a:ext>
            </a:extLst>
          </p:cNvPr>
          <p:cNvPicPr>
            <a:picLocks noChangeAspect="1"/>
          </p:cNvPicPr>
          <p:nvPr/>
        </p:nvPicPr>
        <p:blipFill>
          <a:blip r:embed="rId2" cstate="print"/>
          <a:stretch>
            <a:fillRect/>
          </a:stretch>
        </p:blipFill>
        <p:spPr>
          <a:xfrm>
            <a:off x="1142951" y="240278"/>
            <a:ext cx="1127858" cy="1048603"/>
          </a:xfrm>
          <a:prstGeom prst="rect">
            <a:avLst/>
          </a:prstGeom>
        </p:spPr>
      </p:pic>
      <p:sp>
        <p:nvSpPr>
          <p:cNvPr id="3" name="TextBox 2">
            <a:extLst>
              <a:ext uri="{FF2B5EF4-FFF2-40B4-BE49-F238E27FC236}">
                <a16:creationId xmlns:a16="http://schemas.microsoft.com/office/drawing/2014/main" xmlns="" id="{A01F87FC-CCE2-47AB-ABEB-8A202823E78B}"/>
              </a:ext>
            </a:extLst>
          </p:cNvPr>
          <p:cNvSpPr txBox="1"/>
          <p:nvPr/>
        </p:nvSpPr>
        <p:spPr>
          <a:xfrm>
            <a:off x="2067609" y="433318"/>
            <a:ext cx="6350000" cy="461665"/>
          </a:xfrm>
          <a:prstGeom prst="rect">
            <a:avLst/>
          </a:prstGeom>
          <a:noFill/>
        </p:spPr>
        <p:txBody>
          <a:bodyPr wrap="square" rtlCol="0">
            <a:spAutoFit/>
          </a:bodyPr>
          <a:lstStyle/>
          <a:p>
            <a:r>
              <a:rPr lang="kk-KZ" sz="2400" b="1" dirty="0">
                <a:solidFill>
                  <a:srgbClr val="C00000"/>
                </a:solidFill>
                <a:latin typeface="Times New Roman" panose="02020603050405020304" pitchFamily="18" charset="0"/>
                <a:cs typeface="Times New Roman" panose="02020603050405020304" pitchFamily="18" charset="0"/>
              </a:rPr>
              <a:t>Жауабыңызды салыстырыңыз</a:t>
            </a:r>
            <a:r>
              <a:rPr lang="kk-KZ" sz="2400" dirty="0">
                <a:solidFill>
                  <a:srgbClr val="C00000"/>
                </a:solidFill>
              </a:rPr>
              <a:t>!</a:t>
            </a:r>
            <a:endParaRPr lang="x-none" dirty="0">
              <a:solidFill>
                <a:srgbClr val="C00000"/>
              </a:solidFill>
            </a:endParaRPr>
          </a:p>
        </p:txBody>
      </p:sp>
      <p:sp>
        <p:nvSpPr>
          <p:cNvPr id="5" name="TextBox 4">
            <a:extLst>
              <a:ext uri="{FF2B5EF4-FFF2-40B4-BE49-F238E27FC236}">
                <a16:creationId xmlns:a16="http://schemas.microsoft.com/office/drawing/2014/main" xmlns="" id="{8010B647-AE65-4819-A212-1C4C3FC75BCC}"/>
              </a:ext>
            </a:extLst>
          </p:cNvPr>
          <p:cNvSpPr txBox="1"/>
          <p:nvPr/>
        </p:nvSpPr>
        <p:spPr>
          <a:xfrm>
            <a:off x="3048000" y="3095675"/>
            <a:ext cx="6096000" cy="369332"/>
          </a:xfrm>
          <a:prstGeom prst="rect">
            <a:avLst/>
          </a:prstGeom>
          <a:noFill/>
        </p:spPr>
        <p:txBody>
          <a:bodyPr wrap="square">
            <a:spAutoFit/>
          </a:bodyPr>
          <a:lstStyle/>
          <a:p>
            <a:r>
              <a:rPr kumimoji="0" lang="kk-KZ" sz="18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endParaRPr lang="x-none" dirty="0"/>
          </a:p>
        </p:txBody>
      </p:sp>
      <p:sp>
        <p:nvSpPr>
          <p:cNvPr id="6" name="TextBox 5">
            <a:extLst>
              <a:ext uri="{FF2B5EF4-FFF2-40B4-BE49-F238E27FC236}">
                <a16:creationId xmlns:a16="http://schemas.microsoft.com/office/drawing/2014/main" xmlns="" id="{79ABE1C0-B0C1-46B7-8B58-E6846F12637A}"/>
              </a:ext>
            </a:extLst>
          </p:cNvPr>
          <p:cNvSpPr txBox="1"/>
          <p:nvPr/>
        </p:nvSpPr>
        <p:spPr>
          <a:xfrm>
            <a:off x="1041351" y="1908641"/>
            <a:ext cx="9748569" cy="3477875"/>
          </a:xfrm>
          <a:prstGeom prst="rect">
            <a:avLst/>
          </a:prstGeom>
          <a:noFill/>
        </p:spPr>
        <p:txBody>
          <a:bodyPr wrap="square" rtlCol="0">
            <a:spAutoFit/>
          </a:bodyPr>
          <a:lstStyle/>
          <a:p>
            <a:pPr algn="just"/>
            <a:r>
              <a:rPr lang="kk-KZ" sz="2000" dirty="0">
                <a:latin typeface="Times New Roman" panose="02020603050405020304" pitchFamily="18" charset="0"/>
                <a:cs typeface="Times New Roman" panose="02020603050405020304" pitchFamily="18" charset="0"/>
              </a:rPr>
              <a:t>    Ұлы Отан соғысына қатысқан қазақтың батыр қыздары туралы автор қазіргі заман тұрғысынан өзіндік көзқарасын білдіреді. Өрімдей жас қыздар Мәншүк Мәметова, Әлия Молдағұлова қанды ұрыста </a:t>
            </a:r>
            <a:r>
              <a:rPr lang="x-none" sz="2000" dirty="0" err="1">
                <a:latin typeface="Times New Roman" panose="02020603050405020304" pitchFamily="18" charset="0"/>
                <a:cs typeface="Times New Roman" panose="02020603050405020304" pitchFamily="18" charset="0"/>
              </a:rPr>
              <a:t>бірі</a:t>
            </a:r>
            <a:r>
              <a:rPr lang="x-none" sz="2000" dirty="0">
                <a:latin typeface="Times New Roman" panose="02020603050405020304" pitchFamily="18" charset="0"/>
                <a:cs typeface="Times New Roman" panose="02020603050405020304" pitchFamily="18" charset="0"/>
              </a:rPr>
              <a:t>  - пулемет</a:t>
            </a:r>
            <a:r>
              <a:rPr lang="kk-KZ" sz="2000" dirty="0">
                <a:latin typeface="Times New Roman" panose="02020603050405020304" pitchFamily="18" charset="0"/>
                <a:cs typeface="Times New Roman" panose="02020603050405020304" pitchFamily="18" charset="0"/>
              </a:rPr>
              <a:t>ші, бірі</a:t>
            </a:r>
            <a:r>
              <a:rPr lang="x-none" sz="2000" dirty="0">
                <a:latin typeface="Times New Roman" panose="02020603050405020304" pitchFamily="18" charset="0"/>
                <a:cs typeface="Times New Roman" panose="02020603050405020304" pitchFamily="18" charset="0"/>
              </a:rPr>
              <a:t> – </a:t>
            </a:r>
            <a:r>
              <a:rPr lang="x-none" sz="2000" dirty="0" err="1">
                <a:latin typeface="Times New Roman" panose="02020603050405020304" pitchFamily="18" charset="0"/>
                <a:cs typeface="Times New Roman" panose="02020603050405020304" pitchFamily="18" charset="0"/>
              </a:rPr>
              <a:t>сұр</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мерген</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болған</a:t>
            </a:r>
            <a:r>
              <a:rPr lang="x-none" sz="2000" dirty="0">
                <a:latin typeface="Times New Roman" panose="02020603050405020304" pitchFamily="18" charset="0"/>
                <a:cs typeface="Times New Roman" panose="02020603050405020304" pitchFamily="18" charset="0"/>
              </a:rPr>
              <a:t>. Автор: «</a:t>
            </a:r>
            <a:r>
              <a:rPr lang="x-none" sz="2000" dirty="0" err="1">
                <a:latin typeface="Times New Roman" panose="02020603050405020304" pitchFamily="18" charset="0"/>
                <a:cs typeface="Times New Roman" panose="02020603050405020304" pitchFamily="18" charset="0"/>
              </a:rPr>
              <a:t>Мәншүк</a:t>
            </a:r>
            <a:r>
              <a:rPr lang="x-none" sz="2000" dirty="0">
                <a:latin typeface="Times New Roman" panose="02020603050405020304" pitchFamily="18" charset="0"/>
                <a:cs typeface="Times New Roman" panose="02020603050405020304" pitchFamily="18" charset="0"/>
              </a:rPr>
              <a:t> пен </a:t>
            </a:r>
            <a:r>
              <a:rPr lang="x-none" sz="2000" dirty="0" err="1">
                <a:latin typeface="Times New Roman" panose="02020603050405020304" pitchFamily="18" charset="0"/>
                <a:cs typeface="Times New Roman" panose="02020603050405020304" pitchFamily="18" charset="0"/>
              </a:rPr>
              <a:t>Әлия</a:t>
            </a:r>
            <a:r>
              <a:rPr lang="x-none" sz="2000" dirty="0">
                <a:latin typeface="Times New Roman" panose="02020603050405020304" pitchFamily="18" charset="0"/>
                <a:cs typeface="Times New Roman" panose="02020603050405020304" pitchFamily="18" charset="0"/>
              </a:rPr>
              <a:t> ел </a:t>
            </a:r>
            <a:r>
              <a:rPr lang="x-none" sz="2000" dirty="0" err="1">
                <a:latin typeface="Times New Roman" panose="02020603050405020304" pitchFamily="18" charset="0"/>
                <a:cs typeface="Times New Roman" panose="02020603050405020304" pitchFamily="18" charset="0"/>
              </a:rPr>
              <a:t>есінде</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мәңгі</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қалады</a:t>
            </a:r>
            <a:r>
              <a:rPr lang="x-none" sz="2000" dirty="0">
                <a:latin typeface="Times New Roman" panose="02020603050405020304" pitchFamily="18" charset="0"/>
                <a:cs typeface="Times New Roman" panose="02020603050405020304" pitchFamily="18" charset="0"/>
              </a:rPr>
              <a:t>», -  </a:t>
            </a:r>
            <a:r>
              <a:rPr lang="x-none" sz="2000" dirty="0" err="1">
                <a:latin typeface="Times New Roman" panose="02020603050405020304" pitchFamily="18" charset="0"/>
                <a:cs typeface="Times New Roman" panose="02020603050405020304" pitchFamily="18" charset="0"/>
              </a:rPr>
              <a:t>батырлығына</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тағзым</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етіп</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қазақ</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халқы</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атынан</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жоғары</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құрметтің</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биігіне</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көтергенін</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аңғарамыз</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Өкінішке</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қарай</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біз</a:t>
            </a:r>
            <a:r>
              <a:rPr lang="x-none" sz="2000" dirty="0">
                <a:latin typeface="Times New Roman" panose="02020603050405020304" pitchFamily="18" charset="0"/>
                <a:cs typeface="Times New Roman" panose="02020603050405020304" pitchFamily="18" charset="0"/>
              </a:rPr>
              <a:t> </a:t>
            </a:r>
            <a:r>
              <a:rPr lang="x-none" sz="2000" err="1">
                <a:latin typeface="Times New Roman" panose="02020603050405020304" pitchFamily="18" charset="0"/>
                <a:cs typeface="Times New Roman" panose="02020603050405020304" pitchFamily="18" charset="0"/>
              </a:rPr>
              <a:t>соғыс</a:t>
            </a:r>
            <a:r>
              <a:rPr lang="x-none" sz="2000">
                <a:latin typeface="Times New Roman" panose="02020603050405020304" pitchFamily="18" charset="0"/>
                <a:cs typeface="Times New Roman" panose="02020603050405020304" pitchFamily="18" charset="0"/>
              </a:rPr>
              <a:t> </a:t>
            </a:r>
            <a:r>
              <a:rPr lang="x-none" sz="2000" smtClean="0">
                <a:latin typeface="Times New Roman" panose="02020603050405020304" pitchFamily="18" charset="0"/>
                <a:cs typeface="Times New Roman" panose="02020603050405020304" pitchFamily="18" charset="0"/>
              </a:rPr>
              <a:t>аяқталған</a:t>
            </a:r>
            <a:r>
              <a:rPr lang="ru-RU" sz="2000" dirty="0" err="1" smtClean="0">
                <a:latin typeface="Times New Roman" panose="02020603050405020304" pitchFamily="18" charset="0"/>
                <a:cs typeface="Times New Roman" panose="02020603050405020304" pitchFamily="18" charset="0"/>
              </a:rPr>
              <a:t>нан</a:t>
            </a:r>
            <a:r>
              <a:rPr lang="x-none" sz="2000" smtClean="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алпыс</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жылдан</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кейін</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барып</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қана</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қазақтың</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тағы</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бір</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қызы</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соғыста</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қаһармандық</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көрсеткеніне</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қанықтық</a:t>
            </a:r>
            <a:r>
              <a:rPr lang="x-none" sz="2000" dirty="0">
                <a:latin typeface="Times New Roman" panose="02020603050405020304" pitchFamily="18" charset="0"/>
                <a:cs typeface="Times New Roman" panose="02020603050405020304" pitchFamily="18" charset="0"/>
              </a:rPr>
              <a:t>. </a:t>
            </a:r>
            <a:r>
              <a:rPr lang="x-none" sz="2000" dirty="0" err="1">
                <a:latin typeface="Times New Roman" panose="02020603050405020304" pitchFamily="18" charset="0"/>
                <a:cs typeface="Times New Roman" panose="02020603050405020304" pitchFamily="18" charset="0"/>
              </a:rPr>
              <a:t>Ол</a:t>
            </a:r>
            <a:r>
              <a:rPr lang="x-none" sz="2000" dirty="0">
                <a:latin typeface="Times New Roman" panose="02020603050405020304" pitchFamily="18" charset="0"/>
                <a:cs typeface="Times New Roman" panose="02020603050405020304" pitchFamily="18" charset="0"/>
              </a:rPr>
              <a:t> –</a:t>
            </a:r>
            <a:r>
              <a:rPr lang="kk-KZ" sz="2000" dirty="0">
                <a:latin typeface="Times New Roman" panose="02020603050405020304" pitchFamily="18" charset="0"/>
                <a:cs typeface="Times New Roman" panose="02020603050405020304" pitchFamily="18" charset="0"/>
              </a:rPr>
              <a:t> Хиуаз Доспанова» екендігіннен құлағдар етіп, батыр қыздың жау шебінде  300-ден аса ұшып, көзсіз ерлікке барғаны үшін «Қызыл Жұлдыз» ІІ дәрежелі Отан соғысы және көптеген медальдармен марапатталғанын баяндайды. Автор қорытындылай келе, қазақтың қос шынарының қасына Хиуаз Доспанованың қосылғанына зор ықыласын, мақтаныш сезімін білдіреді.</a:t>
            </a:r>
            <a:endParaRPr lang="x-none" sz="20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64314980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Другая 1">
      <a:dk1>
        <a:sysClr val="windowText" lastClr="000000"/>
      </a:dk1>
      <a:lt1>
        <a:srgbClr val="E1EEE8"/>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BCE6E3"/>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696</TotalTime>
  <Words>840</Words>
  <Application>Microsoft Office PowerPoint</Application>
  <PresentationFormat>Произвольный</PresentationFormat>
  <Paragraphs>70</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Ион</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Айсулу Муратова</dc:creator>
  <cp:lastModifiedBy>User</cp:lastModifiedBy>
  <cp:revision>38</cp:revision>
  <dcterms:created xsi:type="dcterms:W3CDTF">2021-05-11T14:51:00Z</dcterms:created>
  <dcterms:modified xsi:type="dcterms:W3CDTF">2021-05-15T01:27:21Z</dcterms:modified>
</cp:coreProperties>
</file>