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0" r:id="rId2"/>
    <p:sldId id="256" r:id="rId3"/>
    <p:sldId id="257" r:id="rId4"/>
    <p:sldId id="258" r:id="rId5"/>
    <p:sldId id="259" r:id="rId6"/>
    <p:sldId id="263" r:id="rId7"/>
    <p:sldId id="261" r:id="rId8"/>
    <p:sldId id="265" r:id="rId9"/>
    <p:sldId id="262" r:id="rId10"/>
    <p:sldId id="266" r:id="rId11"/>
    <p:sldId id="267" r:id="rId12"/>
    <p:sldId id="270" r:id="rId13"/>
    <p:sldId id="271"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ru-RU" smtClean="0"/>
              <a:t>Образец заголовка</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4/2/2021</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ru-RU" smtClean="0"/>
              <a:t>Вставка рисунка</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ru-RU" smtClean="0"/>
              <a:t>Образец заголовка</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ru-RU" smtClean="0"/>
              <a:t>Образец заголовка</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dirty="0"/>
              <a:t>4/2/2021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smtClean="0"/>
              <a:t>Вставка рисунка</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smtClean="0"/>
              <a:t>Вставка рисунка</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smtClean="0"/>
              <a:t>Вставка рисунка</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dirty="0"/>
              <a:t>4/2/2021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8A87A34-81AB-432B-8DAE-1953F412C126}" type="datetimeFigureOut">
              <a:rPr lang="en-US" dirty="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41410" y="3073397"/>
            <a:ext cx="4878391" cy="271780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3073397"/>
            <a:ext cx="4875210" cy="271780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4/2/2021</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b="1" dirty="0" smtClean="0">
                <a:solidFill>
                  <a:schemeClr val="bg1"/>
                </a:solidFill>
                <a:latin typeface="Times New Roman" panose="02020603050405020304" pitchFamily="18" charset="0"/>
                <a:cs typeface="Times New Roman" panose="02020603050405020304" pitchFamily="18" charset="0"/>
              </a:rPr>
              <a:t>Бөлім тақырыбы</a:t>
            </a:r>
            <a:r>
              <a:rPr lang="kk-KZ" sz="2800" dirty="0" smtClean="0">
                <a:solidFill>
                  <a:schemeClr val="bg1"/>
                </a:solidFill>
                <a:latin typeface="Times New Roman" panose="02020603050405020304" pitchFamily="18" charset="0"/>
                <a:cs typeface="Times New Roman" panose="02020603050405020304" pitchFamily="18" charset="0"/>
              </a:rPr>
              <a:t>: </a:t>
            </a:r>
            <a:r>
              <a:rPr lang="kk-KZ" sz="2800" b="1" dirty="0" smtClean="0">
                <a:solidFill>
                  <a:schemeClr val="bg1"/>
                </a:solidFill>
                <a:latin typeface="Times New Roman" panose="02020603050405020304" pitchFamily="18" charset="0"/>
                <a:cs typeface="Times New Roman" panose="02020603050405020304" pitchFamily="18" charset="0"/>
              </a:rPr>
              <a:t>Жеңіс </a:t>
            </a:r>
            <a:r>
              <a:rPr lang="kk-KZ" sz="2800" b="1" dirty="0">
                <a:solidFill>
                  <a:schemeClr val="bg1"/>
                </a:solidFill>
                <a:latin typeface="Times New Roman" panose="02020603050405020304" pitchFamily="18" charset="0"/>
                <a:cs typeface="Times New Roman" panose="02020603050405020304" pitchFamily="18" charset="0"/>
              </a:rPr>
              <a:t>күні. Ұлы ерлікке тағзым. Морфология</a:t>
            </a:r>
            <a:endParaRPr lang="ru-RU" sz="2800"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pPr marL="0" indent="0">
              <a:buNone/>
            </a:pPr>
            <a:r>
              <a:rPr lang="kk-KZ" sz="2800" b="1" dirty="0" smtClean="0">
                <a:solidFill>
                  <a:schemeClr val="bg2">
                    <a:lumMod val="50000"/>
                  </a:schemeClr>
                </a:solidFill>
                <a:latin typeface="Times New Roman" panose="02020603050405020304" pitchFamily="18" charset="0"/>
                <a:cs typeface="Times New Roman" panose="02020603050405020304" pitchFamily="18" charset="0"/>
              </a:rPr>
              <a:t>Сабақтың </a:t>
            </a:r>
            <a:r>
              <a:rPr lang="kk-KZ" sz="2800" b="1" dirty="0" smtClean="0">
                <a:solidFill>
                  <a:schemeClr val="bg1"/>
                </a:solidFill>
                <a:latin typeface="Times New Roman" panose="02020603050405020304" pitchFamily="18" charset="0"/>
                <a:cs typeface="Times New Roman" panose="02020603050405020304" pitchFamily="18" charset="0"/>
              </a:rPr>
              <a:t>тақырыбы:  </a:t>
            </a:r>
            <a:r>
              <a:rPr lang="kk-KZ" sz="2800" b="1" dirty="0" smtClean="0">
                <a:solidFill>
                  <a:schemeClr val="bg1"/>
                </a:solidFill>
              </a:rPr>
              <a:t>Майдан </a:t>
            </a:r>
            <a:r>
              <a:rPr lang="kk-KZ" sz="2800" b="1" dirty="0">
                <a:solidFill>
                  <a:schemeClr val="bg1"/>
                </a:solidFill>
              </a:rPr>
              <a:t>және </a:t>
            </a:r>
            <a:r>
              <a:rPr lang="kk-KZ" sz="2800" b="1" dirty="0" smtClean="0">
                <a:solidFill>
                  <a:schemeClr val="bg1"/>
                </a:solidFill>
              </a:rPr>
              <a:t>тыл </a:t>
            </a:r>
          </a:p>
          <a:p>
            <a:pPr marL="0" indent="0">
              <a:buNone/>
            </a:pPr>
            <a:r>
              <a:rPr lang="kk-KZ" sz="2800" b="1" dirty="0" smtClean="0">
                <a:solidFill>
                  <a:schemeClr val="bg1"/>
                </a:solidFill>
              </a:rPr>
              <a:t>Қыстырма </a:t>
            </a:r>
            <a:r>
              <a:rPr lang="kk-KZ" sz="2800" b="1" dirty="0">
                <a:solidFill>
                  <a:schemeClr val="bg1"/>
                </a:solidFill>
              </a:rPr>
              <a:t>сөздердің мағынасына қарай бөлінуі</a:t>
            </a:r>
            <a:endParaRPr lang="ru-RU" sz="28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933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2000" dirty="0" smtClean="0">
                <a:solidFill>
                  <a:schemeClr val="bg1"/>
                </a:solidFill>
                <a:latin typeface="Times New Roman" panose="02020603050405020304" pitchFamily="18" charset="0"/>
                <a:cs typeface="Times New Roman" panose="02020603050405020304" pitchFamily="18" charset="0"/>
              </a:rPr>
              <a:t/>
            </a:r>
            <a:br>
              <a:rPr lang="kk-KZ" sz="2000" dirty="0" smtClean="0">
                <a:solidFill>
                  <a:schemeClr val="bg1"/>
                </a:solidFill>
                <a:latin typeface="Times New Roman" panose="02020603050405020304" pitchFamily="18" charset="0"/>
                <a:cs typeface="Times New Roman" panose="02020603050405020304" pitchFamily="18" charset="0"/>
              </a:rPr>
            </a:br>
            <a:r>
              <a:rPr lang="kk-KZ" sz="2000" dirty="0">
                <a:solidFill>
                  <a:schemeClr val="bg1"/>
                </a:solidFill>
                <a:latin typeface="Times New Roman" panose="02020603050405020304" pitchFamily="18" charset="0"/>
                <a:cs typeface="Times New Roman" panose="02020603050405020304" pitchFamily="18" charset="0"/>
              </a:rPr>
              <a:t/>
            </a:r>
            <a:br>
              <a:rPr lang="kk-KZ" sz="2000" dirty="0">
                <a:solidFill>
                  <a:schemeClr val="bg1"/>
                </a:solidFill>
                <a:latin typeface="Times New Roman" panose="02020603050405020304" pitchFamily="18" charset="0"/>
                <a:cs typeface="Times New Roman" panose="02020603050405020304" pitchFamily="18" charset="0"/>
              </a:rPr>
            </a:br>
            <a:r>
              <a:rPr lang="kk-KZ" sz="2000" dirty="0" smtClean="0">
                <a:solidFill>
                  <a:schemeClr val="bg1"/>
                </a:solidFill>
                <a:latin typeface="Times New Roman" panose="02020603050405020304" pitchFamily="18" charset="0"/>
                <a:cs typeface="Times New Roman" panose="02020603050405020304" pitchFamily="18" charset="0"/>
              </a:rPr>
              <a:t/>
            </a:r>
            <a:br>
              <a:rPr lang="kk-KZ" sz="2000" dirty="0" smtClean="0">
                <a:solidFill>
                  <a:schemeClr val="bg1"/>
                </a:solidFill>
                <a:latin typeface="Times New Roman" panose="02020603050405020304" pitchFamily="18" charset="0"/>
                <a:cs typeface="Times New Roman" panose="02020603050405020304" pitchFamily="18" charset="0"/>
              </a:rPr>
            </a:br>
            <a:r>
              <a:rPr lang="kk-KZ" sz="2000" dirty="0">
                <a:solidFill>
                  <a:schemeClr val="bg1"/>
                </a:solidFill>
                <a:latin typeface="Times New Roman" panose="02020603050405020304" pitchFamily="18" charset="0"/>
                <a:cs typeface="Times New Roman" panose="02020603050405020304" pitchFamily="18" charset="0"/>
              </a:rPr>
              <a:t/>
            </a:r>
            <a:br>
              <a:rPr lang="kk-KZ" sz="2000" dirty="0">
                <a:solidFill>
                  <a:schemeClr val="bg1"/>
                </a:solidFill>
                <a:latin typeface="Times New Roman" panose="02020603050405020304" pitchFamily="18" charset="0"/>
                <a:cs typeface="Times New Roman" panose="02020603050405020304" pitchFamily="18" charset="0"/>
              </a:rPr>
            </a:br>
            <a:r>
              <a:rPr lang="kk-KZ" sz="2000" dirty="0" smtClean="0">
                <a:solidFill>
                  <a:schemeClr val="bg1"/>
                </a:solidFill>
                <a:latin typeface="Times New Roman" panose="02020603050405020304" pitchFamily="18" charset="0"/>
                <a:cs typeface="Times New Roman" panose="02020603050405020304" pitchFamily="18" charset="0"/>
              </a:rPr>
              <a:t/>
            </a:r>
            <a:br>
              <a:rPr lang="kk-KZ" sz="2000" dirty="0" smtClean="0">
                <a:solidFill>
                  <a:schemeClr val="bg1"/>
                </a:solidFill>
                <a:latin typeface="Times New Roman" panose="02020603050405020304" pitchFamily="18" charset="0"/>
                <a:cs typeface="Times New Roman" panose="02020603050405020304" pitchFamily="18" charset="0"/>
              </a:rPr>
            </a:br>
            <a:r>
              <a:rPr lang="kk-KZ" sz="2000" dirty="0">
                <a:solidFill>
                  <a:schemeClr val="bg1"/>
                </a:solidFill>
                <a:latin typeface="Times New Roman" panose="02020603050405020304" pitchFamily="18" charset="0"/>
                <a:cs typeface="Times New Roman" panose="02020603050405020304" pitchFamily="18" charset="0"/>
              </a:rPr>
              <a:t/>
            </a:r>
            <a:br>
              <a:rPr lang="kk-KZ" sz="2000" dirty="0">
                <a:solidFill>
                  <a:schemeClr val="bg1"/>
                </a:solidFill>
                <a:latin typeface="Times New Roman" panose="02020603050405020304" pitchFamily="18" charset="0"/>
                <a:cs typeface="Times New Roman" panose="02020603050405020304" pitchFamily="18" charset="0"/>
              </a:rPr>
            </a:br>
            <a:r>
              <a:rPr lang="kk-KZ" sz="2000" dirty="0" smtClean="0">
                <a:solidFill>
                  <a:schemeClr val="bg1"/>
                </a:solidFill>
                <a:latin typeface="Times New Roman" panose="02020603050405020304" pitchFamily="18" charset="0"/>
                <a:cs typeface="Times New Roman" panose="02020603050405020304" pitchFamily="18" charset="0"/>
              </a:rPr>
              <a:t/>
            </a:r>
            <a:br>
              <a:rPr lang="kk-KZ" sz="2000" dirty="0" smtClean="0">
                <a:solidFill>
                  <a:schemeClr val="bg1"/>
                </a:solidFill>
                <a:latin typeface="Times New Roman" panose="02020603050405020304" pitchFamily="18" charset="0"/>
                <a:cs typeface="Times New Roman" panose="02020603050405020304" pitchFamily="18" charset="0"/>
              </a:rPr>
            </a:br>
            <a:r>
              <a:rPr lang="kk-KZ" sz="2000" dirty="0">
                <a:solidFill>
                  <a:schemeClr val="bg1"/>
                </a:solidFill>
                <a:latin typeface="Times New Roman" panose="02020603050405020304" pitchFamily="18" charset="0"/>
                <a:cs typeface="Times New Roman" panose="02020603050405020304" pitchFamily="18" charset="0"/>
              </a:rPr>
              <a:t/>
            </a:r>
            <a:br>
              <a:rPr lang="kk-KZ" sz="2000" dirty="0">
                <a:solidFill>
                  <a:schemeClr val="bg1"/>
                </a:solidFill>
                <a:latin typeface="Times New Roman" panose="02020603050405020304" pitchFamily="18" charset="0"/>
                <a:cs typeface="Times New Roman" panose="02020603050405020304" pitchFamily="18" charset="0"/>
              </a:rPr>
            </a:br>
            <a:r>
              <a:rPr lang="kk-KZ" sz="2000" dirty="0" smtClean="0">
                <a:solidFill>
                  <a:schemeClr val="bg1"/>
                </a:solidFill>
                <a:latin typeface="Times New Roman" panose="02020603050405020304" pitchFamily="18" charset="0"/>
                <a:cs typeface="Times New Roman" panose="02020603050405020304" pitchFamily="18" charset="0"/>
              </a:rPr>
              <a:t/>
            </a:r>
            <a:br>
              <a:rPr lang="kk-KZ" sz="2000" dirty="0" smtClean="0">
                <a:solidFill>
                  <a:schemeClr val="bg1"/>
                </a:solidFill>
                <a:latin typeface="Times New Roman" panose="02020603050405020304" pitchFamily="18" charset="0"/>
                <a:cs typeface="Times New Roman" panose="02020603050405020304" pitchFamily="18" charset="0"/>
              </a:rPr>
            </a:br>
            <a:r>
              <a:rPr lang="kk-KZ" sz="2000" dirty="0">
                <a:solidFill>
                  <a:schemeClr val="bg1"/>
                </a:solidFill>
                <a:latin typeface="Times New Roman" panose="02020603050405020304" pitchFamily="18" charset="0"/>
                <a:cs typeface="Times New Roman" panose="02020603050405020304" pitchFamily="18" charset="0"/>
              </a:rPr>
              <a:t/>
            </a:r>
            <a:br>
              <a:rPr lang="kk-KZ" sz="2000" dirty="0">
                <a:solidFill>
                  <a:schemeClr val="bg1"/>
                </a:solidFill>
                <a:latin typeface="Times New Roman" panose="02020603050405020304" pitchFamily="18" charset="0"/>
                <a:cs typeface="Times New Roman" panose="02020603050405020304" pitchFamily="18" charset="0"/>
              </a:rPr>
            </a:br>
            <a:r>
              <a:rPr lang="kk-KZ" sz="2000" dirty="0" smtClean="0">
                <a:solidFill>
                  <a:schemeClr val="bg1"/>
                </a:solidFill>
                <a:latin typeface="Times New Roman" panose="02020603050405020304" pitchFamily="18" charset="0"/>
                <a:cs typeface="Times New Roman" panose="02020603050405020304" pitchFamily="18" charset="0"/>
              </a:rPr>
              <a:t/>
            </a:r>
            <a:br>
              <a:rPr lang="kk-KZ" sz="2000" dirty="0" smtClean="0">
                <a:solidFill>
                  <a:schemeClr val="bg1"/>
                </a:solidFill>
                <a:latin typeface="Times New Roman" panose="02020603050405020304" pitchFamily="18" charset="0"/>
                <a:cs typeface="Times New Roman" panose="02020603050405020304" pitchFamily="18" charset="0"/>
              </a:rPr>
            </a:br>
            <a:r>
              <a:rPr lang="kk-KZ" sz="2000" dirty="0">
                <a:solidFill>
                  <a:schemeClr val="bg1"/>
                </a:solidFill>
                <a:latin typeface="Times New Roman" panose="02020603050405020304" pitchFamily="18" charset="0"/>
                <a:cs typeface="Times New Roman" panose="02020603050405020304" pitchFamily="18" charset="0"/>
              </a:rPr>
              <a:t/>
            </a:r>
            <a:br>
              <a:rPr lang="kk-KZ" sz="2000" dirty="0">
                <a:solidFill>
                  <a:schemeClr val="bg1"/>
                </a:solidFill>
                <a:latin typeface="Times New Roman" panose="02020603050405020304" pitchFamily="18" charset="0"/>
                <a:cs typeface="Times New Roman" panose="02020603050405020304" pitchFamily="18" charset="0"/>
              </a:rPr>
            </a:br>
            <a:r>
              <a:rPr lang="kk-KZ" sz="2000" dirty="0" smtClean="0">
                <a:solidFill>
                  <a:schemeClr val="bg1"/>
                </a:solidFill>
                <a:latin typeface="Times New Roman" panose="02020603050405020304" pitchFamily="18" charset="0"/>
                <a:cs typeface="Times New Roman" panose="02020603050405020304" pitchFamily="18" charset="0"/>
              </a:rPr>
              <a:t>Орал </a:t>
            </a:r>
            <a:r>
              <a:rPr lang="kk-KZ" sz="2000" dirty="0">
                <a:solidFill>
                  <a:schemeClr val="bg1"/>
                </a:solidFill>
                <a:latin typeface="Times New Roman" panose="02020603050405020304" pitchFamily="18" charset="0"/>
                <a:cs typeface="Times New Roman" panose="02020603050405020304" pitchFamily="18" charset="0"/>
              </a:rPr>
              <a:t>- Ембі мұнайлы аудандарының кәсіпорындары сұйық отын шығаруды 39 пайызға арттырды. Электр қуатын өндіру 2 есе дерлік өсті.  Соғыс жылдары барлығы 460 жаңа өндіріс орны салынды. Бұлардың қатарында соғыс жүріп жатқан аудандарда Қазақстанға көшірілген 142 кәсіпорын қысқа мерзім ішінде орналастырылып, іске қосылды. Қазақстанның ауыл шаруашылығы майдан мен тылды азық-түлікпен, өнеркәсіпті шикізатпен жабдықтады. Ал егіс көлемі 8 млн. гектарға жуық арттырылды. Республика 1941-45 жылдары 5829 мың тонна астық, 734 мың тонна ет және басқа азық-түлік берді. Соғыс жылдары республика еңбекшілері майданға киім-кешек, азық-түлік жіберіп, жеке азаматтардың қаржысына танктер, ұшақтар, сүңгуір қайықтар жасалды. Республика халқының майдан қажетіне ерікті жинаған қаржысы 4700 млн. сом болды. Осының өзі Қазақстан үшін екінші дүниежүзілік соғыс, соның ішінде Ұлы Жеңіс ұлт тарихының ерекше парақтары екенін көрсетсе керек.</a:t>
            </a:r>
            <a:r>
              <a:rPr lang="ru-RU" sz="2000" dirty="0">
                <a:solidFill>
                  <a:schemeClr val="bg1"/>
                </a:solidFill>
                <a:latin typeface="Times New Roman" panose="02020603050405020304" pitchFamily="18" charset="0"/>
                <a:cs typeface="Times New Roman" panose="02020603050405020304" pitchFamily="18" charset="0"/>
              </a:rPr>
              <a:t/>
            </a:r>
            <a:br>
              <a:rPr lang="ru-RU" sz="2000" dirty="0">
                <a:solidFill>
                  <a:schemeClr val="bg1"/>
                </a:solidFill>
                <a:latin typeface="Times New Roman" panose="02020603050405020304" pitchFamily="18" charset="0"/>
                <a:cs typeface="Times New Roman" panose="02020603050405020304" pitchFamily="18" charset="0"/>
              </a:rPr>
            </a:br>
            <a:endParaRPr lang="ru-RU" sz="2000"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0">
              <a:buNone/>
            </a:pPr>
            <a:r>
              <a:rPr lang="kk-KZ" dirty="0">
                <a:solidFill>
                  <a:schemeClr val="bg1"/>
                </a:solidFill>
                <a:latin typeface="Times New Roman" panose="02020603050405020304" pitchFamily="18" charset="0"/>
                <a:cs typeface="Times New Roman" panose="02020603050405020304" pitchFamily="18" charset="0"/>
              </a:rPr>
              <a:t> </a:t>
            </a:r>
            <a:endParaRPr lang="ru-RU" dirty="0"/>
          </a:p>
        </p:txBody>
      </p:sp>
    </p:spTree>
    <p:extLst>
      <p:ext uri="{BB962C8B-B14F-4D97-AF65-F5344CB8AC3E}">
        <p14:creationId xmlns:p14="http://schemas.microsoft.com/office/powerpoint/2010/main" val="33788550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75211" y="0"/>
            <a:ext cx="10172200" cy="966651"/>
          </a:xfrm>
        </p:spPr>
        <p:txBody>
          <a:bodyPr>
            <a:normAutofit fontScale="90000"/>
          </a:bodyPr>
          <a:lstStyle/>
          <a:p>
            <a:r>
              <a:rPr lang="kk-KZ" sz="2000" b="1" dirty="0" smtClean="0"/>
              <a:t/>
            </a:r>
            <a:br>
              <a:rPr lang="kk-KZ" sz="2000" b="1" dirty="0" smtClean="0"/>
            </a:br>
            <a:r>
              <a:rPr lang="kk-KZ" sz="2000" b="1" dirty="0" smtClean="0"/>
              <a:t/>
            </a:r>
            <a:br>
              <a:rPr lang="kk-KZ" sz="2000" b="1" dirty="0" smtClean="0"/>
            </a:br>
            <a:r>
              <a:rPr lang="kk-KZ" sz="2000" b="1" dirty="0"/>
              <a:t/>
            </a:r>
            <a:br>
              <a:rPr lang="kk-KZ" sz="2000" b="1" dirty="0"/>
            </a:br>
            <a:r>
              <a:rPr lang="kk-KZ" sz="2000" b="1" dirty="0" smtClean="0"/>
              <a:t/>
            </a:r>
            <a:br>
              <a:rPr lang="kk-KZ" sz="2000" b="1" dirty="0" smtClean="0"/>
            </a:br>
            <a:r>
              <a:rPr lang="kk-KZ" sz="2000" b="1" dirty="0" smtClean="0">
                <a:solidFill>
                  <a:schemeClr val="bg1"/>
                </a:solidFill>
              </a:rPr>
              <a:t>Дескриптор</a:t>
            </a:r>
            <a:r>
              <a:rPr lang="ru-RU" sz="2000" dirty="0">
                <a:solidFill>
                  <a:schemeClr val="bg1"/>
                </a:solidFill>
              </a:rPr>
              <a:t/>
            </a:r>
            <a:br>
              <a:rPr lang="ru-RU" sz="2000" dirty="0">
                <a:solidFill>
                  <a:schemeClr val="bg1"/>
                </a:solidFill>
              </a:rPr>
            </a:br>
            <a:r>
              <a:rPr lang="ru-RU" sz="2000" dirty="0">
                <a:solidFill>
                  <a:schemeClr val="bg1"/>
                </a:solidFill>
              </a:rPr>
              <a:t/>
            </a:r>
            <a:br>
              <a:rPr lang="ru-RU" sz="2000" dirty="0">
                <a:solidFill>
                  <a:schemeClr val="bg1"/>
                </a:solidFill>
              </a:rPr>
            </a:br>
            <a:endParaRPr lang="ru-RU" sz="2000"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27017" y="966651"/>
            <a:ext cx="11338560" cy="5447212"/>
          </a:xfrm>
        </p:spPr>
        <p:txBody>
          <a:bodyPr>
            <a:noAutofit/>
          </a:bodyPr>
          <a:lstStyle/>
          <a:p>
            <a:r>
              <a:rPr lang="kk-KZ" dirty="0"/>
              <a:t> </a:t>
            </a:r>
            <a:endParaRPr lang="ru-RU" dirty="0"/>
          </a:p>
          <a:p>
            <a:pPr marL="0" indent="0">
              <a:buNone/>
            </a:pPr>
            <a:r>
              <a:rPr lang="kk-KZ" dirty="0">
                <a:solidFill>
                  <a:schemeClr val="bg1"/>
                </a:solidFill>
                <a:latin typeface="Times New Roman" panose="02020603050405020304" pitchFamily="18" charset="0"/>
                <a:cs typeface="Times New Roman" panose="02020603050405020304" pitchFamily="18" charset="0"/>
              </a:rPr>
              <a:t>- мәтіндердің тақырыбын салыстырады;</a:t>
            </a:r>
            <a:endParaRPr lang="ru-RU" dirty="0">
              <a:solidFill>
                <a:schemeClr val="bg1"/>
              </a:solidFill>
              <a:latin typeface="Times New Roman" panose="02020603050405020304" pitchFamily="18" charset="0"/>
              <a:cs typeface="Times New Roman" panose="02020603050405020304" pitchFamily="18" charset="0"/>
            </a:endParaRPr>
          </a:p>
          <a:p>
            <a:pPr marL="0" indent="0">
              <a:buNone/>
            </a:pPr>
            <a:r>
              <a:rPr lang="kk-KZ" dirty="0">
                <a:solidFill>
                  <a:schemeClr val="bg1"/>
                </a:solidFill>
                <a:latin typeface="Times New Roman" panose="02020603050405020304" pitchFamily="18" charset="0"/>
                <a:cs typeface="Times New Roman" panose="02020603050405020304" pitchFamily="18" charset="0"/>
              </a:rPr>
              <a:t>-стильдерін анықтайды;</a:t>
            </a:r>
            <a:endParaRPr lang="ru-RU" dirty="0">
              <a:solidFill>
                <a:schemeClr val="bg1"/>
              </a:solidFill>
              <a:latin typeface="Times New Roman" panose="02020603050405020304" pitchFamily="18" charset="0"/>
              <a:cs typeface="Times New Roman" panose="02020603050405020304" pitchFamily="18" charset="0"/>
            </a:endParaRPr>
          </a:p>
          <a:p>
            <a:pPr marL="0" indent="0">
              <a:buNone/>
            </a:pPr>
            <a:r>
              <a:rPr lang="kk-KZ" dirty="0">
                <a:solidFill>
                  <a:schemeClr val="bg1"/>
                </a:solidFill>
                <a:latin typeface="Times New Roman" panose="02020603050405020304" pitchFamily="18" charset="0"/>
                <a:cs typeface="Times New Roman" panose="02020603050405020304" pitchFamily="18" charset="0"/>
              </a:rPr>
              <a:t>-тілдік құралдарын табады;</a:t>
            </a:r>
            <a:endParaRPr lang="ru-RU" dirty="0">
              <a:solidFill>
                <a:schemeClr val="bg1"/>
              </a:solidFill>
              <a:latin typeface="Times New Roman" panose="02020603050405020304" pitchFamily="18" charset="0"/>
              <a:cs typeface="Times New Roman" panose="02020603050405020304" pitchFamily="18" charset="0"/>
            </a:endParaRPr>
          </a:p>
          <a:p>
            <a:pPr marL="0" indent="0">
              <a:buNone/>
            </a:pPr>
            <a:r>
              <a:rPr lang="kk-KZ" dirty="0">
                <a:solidFill>
                  <a:schemeClr val="bg1"/>
                </a:solidFill>
                <a:latin typeface="Times New Roman" panose="02020603050405020304" pitchFamily="18" charset="0"/>
                <a:cs typeface="Times New Roman" panose="02020603050405020304" pitchFamily="18" charset="0"/>
              </a:rPr>
              <a:t>-нақты дәлелдер келтіреді.</a:t>
            </a:r>
            <a:endParaRPr lang="ru-RU" dirty="0">
              <a:solidFill>
                <a:schemeClr val="bg1"/>
              </a:solidFill>
              <a:latin typeface="Times New Roman" panose="02020603050405020304" pitchFamily="18" charset="0"/>
              <a:cs typeface="Times New Roman" panose="02020603050405020304" pitchFamily="18" charset="0"/>
            </a:endParaRPr>
          </a:p>
          <a:p>
            <a:pPr marL="0" indent="0">
              <a:buNone/>
            </a:pPr>
            <a:r>
              <a:rPr lang="kk-KZ" dirty="0">
                <a:solidFill>
                  <a:schemeClr val="bg1"/>
                </a:solidFill>
                <a:latin typeface="Times New Roman" panose="02020603050405020304" pitchFamily="18" charset="0"/>
                <a:cs typeface="Times New Roman" panose="02020603050405020304" pitchFamily="18" charset="0"/>
              </a:rPr>
              <a:t> </a:t>
            </a:r>
            <a:endParaRPr lang="ru-RU" dirty="0">
              <a:solidFill>
                <a:schemeClr val="bg1"/>
              </a:solidFill>
              <a:latin typeface="Times New Roman" panose="02020603050405020304" pitchFamily="18" charset="0"/>
              <a:cs typeface="Times New Roman" panose="02020603050405020304" pitchFamily="18" charset="0"/>
            </a:endParaRPr>
          </a:p>
          <a:p>
            <a:pPr marL="0" indent="0">
              <a:buNone/>
            </a:pPr>
            <a:endParaRPr lang="ru-RU" sz="2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10754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Прямая со стрелкой 33"/>
          <p:cNvCxnSpPr/>
          <p:nvPr/>
        </p:nvCxnSpPr>
        <p:spPr>
          <a:xfrm>
            <a:off x="6688182" y="3246711"/>
            <a:ext cx="1306286" cy="1206138"/>
          </a:xfrm>
          <a:prstGeom prst="straightConnector1">
            <a:avLst/>
          </a:prstGeom>
          <a:ln>
            <a:solidFill>
              <a:schemeClr val="bg2"/>
            </a:solidFill>
            <a:tailEnd type="triangle"/>
          </a:ln>
        </p:spPr>
        <p:style>
          <a:lnRef idx="1">
            <a:schemeClr val="accent1"/>
          </a:lnRef>
          <a:fillRef idx="0">
            <a:schemeClr val="accent1"/>
          </a:fillRef>
          <a:effectRef idx="0">
            <a:schemeClr val="accent1"/>
          </a:effectRef>
          <a:fontRef idx="minor">
            <a:schemeClr val="tx1"/>
          </a:fontRef>
        </p:style>
      </p:cxnSp>
      <p:cxnSp>
        <p:nvCxnSpPr>
          <p:cNvPr id="30" name="Прямая со стрелкой 29"/>
          <p:cNvCxnSpPr/>
          <p:nvPr/>
        </p:nvCxnSpPr>
        <p:spPr>
          <a:xfrm flipH="1">
            <a:off x="3952161" y="2941610"/>
            <a:ext cx="1563491" cy="1643453"/>
          </a:xfrm>
          <a:prstGeom prst="straightConnector1">
            <a:avLst/>
          </a:prstGeom>
          <a:ln>
            <a:solidFill>
              <a:schemeClr val="bg2"/>
            </a:solidFill>
            <a:tailEnd type="triangle"/>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p:nvPr/>
        </p:nvCxnSpPr>
        <p:spPr>
          <a:xfrm flipH="1">
            <a:off x="3304903" y="3043751"/>
            <a:ext cx="2808515" cy="0"/>
          </a:xfrm>
          <a:prstGeom prst="straightConnector1">
            <a:avLst/>
          </a:prstGeom>
          <a:ln>
            <a:solidFill>
              <a:schemeClr val="bg2"/>
            </a:solidFill>
            <a:tailEnd type="triangle"/>
          </a:ln>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p:cNvCxnSpPr/>
          <p:nvPr/>
        </p:nvCxnSpPr>
        <p:spPr>
          <a:xfrm flipH="1">
            <a:off x="5974373" y="3024104"/>
            <a:ext cx="13062" cy="1848342"/>
          </a:xfrm>
          <a:prstGeom prst="straightConnector1">
            <a:avLst/>
          </a:prstGeom>
          <a:ln>
            <a:solidFill>
              <a:schemeClr val="bg2"/>
            </a:solidFill>
            <a:tailEnd type="triangle"/>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p:nvPr/>
        </p:nvCxnSpPr>
        <p:spPr>
          <a:xfrm flipV="1">
            <a:off x="6469525" y="3114496"/>
            <a:ext cx="2060521" cy="1"/>
          </a:xfrm>
          <a:prstGeom prst="straightConnector1">
            <a:avLst/>
          </a:prstGeom>
          <a:ln>
            <a:solidFill>
              <a:schemeClr val="bg2"/>
            </a:solidFill>
            <a:tailEnd type="triangle"/>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p:nvCxnSpPr>
        <p:spPr>
          <a:xfrm flipV="1">
            <a:off x="6748127" y="1723116"/>
            <a:ext cx="1246341" cy="1138936"/>
          </a:xfrm>
          <a:prstGeom prst="straightConnector1">
            <a:avLst/>
          </a:prstGeom>
          <a:ln>
            <a:solidFill>
              <a:schemeClr val="bg2"/>
            </a:solidFill>
            <a:tailEnd type="triangle"/>
          </a:ln>
        </p:spPr>
        <p:style>
          <a:lnRef idx="1">
            <a:schemeClr val="accent1"/>
          </a:lnRef>
          <a:fillRef idx="0">
            <a:schemeClr val="accent1"/>
          </a:fillRef>
          <a:effectRef idx="0">
            <a:schemeClr val="accent1"/>
          </a:effectRef>
          <a:fontRef idx="minor">
            <a:schemeClr val="tx1"/>
          </a:fontRef>
        </p:style>
      </p:cxnSp>
      <p:cxnSp>
        <p:nvCxnSpPr>
          <p:cNvPr id="6" name="Прямая со стрелкой 5"/>
          <p:cNvCxnSpPr/>
          <p:nvPr/>
        </p:nvCxnSpPr>
        <p:spPr>
          <a:xfrm flipV="1">
            <a:off x="5961310" y="1210596"/>
            <a:ext cx="26126" cy="1972491"/>
          </a:xfrm>
          <a:prstGeom prst="straightConnector1">
            <a:avLst/>
          </a:prstGeom>
          <a:ln>
            <a:solidFill>
              <a:schemeClr val="bg2"/>
            </a:solidFill>
            <a:tailEnd type="triangle"/>
          </a:ln>
        </p:spPr>
        <p:style>
          <a:lnRef idx="1">
            <a:schemeClr val="accent1"/>
          </a:lnRef>
          <a:fillRef idx="0">
            <a:schemeClr val="accent1"/>
          </a:fillRef>
          <a:effectRef idx="0">
            <a:schemeClr val="accent1"/>
          </a:effectRef>
          <a:fontRef idx="minor">
            <a:schemeClr val="tx1"/>
          </a:fontRef>
        </p:style>
      </p:cxnSp>
      <p:sp>
        <p:nvSpPr>
          <p:cNvPr id="2" name="Заголовок 1"/>
          <p:cNvSpPr>
            <a:spLocks noGrp="1"/>
          </p:cNvSpPr>
          <p:nvPr>
            <p:ph type="title"/>
          </p:nvPr>
        </p:nvSpPr>
        <p:spPr>
          <a:xfrm>
            <a:off x="951412" y="448701"/>
            <a:ext cx="9905998" cy="1478570"/>
          </a:xfrm>
        </p:spPr>
        <p:txBody>
          <a:bodyPr>
            <a:normAutofit/>
          </a:bodyPr>
          <a:lstStyle/>
          <a:p>
            <a:r>
              <a:rPr lang="kk-KZ" sz="2400" dirty="0">
                <a:solidFill>
                  <a:schemeClr val="bg1"/>
                </a:solidFill>
                <a:latin typeface="Times New Roman" panose="02020603050405020304" pitchFamily="18" charset="0"/>
                <a:cs typeface="Times New Roman" panose="02020603050405020304" pitchFamily="18" charset="0"/>
              </a:rPr>
              <a:t>2-тапсырма</a:t>
            </a:r>
            <a:r>
              <a:rPr lang="ru-RU" sz="2400" dirty="0">
                <a:solidFill>
                  <a:schemeClr val="bg1"/>
                </a:solidFill>
                <a:latin typeface="Times New Roman" panose="02020603050405020304" pitchFamily="18" charset="0"/>
                <a:cs typeface="Times New Roman" panose="02020603050405020304" pitchFamily="18" charset="0"/>
              </a:rPr>
              <a:t/>
            </a:r>
            <a:br>
              <a:rPr lang="ru-RU" sz="2400" dirty="0">
                <a:solidFill>
                  <a:schemeClr val="bg1"/>
                </a:solidFill>
                <a:latin typeface="Times New Roman" panose="02020603050405020304" pitchFamily="18" charset="0"/>
                <a:cs typeface="Times New Roman" panose="02020603050405020304" pitchFamily="18" charset="0"/>
              </a:rPr>
            </a:b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75210" y="1463040"/>
            <a:ext cx="10172200" cy="4328161"/>
          </a:xfrm>
        </p:spPr>
        <p:txBody>
          <a:bodyPr/>
          <a:lstStyle/>
          <a:p>
            <a:pPr marL="0" indent="0">
              <a:buNone/>
            </a:pPr>
            <a:r>
              <a:rPr lang="kk-KZ" dirty="0">
                <a:solidFill>
                  <a:schemeClr val="bg1"/>
                </a:solidFill>
              </a:rPr>
              <a:t>Кластерді толтырыңыз.</a:t>
            </a:r>
            <a:endParaRPr lang="ru-RU" dirty="0">
              <a:solidFill>
                <a:schemeClr val="bg1"/>
              </a:solidFill>
            </a:endParaRPr>
          </a:p>
          <a:p>
            <a:pPr marL="0" indent="0">
              <a:buNone/>
            </a:pPr>
            <a:r>
              <a:rPr lang="kk-KZ" dirty="0"/>
              <a:t> </a:t>
            </a:r>
            <a:endParaRPr lang="ru-RU" dirty="0"/>
          </a:p>
          <a:p>
            <a:pPr marL="0" indent="0">
              <a:buNone/>
            </a:pPr>
            <a:endParaRPr lang="ru-RU" dirty="0">
              <a:solidFill>
                <a:schemeClr val="bg1"/>
              </a:solidFill>
            </a:endParaRPr>
          </a:p>
        </p:txBody>
      </p:sp>
      <p:sp>
        <p:nvSpPr>
          <p:cNvPr id="4" name="Овал 3"/>
          <p:cNvSpPr/>
          <p:nvPr/>
        </p:nvSpPr>
        <p:spPr>
          <a:xfrm>
            <a:off x="4406830" y="2292584"/>
            <a:ext cx="3161211" cy="1463040"/>
          </a:xfrm>
          <a:prstGeom prst="ellipse">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err="1">
                <a:solidFill>
                  <a:srgbClr val="C00000"/>
                </a:solidFill>
              </a:rPr>
              <a:t>Ұлы</a:t>
            </a:r>
            <a:r>
              <a:rPr lang="ru-RU" dirty="0">
                <a:solidFill>
                  <a:srgbClr val="C00000"/>
                </a:solidFill>
              </a:rPr>
              <a:t> </a:t>
            </a:r>
            <a:r>
              <a:rPr lang="ru-RU" dirty="0" err="1">
                <a:solidFill>
                  <a:srgbClr val="C00000"/>
                </a:solidFill>
              </a:rPr>
              <a:t>Отан</a:t>
            </a:r>
            <a:r>
              <a:rPr lang="ru-RU" dirty="0">
                <a:solidFill>
                  <a:srgbClr val="C00000"/>
                </a:solidFill>
              </a:rPr>
              <a:t> </a:t>
            </a:r>
            <a:r>
              <a:rPr lang="ru-RU" dirty="0" err="1">
                <a:solidFill>
                  <a:srgbClr val="C00000"/>
                </a:solidFill>
              </a:rPr>
              <a:t>соғысындағы</a:t>
            </a:r>
            <a:r>
              <a:rPr lang="ru-RU" dirty="0">
                <a:solidFill>
                  <a:srgbClr val="C00000"/>
                </a:solidFill>
              </a:rPr>
              <a:t> </a:t>
            </a:r>
            <a:r>
              <a:rPr lang="ru-RU" dirty="0" err="1">
                <a:solidFill>
                  <a:srgbClr val="C00000"/>
                </a:solidFill>
              </a:rPr>
              <a:t>қазақ</a:t>
            </a:r>
            <a:endParaRPr lang="ru-RU" dirty="0">
              <a:solidFill>
                <a:srgbClr val="C00000"/>
              </a:solidFill>
            </a:endParaRPr>
          </a:p>
          <a:p>
            <a:pPr algn="ctr"/>
            <a:r>
              <a:rPr lang="ru-RU" dirty="0" err="1">
                <a:solidFill>
                  <a:srgbClr val="C00000"/>
                </a:solidFill>
              </a:rPr>
              <a:t>батырлары</a:t>
            </a:r>
            <a:endParaRPr lang="ru-RU" dirty="0">
              <a:solidFill>
                <a:srgbClr val="C00000"/>
              </a:solidFill>
            </a:endParaRPr>
          </a:p>
        </p:txBody>
      </p:sp>
    </p:spTree>
    <p:extLst>
      <p:ext uri="{BB962C8B-B14F-4D97-AF65-F5344CB8AC3E}">
        <p14:creationId xmlns:p14="http://schemas.microsoft.com/office/powerpoint/2010/main" val="19800129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b="1" dirty="0">
                <a:solidFill>
                  <a:schemeClr val="bg1"/>
                </a:solidFill>
                <a:latin typeface="Times New Roman" panose="02020603050405020304" pitchFamily="18" charset="0"/>
                <a:cs typeface="Times New Roman" panose="02020603050405020304" pitchFamily="18" charset="0"/>
              </a:rPr>
              <a:t>Қорытынды</a:t>
            </a:r>
            <a:r>
              <a:rPr lang="kk-KZ" sz="2800" b="1" dirty="0" smtClean="0">
                <a:solidFill>
                  <a:schemeClr val="bg1"/>
                </a:solidFill>
                <a:latin typeface="Times New Roman" panose="02020603050405020304" pitchFamily="18" charset="0"/>
                <a:cs typeface="Times New Roman" panose="02020603050405020304" pitchFamily="18" charset="0"/>
              </a:rPr>
              <a:t>:</a:t>
            </a:r>
            <a:endParaRPr lang="ru-RU" sz="2800"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13954" y="2249487"/>
            <a:ext cx="10433457" cy="3541714"/>
          </a:xfrm>
        </p:spPr>
        <p:txBody>
          <a:bodyPr>
            <a:noAutofit/>
          </a:bodyPr>
          <a:lstStyle/>
          <a:p>
            <a:pPr marL="0" indent="0">
              <a:buNone/>
            </a:pPr>
            <a:r>
              <a:rPr lang="kk-KZ" sz="2800" dirty="0">
                <a:solidFill>
                  <a:schemeClr val="bg1"/>
                </a:solidFill>
                <a:latin typeface="Times New Roman" panose="02020603050405020304" pitchFamily="18" charset="0"/>
                <a:cs typeface="Times New Roman" panose="02020603050405020304" pitchFamily="18" charset="0"/>
              </a:rPr>
              <a:t>«Ешкім де, ешқашан да ұмытылған емес» деген тақырыпта мақала жазыңыз</a:t>
            </a:r>
            <a:r>
              <a:rPr lang="kk-KZ" sz="2800" dirty="0" smtClean="0">
                <a:solidFill>
                  <a:schemeClr val="bg1"/>
                </a:solidFill>
                <a:latin typeface="Times New Roman" panose="02020603050405020304" pitchFamily="18" charset="0"/>
                <a:cs typeface="Times New Roman" panose="02020603050405020304" pitchFamily="18" charset="0"/>
              </a:rPr>
              <a:t>.</a:t>
            </a:r>
          </a:p>
          <a:p>
            <a:pPr marL="0" indent="0">
              <a:buNone/>
            </a:pPr>
            <a:r>
              <a:rPr lang="kk-KZ" sz="2800" dirty="0">
                <a:solidFill>
                  <a:schemeClr val="bg1"/>
                </a:solidFill>
                <a:latin typeface="Times New Roman" panose="02020603050405020304" pitchFamily="18" charset="0"/>
                <a:cs typeface="Times New Roman" panose="02020603050405020304" pitchFamily="18" charset="0"/>
              </a:rPr>
              <a:t>Д</a:t>
            </a:r>
            <a:r>
              <a:rPr lang="kk-KZ" sz="2800" dirty="0" smtClean="0">
                <a:solidFill>
                  <a:schemeClr val="bg1"/>
                </a:solidFill>
                <a:latin typeface="Times New Roman" panose="02020603050405020304" pitchFamily="18" charset="0"/>
                <a:cs typeface="Times New Roman" panose="02020603050405020304" pitchFamily="18" charset="0"/>
              </a:rPr>
              <a:t>ескриптор</a:t>
            </a:r>
            <a:endParaRPr lang="ru-RU" sz="2800" dirty="0">
              <a:solidFill>
                <a:schemeClr val="bg1"/>
              </a:solidFill>
              <a:latin typeface="Times New Roman" panose="02020603050405020304" pitchFamily="18" charset="0"/>
              <a:cs typeface="Times New Roman" panose="02020603050405020304" pitchFamily="18" charset="0"/>
            </a:endParaRPr>
          </a:p>
          <a:p>
            <a:pPr marL="0" indent="0">
              <a:buNone/>
            </a:pPr>
            <a:r>
              <a:rPr lang="kk-KZ" sz="2800" dirty="0">
                <a:solidFill>
                  <a:schemeClr val="bg1"/>
                </a:solidFill>
                <a:latin typeface="Times New Roman" panose="02020603050405020304" pitchFamily="18" charset="0"/>
                <a:cs typeface="Times New Roman" panose="02020603050405020304" pitchFamily="18" charset="0"/>
              </a:rPr>
              <a:t>-мақала құрылымын сақтайды;</a:t>
            </a:r>
            <a:endParaRPr lang="ru-RU" sz="2800" dirty="0">
              <a:solidFill>
                <a:schemeClr val="bg1"/>
              </a:solidFill>
              <a:latin typeface="Times New Roman" panose="02020603050405020304" pitchFamily="18" charset="0"/>
              <a:cs typeface="Times New Roman" panose="02020603050405020304" pitchFamily="18" charset="0"/>
            </a:endParaRPr>
          </a:p>
          <a:p>
            <a:pPr marL="0" indent="0">
              <a:buNone/>
            </a:pPr>
            <a:r>
              <a:rPr lang="kk-KZ" sz="2800" dirty="0" smtClean="0">
                <a:solidFill>
                  <a:schemeClr val="bg1"/>
                </a:solidFill>
                <a:latin typeface="Times New Roman" panose="02020603050405020304" pitchFamily="18" charset="0"/>
                <a:cs typeface="Times New Roman" panose="02020603050405020304" pitchFamily="18" charset="0"/>
              </a:rPr>
              <a:t>-публицистикалық стиль ерекшелігін қолданады;</a:t>
            </a:r>
            <a:endParaRPr lang="ru-RU" sz="2800" dirty="0" smtClean="0">
              <a:solidFill>
                <a:schemeClr val="bg1"/>
              </a:solidFill>
              <a:latin typeface="Times New Roman" panose="02020603050405020304" pitchFamily="18" charset="0"/>
              <a:cs typeface="Times New Roman" panose="02020603050405020304" pitchFamily="18" charset="0"/>
            </a:endParaRPr>
          </a:p>
          <a:p>
            <a:pPr marL="0" indent="0">
              <a:buNone/>
            </a:pPr>
            <a:r>
              <a:rPr lang="kk-KZ" sz="2800" dirty="0" smtClean="0">
                <a:solidFill>
                  <a:schemeClr val="bg1"/>
                </a:solidFill>
                <a:latin typeface="Times New Roman" panose="02020603050405020304" pitchFamily="18" charset="0"/>
                <a:cs typeface="Times New Roman" panose="02020603050405020304" pitchFamily="18" charset="0"/>
              </a:rPr>
              <a:t>-</a:t>
            </a:r>
            <a:r>
              <a:rPr lang="kk-KZ" sz="2800" dirty="0">
                <a:solidFill>
                  <a:schemeClr val="bg1"/>
                </a:solidFill>
                <a:latin typeface="Times New Roman" panose="02020603050405020304" pitchFamily="18" charset="0"/>
                <a:cs typeface="Times New Roman" panose="02020603050405020304" pitchFamily="18" charset="0"/>
              </a:rPr>
              <a:t>қыстырма сөздердің мағыналық түрлерін сауатты </a:t>
            </a:r>
            <a:r>
              <a:rPr lang="kk-KZ" sz="2800" dirty="0" smtClean="0">
                <a:solidFill>
                  <a:schemeClr val="bg1"/>
                </a:solidFill>
                <a:latin typeface="Times New Roman" panose="02020603050405020304" pitchFamily="18" charset="0"/>
                <a:cs typeface="Times New Roman" panose="02020603050405020304" pitchFamily="18" charset="0"/>
              </a:rPr>
              <a:t>қолданады.</a:t>
            </a:r>
            <a:endParaRPr lang="ru-RU" sz="2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93282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dirty="0" smtClean="0">
                <a:solidFill>
                  <a:schemeClr val="bg1">
                    <a:lumMod val="95000"/>
                    <a:lumOff val="5000"/>
                  </a:schemeClr>
                </a:solidFill>
                <a:latin typeface="Times New Roman" panose="02020603050405020304" pitchFamily="18" charset="0"/>
                <a:cs typeface="Times New Roman" panose="02020603050405020304" pitchFamily="18" charset="0"/>
              </a:rPr>
              <a:t>Кері байланыс</a:t>
            </a:r>
            <a:endParaRPr lang="ru-RU" sz="2800" dirty="0">
              <a:solidFill>
                <a:schemeClr val="bg1">
                  <a:lumMod val="95000"/>
                  <a:lumOff val="5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0">
              <a:buNone/>
            </a:pPr>
            <a:r>
              <a:rPr lang="kk-KZ" dirty="0" smtClean="0">
                <a:solidFill>
                  <a:schemeClr val="bg1"/>
                </a:solidFill>
                <a:latin typeface="Times New Roman" panose="02020603050405020304" pitchFamily="18" charset="0"/>
                <a:cs typeface="Times New Roman" panose="02020603050405020304" pitchFamily="18" charset="0"/>
              </a:rPr>
              <a:t>Бүгін не үйрендің?</a:t>
            </a:r>
          </a:p>
          <a:p>
            <a:pPr marL="0" indent="0">
              <a:buNone/>
            </a:pPr>
            <a:r>
              <a:rPr lang="kk-KZ" dirty="0" smtClean="0">
                <a:solidFill>
                  <a:schemeClr val="bg1"/>
                </a:solidFill>
                <a:latin typeface="Times New Roman" panose="02020603050405020304" pitchFamily="18" charset="0"/>
                <a:cs typeface="Times New Roman" panose="02020603050405020304" pitchFamily="18" charset="0"/>
              </a:rPr>
              <a:t>Сабақ бойынша қандай сұрақтарың бар?</a:t>
            </a:r>
          </a:p>
          <a:p>
            <a:pPr marL="0" indent="0">
              <a:buNone/>
            </a:pPr>
            <a:r>
              <a:rPr lang="kk-KZ" dirty="0" smtClean="0">
                <a:solidFill>
                  <a:schemeClr val="bg1"/>
                </a:solidFill>
                <a:latin typeface="Times New Roman" panose="02020603050405020304" pitchFamily="18" charset="0"/>
                <a:cs typeface="Times New Roman" panose="02020603050405020304" pitchFamily="18" charset="0"/>
              </a:rPr>
              <a:t>Келесі сабақта қандай мәселеге баса назар аудару керек?</a:t>
            </a:r>
          </a:p>
          <a:p>
            <a:pPr marL="0" indent="0">
              <a:buNone/>
            </a:pPr>
            <a:r>
              <a:rPr lang="kk-KZ" dirty="0" smtClean="0">
                <a:solidFill>
                  <a:schemeClr val="bg1"/>
                </a:solidFill>
                <a:latin typeface="Times New Roman" panose="02020603050405020304" pitchFamily="18" charset="0"/>
                <a:cs typeface="Times New Roman" panose="02020603050405020304" pitchFamily="18" charset="0"/>
              </a:rPr>
              <a:t>Сабақтағы материалдардан өзіңе қандай ой түйдің?</a:t>
            </a:r>
            <a:endParaRPr lang="ru-RU"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57635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22514" y="875211"/>
            <a:ext cx="10145485" cy="2634752"/>
          </a:xfrm>
        </p:spPr>
        <p:txBody>
          <a:bodyPr>
            <a:normAutofit fontScale="90000"/>
          </a:bodyPr>
          <a:lstStyle/>
          <a:p>
            <a:r>
              <a:rPr lang="kk-KZ" sz="2800" b="1" dirty="0" smtClean="0">
                <a:solidFill>
                  <a:schemeClr val="bg1"/>
                </a:solidFill>
                <a:latin typeface="Times New Roman" panose="02020603050405020304" pitchFamily="18" charset="0"/>
                <a:cs typeface="Times New Roman" panose="02020603050405020304" pitchFamily="18" charset="0"/>
              </a:rPr>
              <a:t>Оқу </a:t>
            </a:r>
            <a:r>
              <a:rPr lang="kk-KZ" sz="2700" b="1" dirty="0" smtClean="0">
                <a:solidFill>
                  <a:schemeClr val="bg1"/>
                </a:solidFill>
                <a:latin typeface="Times New Roman" panose="02020603050405020304" pitchFamily="18" charset="0"/>
                <a:cs typeface="Times New Roman" panose="02020603050405020304" pitchFamily="18" charset="0"/>
              </a:rPr>
              <a:t>мақсаттары: </a:t>
            </a:r>
            <a:r>
              <a:rPr lang="kk-KZ" sz="2700" dirty="0" smtClean="0">
                <a:solidFill>
                  <a:schemeClr val="bg1"/>
                </a:solidFill>
                <a:latin typeface="Times New Roman" panose="02020603050405020304" pitchFamily="18" charset="0"/>
                <a:cs typeface="Times New Roman" panose="02020603050405020304" pitchFamily="18" charset="0"/>
              </a:rPr>
              <a:t>7.2.2.1 </a:t>
            </a:r>
            <a:r>
              <a:rPr lang="kk-KZ" sz="2700" dirty="0">
                <a:solidFill>
                  <a:schemeClr val="bg1"/>
                </a:solidFill>
                <a:latin typeface="Times New Roman" panose="02020603050405020304" pitchFamily="18" charset="0"/>
                <a:cs typeface="Times New Roman" panose="02020603050405020304" pitchFamily="18" charset="0"/>
              </a:rPr>
              <a:t>публицистикалық және ресми стиль ерекшеліктерін қолданылған тілдік құралдар арқылы тану; </a:t>
            </a:r>
            <a:r>
              <a:rPr lang="kk-KZ" sz="2700" dirty="0" smtClean="0">
                <a:solidFill>
                  <a:schemeClr val="bg1"/>
                </a:solidFill>
                <a:latin typeface="Times New Roman" panose="02020603050405020304" pitchFamily="18" charset="0"/>
                <a:cs typeface="Times New Roman" panose="02020603050405020304" pitchFamily="18" charset="0"/>
              </a:rPr>
              <a:t/>
            </a:r>
            <a:br>
              <a:rPr lang="kk-KZ" sz="2700" dirty="0" smtClean="0">
                <a:solidFill>
                  <a:schemeClr val="bg1"/>
                </a:solidFill>
                <a:latin typeface="Times New Roman" panose="02020603050405020304" pitchFamily="18" charset="0"/>
                <a:cs typeface="Times New Roman" panose="02020603050405020304" pitchFamily="18" charset="0"/>
              </a:rPr>
            </a:br>
            <a:r>
              <a:rPr lang="ru-RU" sz="2700" dirty="0">
                <a:solidFill>
                  <a:schemeClr val="bg1"/>
                </a:solidFill>
                <a:latin typeface="Times New Roman" panose="02020603050405020304" pitchFamily="18" charset="0"/>
                <a:cs typeface="Times New Roman" panose="02020603050405020304" pitchFamily="18" charset="0"/>
              </a:rPr>
              <a:t/>
            </a:r>
            <a:br>
              <a:rPr lang="ru-RU" sz="2700" dirty="0">
                <a:solidFill>
                  <a:schemeClr val="bg1"/>
                </a:solidFill>
                <a:latin typeface="Times New Roman" panose="02020603050405020304" pitchFamily="18" charset="0"/>
                <a:cs typeface="Times New Roman" panose="02020603050405020304" pitchFamily="18" charset="0"/>
              </a:rPr>
            </a:br>
            <a:r>
              <a:rPr lang="kk-KZ" sz="2700" dirty="0">
                <a:solidFill>
                  <a:schemeClr val="bg1"/>
                </a:solidFill>
                <a:latin typeface="Times New Roman" panose="02020603050405020304" pitchFamily="18" charset="0"/>
                <a:cs typeface="Times New Roman" panose="02020603050405020304" pitchFamily="18" charset="0"/>
              </a:rPr>
              <a:t>7.4.4.5 оқшау сөздердің қызметін түсіну, ажырата білу</a:t>
            </a:r>
            <a:r>
              <a:rPr lang="kk-KZ" sz="2700" b="1" dirty="0" smtClean="0">
                <a:solidFill>
                  <a:schemeClr val="bg1"/>
                </a:solidFill>
                <a:latin typeface="Times New Roman" panose="02020603050405020304" pitchFamily="18" charset="0"/>
                <a:cs typeface="Times New Roman" panose="02020603050405020304" pitchFamily="18" charset="0"/>
              </a:rPr>
              <a:t/>
            </a:r>
            <a:br>
              <a:rPr lang="kk-KZ" sz="2700" b="1" dirty="0" smtClean="0">
                <a:solidFill>
                  <a:schemeClr val="bg1"/>
                </a:solidFill>
                <a:latin typeface="Times New Roman" panose="02020603050405020304" pitchFamily="18" charset="0"/>
                <a:cs typeface="Times New Roman" panose="02020603050405020304" pitchFamily="18" charset="0"/>
              </a:rPr>
            </a:br>
            <a:r>
              <a:rPr lang="kk-KZ" sz="2700" b="1" dirty="0" smtClean="0">
                <a:solidFill>
                  <a:schemeClr val="bg1"/>
                </a:solidFill>
                <a:latin typeface="Times New Roman" panose="02020603050405020304" pitchFamily="18" charset="0"/>
                <a:cs typeface="Times New Roman" panose="02020603050405020304" pitchFamily="18" charset="0"/>
              </a:rPr>
              <a:t> </a:t>
            </a:r>
            <a:r>
              <a:rPr lang="kk-KZ" sz="2700" dirty="0" smtClean="0">
                <a:solidFill>
                  <a:schemeClr val="bg1"/>
                </a:solidFill>
                <a:latin typeface="Times New Roman" panose="02020603050405020304" pitchFamily="18" charset="0"/>
                <a:cs typeface="Times New Roman" panose="02020603050405020304" pitchFamily="18" charset="0"/>
              </a:rPr>
              <a:t> </a:t>
            </a:r>
            <a:r>
              <a:rPr lang="kk-KZ" sz="2700" dirty="0">
                <a:latin typeface="Times New Roman" panose="02020603050405020304" pitchFamily="18" charset="0"/>
                <a:cs typeface="Times New Roman" panose="02020603050405020304" pitchFamily="18" charset="0"/>
              </a:rPr>
              <a:t/>
            </a:r>
            <a:br>
              <a:rPr lang="kk-KZ" sz="2700" dirty="0">
                <a:latin typeface="Times New Roman" panose="02020603050405020304" pitchFamily="18" charset="0"/>
                <a:cs typeface="Times New Roman" panose="02020603050405020304" pitchFamily="18" charset="0"/>
              </a:rPr>
            </a:br>
            <a:r>
              <a:rPr lang="kk-KZ" sz="2700" b="1" dirty="0" smtClean="0">
                <a:solidFill>
                  <a:schemeClr val="bg1"/>
                </a:solidFill>
                <a:latin typeface="Times New Roman" panose="02020603050405020304" pitchFamily="18" charset="0"/>
                <a:cs typeface="Times New Roman" panose="02020603050405020304" pitchFamily="18" charset="0"/>
              </a:rPr>
              <a:t/>
            </a:r>
            <a:br>
              <a:rPr lang="kk-KZ" sz="2700" b="1" dirty="0" smtClean="0">
                <a:solidFill>
                  <a:schemeClr val="bg1"/>
                </a:solidFill>
                <a:latin typeface="Times New Roman" panose="02020603050405020304" pitchFamily="18" charset="0"/>
                <a:cs typeface="Times New Roman" panose="02020603050405020304" pitchFamily="18" charset="0"/>
              </a:rPr>
            </a:br>
            <a:r>
              <a:rPr lang="kk-KZ" sz="2700" dirty="0" smtClean="0">
                <a:solidFill>
                  <a:schemeClr val="bg1"/>
                </a:solidFill>
                <a:latin typeface="Times New Roman" panose="02020603050405020304" pitchFamily="18" charset="0"/>
                <a:cs typeface="Times New Roman" panose="02020603050405020304" pitchFamily="18" charset="0"/>
              </a:rPr>
              <a:t> </a:t>
            </a:r>
            <a:endParaRPr lang="ru-RU" sz="2700" b="1" i="1" dirty="0">
              <a:solidFill>
                <a:schemeClr val="bg1"/>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627017" y="3509963"/>
            <a:ext cx="10040982" cy="2538140"/>
          </a:xfrm>
        </p:spPr>
        <p:txBody>
          <a:bodyPr>
            <a:noAutofit/>
          </a:bodyPr>
          <a:lstStyle/>
          <a:p>
            <a:r>
              <a:rPr lang="kk-KZ" sz="2400" b="1" dirty="0" smtClean="0">
                <a:solidFill>
                  <a:schemeClr val="bg1"/>
                </a:solidFill>
                <a:latin typeface="Times New Roman" panose="02020603050405020304" pitchFamily="18" charset="0"/>
                <a:cs typeface="Times New Roman" panose="02020603050405020304" pitchFamily="18" charset="0"/>
              </a:rPr>
              <a:t>Сабақ мақсаттары:</a:t>
            </a:r>
          </a:p>
          <a:p>
            <a:r>
              <a:rPr lang="kk-KZ" sz="2400" dirty="0" smtClean="0">
                <a:solidFill>
                  <a:schemeClr val="bg1"/>
                </a:solidFill>
                <a:latin typeface="Times New Roman" panose="02020603050405020304" pitchFamily="18" charset="0"/>
                <a:cs typeface="Times New Roman" panose="02020603050405020304" pitchFamily="18" charset="0"/>
              </a:rPr>
              <a:t> </a:t>
            </a:r>
            <a:r>
              <a:rPr lang="kk-KZ" dirty="0" smtClean="0">
                <a:solidFill>
                  <a:schemeClr val="bg1"/>
                </a:solidFill>
                <a:latin typeface="Times New Roman" panose="02020603050405020304" pitchFamily="18" charset="0"/>
                <a:cs typeface="Times New Roman" panose="02020603050405020304" pitchFamily="18" charset="0"/>
              </a:rPr>
              <a:t>Публицистикалық </a:t>
            </a:r>
            <a:r>
              <a:rPr lang="kk-KZ" dirty="0">
                <a:solidFill>
                  <a:schemeClr val="bg1"/>
                </a:solidFill>
                <a:latin typeface="Times New Roman" panose="02020603050405020304" pitchFamily="18" charset="0"/>
                <a:cs typeface="Times New Roman" panose="02020603050405020304" pitchFamily="18" charset="0"/>
              </a:rPr>
              <a:t>және ресми стиль ерекшеліктерін қолданылған тілдік құралдары арқылы анықтайды.</a:t>
            </a:r>
            <a:endParaRPr lang="ru-RU" dirty="0">
              <a:solidFill>
                <a:schemeClr val="bg1"/>
              </a:solidFill>
              <a:latin typeface="Times New Roman" panose="02020603050405020304" pitchFamily="18" charset="0"/>
              <a:cs typeface="Times New Roman" panose="02020603050405020304" pitchFamily="18" charset="0"/>
            </a:endParaRPr>
          </a:p>
          <a:p>
            <a:r>
              <a:rPr lang="kk-KZ" dirty="0">
                <a:solidFill>
                  <a:schemeClr val="bg1"/>
                </a:solidFill>
                <a:latin typeface="Times New Roman" panose="02020603050405020304" pitchFamily="18" charset="0"/>
                <a:cs typeface="Times New Roman" panose="02020603050405020304" pitchFamily="18" charset="0"/>
              </a:rPr>
              <a:t> Қыстырма сөздердің мағыналық түрлерін ажырата біледі.</a:t>
            </a:r>
            <a:br>
              <a:rPr lang="kk-KZ" dirty="0">
                <a:solidFill>
                  <a:schemeClr val="bg1"/>
                </a:solidFill>
                <a:latin typeface="Times New Roman" panose="02020603050405020304" pitchFamily="18" charset="0"/>
                <a:cs typeface="Times New Roman" panose="02020603050405020304" pitchFamily="18" charset="0"/>
              </a:rPr>
            </a:br>
            <a:r>
              <a:rPr lang="kk-KZ" dirty="0">
                <a:solidFill>
                  <a:schemeClr val="bg1"/>
                </a:solidFill>
                <a:latin typeface="Times New Roman" panose="02020603050405020304" pitchFamily="18" charset="0"/>
                <a:cs typeface="Times New Roman" panose="02020603050405020304" pitchFamily="18" charset="0"/>
              </a:rPr>
              <a:t> </a:t>
            </a:r>
            <a:br>
              <a:rPr lang="kk-KZ" dirty="0">
                <a:solidFill>
                  <a:schemeClr val="bg1"/>
                </a:solidFill>
                <a:latin typeface="Times New Roman" panose="02020603050405020304" pitchFamily="18" charset="0"/>
                <a:cs typeface="Times New Roman" panose="02020603050405020304" pitchFamily="18" charset="0"/>
              </a:rPr>
            </a:br>
            <a:endParaRPr lang="kk-KZ" sz="2400" dirty="0" smtClean="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2195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6022" y="1998617"/>
            <a:ext cx="9937069" cy="2521132"/>
          </a:xfrm>
        </p:spPr>
        <p:txBody>
          <a:bodyPr>
            <a:normAutofit fontScale="90000"/>
          </a:bodyPr>
          <a:lstStyle/>
          <a:p>
            <a:pPr lvl="0"/>
            <a:r>
              <a:rPr lang="kk-KZ" sz="3100" b="1" dirty="0" smtClean="0">
                <a:solidFill>
                  <a:schemeClr val="bg1">
                    <a:lumMod val="95000"/>
                    <a:lumOff val="5000"/>
                  </a:schemeClr>
                </a:solidFill>
                <a:latin typeface="Times New Roman" panose="02020603050405020304" pitchFamily="18" charset="0"/>
                <a:cs typeface="Times New Roman" panose="02020603050405020304" pitchFamily="18" charset="0"/>
              </a:rPr>
              <a:t>Бағалау </a:t>
            </a:r>
            <a:r>
              <a:rPr lang="kk-KZ" sz="3100" b="1" dirty="0" smtClean="0">
                <a:solidFill>
                  <a:schemeClr val="bg1"/>
                </a:solidFill>
                <a:latin typeface="Times New Roman" panose="02020603050405020304" pitchFamily="18" charset="0"/>
                <a:cs typeface="Times New Roman" panose="02020603050405020304" pitchFamily="18" charset="0"/>
              </a:rPr>
              <a:t>критерийі:</a:t>
            </a:r>
            <a:br>
              <a:rPr lang="kk-KZ" sz="3100" b="1" dirty="0" smtClean="0">
                <a:solidFill>
                  <a:schemeClr val="bg1"/>
                </a:solidFill>
                <a:latin typeface="Times New Roman" panose="02020603050405020304" pitchFamily="18" charset="0"/>
                <a:cs typeface="Times New Roman" panose="02020603050405020304" pitchFamily="18" charset="0"/>
              </a:rPr>
            </a:br>
            <a:r>
              <a:rPr lang="kk-KZ" sz="3100" b="1" dirty="0" smtClean="0">
                <a:solidFill>
                  <a:schemeClr val="bg1"/>
                </a:solidFill>
                <a:latin typeface="Times New Roman" panose="02020603050405020304" pitchFamily="18" charset="0"/>
                <a:cs typeface="Times New Roman" panose="02020603050405020304" pitchFamily="18" charset="0"/>
              </a:rPr>
              <a:t/>
            </a:r>
            <a:br>
              <a:rPr lang="kk-KZ" sz="3100" b="1" dirty="0" smtClean="0">
                <a:solidFill>
                  <a:schemeClr val="bg1"/>
                </a:solidFill>
                <a:latin typeface="Times New Roman" panose="02020603050405020304" pitchFamily="18" charset="0"/>
                <a:cs typeface="Times New Roman" panose="02020603050405020304" pitchFamily="18" charset="0"/>
              </a:rPr>
            </a:br>
            <a:r>
              <a:rPr lang="kk-KZ" sz="3100" b="1" dirty="0" smtClean="0">
                <a:solidFill>
                  <a:schemeClr val="bg1"/>
                </a:solidFill>
                <a:latin typeface="Times New Roman" panose="02020603050405020304" pitchFamily="18" charset="0"/>
                <a:cs typeface="Times New Roman" panose="02020603050405020304" pitchFamily="18" charset="0"/>
              </a:rPr>
              <a:t> </a:t>
            </a:r>
            <a:r>
              <a:rPr lang="kk-KZ" dirty="0" smtClean="0">
                <a:solidFill>
                  <a:schemeClr val="bg1"/>
                </a:solidFill>
                <a:latin typeface="Times New Roman" panose="02020603050405020304" pitchFamily="18" charset="0"/>
                <a:cs typeface="Times New Roman" panose="02020603050405020304" pitchFamily="18" charset="0"/>
              </a:rPr>
              <a:t>публицистикалық </a:t>
            </a:r>
            <a:r>
              <a:rPr lang="kk-KZ" dirty="0">
                <a:solidFill>
                  <a:schemeClr val="bg1"/>
                </a:solidFill>
                <a:latin typeface="Times New Roman" panose="02020603050405020304" pitchFamily="18" charset="0"/>
                <a:cs typeface="Times New Roman" panose="02020603050405020304" pitchFamily="18" charset="0"/>
              </a:rPr>
              <a:t>және ресми стиль ерекшеліктерін қолданылған тілдік құралдар арқылы таниды.</a:t>
            </a:r>
            <a:r>
              <a:rPr lang="ru-RU" dirty="0">
                <a:solidFill>
                  <a:schemeClr val="bg1"/>
                </a:solidFill>
                <a:latin typeface="Times New Roman" panose="02020603050405020304" pitchFamily="18" charset="0"/>
                <a:cs typeface="Times New Roman" panose="02020603050405020304" pitchFamily="18" charset="0"/>
              </a:rPr>
              <a:t/>
            </a:r>
            <a:br>
              <a:rPr lang="ru-RU" dirty="0">
                <a:solidFill>
                  <a:schemeClr val="bg1"/>
                </a:solidFill>
                <a:latin typeface="Times New Roman" panose="02020603050405020304" pitchFamily="18" charset="0"/>
                <a:cs typeface="Times New Roman" panose="02020603050405020304" pitchFamily="18" charset="0"/>
              </a:rPr>
            </a:br>
            <a:r>
              <a:rPr lang="kk-KZ" dirty="0">
                <a:solidFill>
                  <a:schemeClr val="bg1"/>
                </a:solidFill>
                <a:latin typeface="Times New Roman" panose="02020603050405020304" pitchFamily="18" charset="0"/>
                <a:cs typeface="Times New Roman" panose="02020603050405020304" pitchFamily="18" charset="0"/>
              </a:rPr>
              <a:t>қыстырма сөздердің мағыналық түрлерін ажырата біледі.</a:t>
            </a:r>
            <a:r>
              <a:rPr lang="kk-KZ" sz="3100" b="1" dirty="0" smtClean="0">
                <a:solidFill>
                  <a:schemeClr val="bg1"/>
                </a:solidFill>
                <a:latin typeface="Times New Roman" panose="02020603050405020304" pitchFamily="18" charset="0"/>
                <a:cs typeface="Times New Roman" panose="02020603050405020304" pitchFamily="18" charset="0"/>
              </a:rPr>
              <a:t/>
            </a:r>
            <a:br>
              <a:rPr lang="kk-KZ" sz="3100" b="1" dirty="0" smtClean="0">
                <a:solidFill>
                  <a:schemeClr val="bg1"/>
                </a:solidFill>
                <a:latin typeface="Times New Roman" panose="02020603050405020304" pitchFamily="18" charset="0"/>
                <a:cs typeface="Times New Roman" panose="02020603050405020304" pitchFamily="18" charset="0"/>
              </a:rPr>
            </a:br>
            <a:r>
              <a:rPr lang="kk-KZ" sz="3100" b="1" dirty="0" smtClean="0">
                <a:solidFill>
                  <a:schemeClr val="bg1"/>
                </a:solidFill>
                <a:latin typeface="Times New Roman" panose="02020603050405020304" pitchFamily="18" charset="0"/>
                <a:cs typeface="Times New Roman" panose="02020603050405020304" pitchFamily="18" charset="0"/>
              </a:rPr>
              <a:t/>
            </a:r>
            <a:br>
              <a:rPr lang="kk-KZ" sz="3100" b="1" dirty="0" smtClean="0">
                <a:solidFill>
                  <a:schemeClr val="bg1"/>
                </a:solidFill>
                <a:latin typeface="Times New Roman" panose="02020603050405020304" pitchFamily="18" charset="0"/>
                <a:cs typeface="Times New Roman" panose="02020603050405020304" pitchFamily="18" charset="0"/>
              </a:rPr>
            </a:br>
            <a:r>
              <a:rPr lang="kk-KZ" sz="3100" b="1" dirty="0" smtClean="0">
                <a:solidFill>
                  <a:schemeClr val="bg1"/>
                </a:solidFill>
                <a:latin typeface="Times New Roman" panose="02020603050405020304" pitchFamily="18" charset="0"/>
                <a:cs typeface="Times New Roman" panose="02020603050405020304" pitchFamily="18" charset="0"/>
              </a:rPr>
              <a:t/>
            </a:r>
            <a:br>
              <a:rPr lang="kk-KZ" sz="3100" b="1" dirty="0" smtClean="0">
                <a:solidFill>
                  <a:schemeClr val="bg1"/>
                </a:solidFill>
                <a:latin typeface="Times New Roman" panose="02020603050405020304" pitchFamily="18" charset="0"/>
                <a:cs typeface="Times New Roman" panose="02020603050405020304" pitchFamily="18" charset="0"/>
              </a:rPr>
            </a:br>
            <a:endParaRPr lang="ru-RU" sz="31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4626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400" b="1" dirty="0" smtClean="0">
                <a:solidFill>
                  <a:schemeClr val="bg1"/>
                </a:solidFill>
                <a:latin typeface="Times New Roman" panose="02020603050405020304" pitchFamily="18" charset="0"/>
                <a:cs typeface="Times New Roman" panose="02020603050405020304" pitchFamily="18" charset="0"/>
              </a:rPr>
              <a:t>  </a:t>
            </a:r>
            <a:endParaRPr lang="ru-RU" sz="2400" b="1"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457200"/>
            <a:ext cx="10590211" cy="6021977"/>
          </a:xfrm>
        </p:spPr>
        <p:txBody>
          <a:bodyPr/>
          <a:lstStyle/>
          <a:p>
            <a:pPr marL="0" indent="0">
              <a:buNone/>
            </a:pPr>
            <a:r>
              <a:rPr lang="kk-KZ" b="1" i="1" dirty="0" smtClean="0">
                <a:solidFill>
                  <a:schemeClr val="bg1"/>
                </a:solidFill>
                <a:latin typeface="Times New Roman" panose="02020603050405020304" pitchFamily="18" charset="0"/>
                <a:cs typeface="Times New Roman" panose="02020603050405020304" pitchFamily="18" charset="0"/>
              </a:rPr>
              <a:t>Оқылым алды</a:t>
            </a:r>
          </a:p>
          <a:p>
            <a:endParaRPr lang="kk-KZ" b="1" i="1" dirty="0"/>
          </a:p>
          <a:p>
            <a:pPr marL="0" indent="0">
              <a:buNone/>
            </a:pPr>
            <a:r>
              <a:rPr lang="kk-KZ" b="1" i="1" dirty="0" smtClean="0">
                <a:solidFill>
                  <a:schemeClr val="bg1"/>
                </a:solidFill>
                <a:latin typeface="Times New Roman" panose="02020603050405020304" pitchFamily="18" charset="0"/>
                <a:cs typeface="Times New Roman" panose="02020603050405020304" pitchFamily="18" charset="0"/>
              </a:rPr>
              <a:t>Берілген </a:t>
            </a:r>
            <a:r>
              <a:rPr lang="kk-KZ" b="1" i="1" dirty="0">
                <a:solidFill>
                  <a:schemeClr val="bg1"/>
                </a:solidFill>
                <a:latin typeface="Times New Roman" panose="02020603050405020304" pitchFamily="18" charset="0"/>
                <a:cs typeface="Times New Roman" panose="02020603050405020304" pitchFamily="18" charset="0"/>
              </a:rPr>
              <a:t>сөз тіркестерінің сабақ тақырыбына қандай қатысы барына болжам жасап көріңдер</a:t>
            </a:r>
            <a:r>
              <a:rPr lang="kk-KZ" b="1" i="1" dirty="0" smtClean="0">
                <a:solidFill>
                  <a:schemeClr val="bg1"/>
                </a:solidFill>
                <a:latin typeface="Times New Roman" panose="02020603050405020304" pitchFamily="18" charset="0"/>
                <a:cs typeface="Times New Roman" panose="02020603050405020304" pitchFamily="18" charset="0"/>
              </a:rPr>
              <a:t>.</a:t>
            </a:r>
          </a:p>
          <a:p>
            <a:pPr marL="0" indent="0">
              <a:buNone/>
            </a:pPr>
            <a:endParaRPr lang="ru-RU" b="1" dirty="0">
              <a:solidFill>
                <a:schemeClr val="bg1"/>
              </a:solidFill>
              <a:latin typeface="Times New Roman" panose="02020603050405020304" pitchFamily="18" charset="0"/>
              <a:cs typeface="Times New Roman" panose="02020603050405020304" pitchFamily="18" charset="0"/>
            </a:endParaRPr>
          </a:p>
          <a:p>
            <a:pPr marL="0" indent="0">
              <a:buNone/>
            </a:pPr>
            <a:r>
              <a:rPr lang="kk-KZ" b="1" i="1" dirty="0">
                <a:solidFill>
                  <a:schemeClr val="bg1"/>
                </a:solidFill>
                <a:latin typeface="Times New Roman" panose="02020603050405020304" pitchFamily="18" charset="0"/>
                <a:cs typeface="Times New Roman" panose="02020603050405020304" pitchFamily="18" charset="0"/>
              </a:rPr>
              <a:t>Майдан даласы, ерлік ұмытылмайды, Отан үшін қан кешкендер, батыр бабаларым, тылдағы ерен еңбек.</a:t>
            </a:r>
            <a:endParaRPr lang="ru-RU" b="1" dirty="0">
              <a:solidFill>
                <a:schemeClr val="bg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711125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latin typeface="Times New Roman" panose="02020603050405020304" pitchFamily="18" charset="0"/>
                <a:ea typeface="Times New Roman" panose="02020603050405020304" pitchFamily="18" charset="0"/>
              </a:rPr>
              <a:t/>
            </a:r>
            <a:br>
              <a:rPr lang="ru-RU" dirty="0">
                <a:latin typeface="Times New Roman" panose="02020603050405020304" pitchFamily="18" charset="0"/>
                <a:ea typeface="Times New Roman" panose="02020603050405020304" pitchFamily="18" charset="0"/>
              </a:rPr>
            </a:br>
            <a:endParaRPr lang="ru-RU" dirty="0"/>
          </a:p>
        </p:txBody>
      </p:sp>
      <p:sp>
        <p:nvSpPr>
          <p:cNvPr id="3" name="Объект 2"/>
          <p:cNvSpPr>
            <a:spLocks noGrp="1"/>
          </p:cNvSpPr>
          <p:nvPr>
            <p:ph idx="1"/>
          </p:nvPr>
        </p:nvSpPr>
        <p:spPr>
          <a:xfrm>
            <a:off x="1141412" y="391886"/>
            <a:ext cx="9905999" cy="5399315"/>
          </a:xfrm>
        </p:spPr>
        <p:txBody>
          <a:bodyPr/>
          <a:lstStyle/>
          <a:p>
            <a:pPr marL="0" indent="0">
              <a:buNone/>
            </a:pPr>
            <a:r>
              <a:rPr lang="kk-KZ" b="1" i="1" dirty="0" smtClean="0">
                <a:solidFill>
                  <a:schemeClr val="bg1"/>
                </a:solidFill>
                <a:latin typeface="Times New Roman" panose="02020603050405020304" pitchFamily="18" charset="0"/>
                <a:cs typeface="Times New Roman" panose="02020603050405020304" pitchFamily="18" charset="0"/>
              </a:rPr>
              <a:t>Ойтүркі</a:t>
            </a:r>
          </a:p>
          <a:p>
            <a:pPr marL="0" indent="0">
              <a:buNone/>
            </a:pPr>
            <a:endParaRPr lang="kk-KZ" b="1" i="1" dirty="0" smtClean="0">
              <a:solidFill>
                <a:schemeClr val="bg1"/>
              </a:solidFill>
              <a:latin typeface="Times New Roman" panose="02020603050405020304" pitchFamily="18" charset="0"/>
              <a:cs typeface="Times New Roman" panose="02020603050405020304" pitchFamily="18" charset="0"/>
            </a:endParaRPr>
          </a:p>
          <a:p>
            <a:pPr marL="0" indent="0">
              <a:buNone/>
            </a:pPr>
            <a:r>
              <a:rPr lang="kk-KZ" sz="2800" b="1" i="1" dirty="0">
                <a:solidFill>
                  <a:schemeClr val="bg1"/>
                </a:solidFill>
                <a:latin typeface="Times New Roman" panose="02020603050405020304" pitchFamily="18" charset="0"/>
                <a:cs typeface="Times New Roman" panose="02020603050405020304" pitchFamily="18" charset="0"/>
              </a:rPr>
              <a:t>Ойға қатысты сөйлеушінің көзқарасын білдіретін сөздер қалай аталады? </a:t>
            </a:r>
            <a:endParaRPr lang="kk-KZ" sz="2800" b="1" i="1" dirty="0" smtClean="0">
              <a:solidFill>
                <a:schemeClr val="bg1"/>
              </a:solidFill>
              <a:latin typeface="Times New Roman" panose="02020603050405020304" pitchFamily="18" charset="0"/>
              <a:cs typeface="Times New Roman" panose="02020603050405020304" pitchFamily="18" charset="0"/>
            </a:endParaRPr>
          </a:p>
          <a:p>
            <a:pPr marL="0" indent="0">
              <a:buNone/>
            </a:pPr>
            <a:endParaRPr lang="ru-RU" sz="2800" b="1" dirty="0">
              <a:solidFill>
                <a:schemeClr val="bg1"/>
              </a:solidFill>
              <a:latin typeface="Times New Roman" panose="02020603050405020304" pitchFamily="18" charset="0"/>
              <a:cs typeface="Times New Roman" panose="02020603050405020304" pitchFamily="18" charset="0"/>
            </a:endParaRPr>
          </a:p>
          <a:p>
            <a:pPr marL="0" indent="0">
              <a:buNone/>
            </a:pPr>
            <a:r>
              <a:rPr lang="kk-KZ" sz="2800" b="1" i="1" smtClean="0">
                <a:solidFill>
                  <a:schemeClr val="bg1"/>
                </a:solidFill>
                <a:latin typeface="Times New Roman" panose="02020603050405020304" pitchFamily="18" charset="0"/>
                <a:cs typeface="Times New Roman" panose="02020603050405020304" pitchFamily="18" charset="0"/>
              </a:rPr>
              <a:t>Қыстырма </a:t>
            </a:r>
            <a:r>
              <a:rPr lang="kk-KZ" sz="2800" b="1" i="1" dirty="0">
                <a:solidFill>
                  <a:schemeClr val="bg1"/>
                </a:solidFill>
                <a:latin typeface="Times New Roman" panose="02020603050405020304" pitchFamily="18" charset="0"/>
                <a:cs typeface="Times New Roman" panose="02020603050405020304" pitchFamily="18" charset="0"/>
              </a:rPr>
              <a:t>сөздердің мағыналық түрлеріне қандай мысалдар келтірер едің?</a:t>
            </a:r>
            <a:endParaRPr lang="ru-RU" sz="2800" b="1" dirty="0">
              <a:solidFill>
                <a:schemeClr val="bg1"/>
              </a:solidFill>
              <a:latin typeface="Times New Roman" panose="02020603050405020304" pitchFamily="18" charset="0"/>
              <a:cs typeface="Times New Roman" panose="02020603050405020304" pitchFamily="18" charset="0"/>
            </a:endParaRPr>
          </a:p>
          <a:p>
            <a:endParaRPr lang="ru-RU" sz="2800" b="1" dirty="0">
              <a:solidFill>
                <a:schemeClr val="bg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275071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kk-KZ" dirty="0"/>
              <a:t> </a:t>
            </a:r>
            <a:endParaRPr lang="ru-RU" dirty="0"/>
          </a:p>
          <a:p>
            <a:endParaRPr lang="ru-RU" dirty="0"/>
          </a:p>
        </p:txBody>
      </p:sp>
      <p:sp>
        <p:nvSpPr>
          <p:cNvPr id="4" name="Заголовок 3"/>
          <p:cNvSpPr>
            <a:spLocks noGrp="1"/>
          </p:cNvSpPr>
          <p:nvPr>
            <p:ph type="title"/>
          </p:nvPr>
        </p:nvSpPr>
        <p:spPr>
          <a:xfrm>
            <a:off x="627017" y="731520"/>
            <a:ext cx="10528664" cy="5760720"/>
          </a:xfrm>
        </p:spPr>
        <p:txBody>
          <a:bodyPr>
            <a:noAutofit/>
          </a:bodyPr>
          <a:lstStyle/>
          <a:p>
            <a:r>
              <a:rPr lang="kk-KZ" sz="2800" b="1" i="1" dirty="0" smtClean="0">
                <a:solidFill>
                  <a:schemeClr val="bg1"/>
                </a:solidFill>
                <a:latin typeface="Times New Roman" panose="02020603050405020304" pitchFamily="18" charset="0"/>
                <a:cs typeface="Times New Roman" panose="02020603050405020304" pitchFamily="18" charset="0"/>
              </a:rPr>
              <a:t>Өзіңді тексер</a:t>
            </a:r>
            <a:br>
              <a:rPr lang="kk-KZ" sz="2800" b="1" i="1" dirty="0" smtClean="0">
                <a:solidFill>
                  <a:schemeClr val="bg1"/>
                </a:solidFill>
                <a:latin typeface="Times New Roman" panose="02020603050405020304" pitchFamily="18" charset="0"/>
                <a:cs typeface="Times New Roman" panose="02020603050405020304" pitchFamily="18" charset="0"/>
              </a:rPr>
            </a:br>
            <a:r>
              <a:rPr lang="kk-KZ" sz="2800" b="1" i="1" dirty="0">
                <a:solidFill>
                  <a:schemeClr val="bg1"/>
                </a:solidFill>
                <a:latin typeface="Times New Roman" panose="02020603050405020304" pitchFamily="18" charset="0"/>
                <a:cs typeface="Times New Roman" panose="02020603050405020304" pitchFamily="18" charset="0"/>
              </a:rPr>
              <a:t/>
            </a:r>
            <a:br>
              <a:rPr lang="kk-KZ" sz="2800" b="1" i="1" dirty="0">
                <a:solidFill>
                  <a:schemeClr val="bg1"/>
                </a:solidFill>
                <a:latin typeface="Times New Roman" panose="02020603050405020304" pitchFamily="18" charset="0"/>
                <a:cs typeface="Times New Roman" panose="02020603050405020304" pitchFamily="18" charset="0"/>
              </a:rPr>
            </a:br>
            <a:r>
              <a:rPr lang="kk-KZ" sz="2800" b="1" i="1" dirty="0" smtClean="0">
                <a:solidFill>
                  <a:schemeClr val="bg1"/>
                </a:solidFill>
                <a:latin typeface="Times New Roman" panose="02020603050405020304" pitchFamily="18" charset="0"/>
                <a:cs typeface="Times New Roman" panose="02020603050405020304" pitchFamily="18" charset="0"/>
              </a:rPr>
              <a:t/>
            </a:r>
            <a:br>
              <a:rPr lang="kk-KZ" sz="2800" b="1" i="1" dirty="0" smtClean="0">
                <a:solidFill>
                  <a:schemeClr val="bg1"/>
                </a:solidFill>
                <a:latin typeface="Times New Roman" panose="02020603050405020304" pitchFamily="18" charset="0"/>
                <a:cs typeface="Times New Roman" panose="02020603050405020304" pitchFamily="18" charset="0"/>
              </a:rPr>
            </a:br>
            <a:r>
              <a:rPr lang="kk-KZ" sz="2800" b="1" i="1" dirty="0">
                <a:solidFill>
                  <a:schemeClr val="bg1"/>
                </a:solidFill>
                <a:latin typeface="Times New Roman" panose="02020603050405020304" pitchFamily="18" charset="0"/>
                <a:cs typeface="Times New Roman" panose="02020603050405020304" pitchFamily="18" charset="0"/>
              </a:rPr>
              <a:t/>
            </a:r>
            <a:br>
              <a:rPr lang="kk-KZ" sz="2800" b="1" i="1" dirty="0">
                <a:solidFill>
                  <a:schemeClr val="bg1"/>
                </a:solidFill>
                <a:latin typeface="Times New Roman" panose="02020603050405020304" pitchFamily="18" charset="0"/>
                <a:cs typeface="Times New Roman" panose="02020603050405020304" pitchFamily="18" charset="0"/>
              </a:rPr>
            </a:br>
            <a:r>
              <a:rPr lang="kk-KZ" sz="2800" b="1" i="1" dirty="0" smtClean="0">
                <a:solidFill>
                  <a:schemeClr val="bg1"/>
                </a:solidFill>
                <a:latin typeface="Times New Roman" panose="02020603050405020304" pitchFamily="18" charset="0"/>
                <a:cs typeface="Times New Roman" panose="02020603050405020304" pitchFamily="18" charset="0"/>
              </a:rPr>
              <a:t/>
            </a:r>
            <a:br>
              <a:rPr lang="kk-KZ" sz="2800" b="1" i="1" dirty="0" smtClean="0">
                <a:solidFill>
                  <a:schemeClr val="bg1"/>
                </a:solidFill>
                <a:latin typeface="Times New Roman" panose="02020603050405020304" pitchFamily="18" charset="0"/>
                <a:cs typeface="Times New Roman" panose="02020603050405020304" pitchFamily="18" charset="0"/>
              </a:rPr>
            </a:br>
            <a:r>
              <a:rPr lang="kk-KZ" sz="2800" b="1" i="1" dirty="0">
                <a:solidFill>
                  <a:schemeClr val="bg1"/>
                </a:solidFill>
                <a:latin typeface="Times New Roman" panose="02020603050405020304" pitchFamily="18" charset="0"/>
                <a:cs typeface="Times New Roman" panose="02020603050405020304" pitchFamily="18" charset="0"/>
              </a:rPr>
              <a:t/>
            </a:r>
            <a:br>
              <a:rPr lang="kk-KZ" sz="2800" b="1" i="1" dirty="0">
                <a:solidFill>
                  <a:schemeClr val="bg1"/>
                </a:solidFill>
                <a:latin typeface="Times New Roman" panose="02020603050405020304" pitchFamily="18" charset="0"/>
                <a:cs typeface="Times New Roman" panose="02020603050405020304" pitchFamily="18" charset="0"/>
              </a:rPr>
            </a:br>
            <a:r>
              <a:rPr lang="kk-KZ" sz="2800" b="1" i="1" dirty="0" smtClean="0">
                <a:solidFill>
                  <a:schemeClr val="bg1"/>
                </a:solidFill>
                <a:latin typeface="Times New Roman" panose="02020603050405020304" pitchFamily="18" charset="0"/>
                <a:cs typeface="Times New Roman" panose="02020603050405020304" pitchFamily="18" charset="0"/>
              </a:rPr>
              <a:t/>
            </a:r>
            <a:br>
              <a:rPr lang="kk-KZ" sz="2800" b="1" i="1" dirty="0" smtClean="0">
                <a:solidFill>
                  <a:schemeClr val="bg1"/>
                </a:solidFill>
                <a:latin typeface="Times New Roman" panose="02020603050405020304" pitchFamily="18" charset="0"/>
                <a:cs typeface="Times New Roman" panose="02020603050405020304" pitchFamily="18" charset="0"/>
              </a:rPr>
            </a:br>
            <a:r>
              <a:rPr lang="kk-KZ" sz="2800" b="1" i="1" dirty="0">
                <a:solidFill>
                  <a:schemeClr val="bg1"/>
                </a:solidFill>
                <a:latin typeface="Times New Roman" panose="02020603050405020304" pitchFamily="18" charset="0"/>
                <a:cs typeface="Times New Roman" panose="02020603050405020304" pitchFamily="18" charset="0"/>
              </a:rPr>
              <a:t/>
            </a:r>
            <a:br>
              <a:rPr lang="kk-KZ" sz="2800" b="1" i="1" dirty="0">
                <a:solidFill>
                  <a:schemeClr val="bg1"/>
                </a:solidFill>
                <a:latin typeface="Times New Roman" panose="02020603050405020304" pitchFamily="18" charset="0"/>
                <a:cs typeface="Times New Roman" panose="02020603050405020304" pitchFamily="18" charset="0"/>
              </a:rPr>
            </a:br>
            <a:r>
              <a:rPr lang="kk-KZ" sz="2800" b="1" i="1" dirty="0" smtClean="0">
                <a:solidFill>
                  <a:schemeClr val="bg1"/>
                </a:solidFill>
                <a:latin typeface="Times New Roman" panose="02020603050405020304" pitchFamily="18" charset="0"/>
                <a:cs typeface="Times New Roman" panose="02020603050405020304" pitchFamily="18" charset="0"/>
              </a:rPr>
              <a:t/>
            </a:r>
            <a:br>
              <a:rPr lang="kk-KZ" sz="2800" b="1" i="1" dirty="0" smtClean="0">
                <a:solidFill>
                  <a:schemeClr val="bg1"/>
                </a:solidFill>
                <a:latin typeface="Times New Roman" panose="02020603050405020304" pitchFamily="18" charset="0"/>
                <a:cs typeface="Times New Roman" panose="02020603050405020304" pitchFamily="18" charset="0"/>
              </a:rPr>
            </a:br>
            <a:r>
              <a:rPr lang="kk-KZ" sz="2800" b="1" i="1" dirty="0">
                <a:solidFill>
                  <a:schemeClr val="bg1"/>
                </a:solidFill>
                <a:latin typeface="Times New Roman" panose="02020603050405020304" pitchFamily="18" charset="0"/>
                <a:cs typeface="Times New Roman" panose="02020603050405020304" pitchFamily="18" charset="0"/>
              </a:rPr>
              <a:t/>
            </a:r>
            <a:br>
              <a:rPr lang="kk-KZ" sz="2800" b="1" i="1" dirty="0">
                <a:solidFill>
                  <a:schemeClr val="bg1"/>
                </a:solidFill>
                <a:latin typeface="Times New Roman" panose="02020603050405020304" pitchFamily="18" charset="0"/>
                <a:cs typeface="Times New Roman" panose="02020603050405020304" pitchFamily="18" charset="0"/>
              </a:rPr>
            </a:br>
            <a:r>
              <a:rPr lang="kk-KZ" sz="2800" b="1" i="1" dirty="0" smtClean="0">
                <a:solidFill>
                  <a:schemeClr val="bg1"/>
                </a:solidFill>
                <a:latin typeface="Times New Roman" panose="02020603050405020304" pitchFamily="18" charset="0"/>
                <a:cs typeface="Times New Roman" panose="02020603050405020304" pitchFamily="18" charset="0"/>
              </a:rPr>
              <a:t/>
            </a:r>
            <a:br>
              <a:rPr lang="kk-KZ" sz="2800" b="1" i="1" dirty="0" smtClean="0">
                <a:solidFill>
                  <a:schemeClr val="bg1"/>
                </a:solidFill>
                <a:latin typeface="Times New Roman" panose="02020603050405020304" pitchFamily="18" charset="0"/>
                <a:cs typeface="Times New Roman" panose="02020603050405020304" pitchFamily="18" charset="0"/>
              </a:rPr>
            </a:br>
            <a:r>
              <a:rPr lang="kk-KZ" sz="2800" b="1" i="1" dirty="0">
                <a:solidFill>
                  <a:schemeClr val="bg1"/>
                </a:solidFill>
                <a:latin typeface="Times New Roman" panose="02020603050405020304" pitchFamily="18" charset="0"/>
                <a:cs typeface="Times New Roman" panose="02020603050405020304" pitchFamily="18" charset="0"/>
              </a:rPr>
              <a:t/>
            </a:r>
            <a:br>
              <a:rPr lang="kk-KZ" sz="2800" b="1" i="1" dirty="0">
                <a:solidFill>
                  <a:schemeClr val="bg1"/>
                </a:solidFill>
                <a:latin typeface="Times New Roman" panose="02020603050405020304" pitchFamily="18" charset="0"/>
                <a:cs typeface="Times New Roman" panose="02020603050405020304" pitchFamily="18" charset="0"/>
              </a:rPr>
            </a:br>
            <a:r>
              <a:rPr lang="kk-KZ" sz="2800" b="1" i="1" dirty="0" smtClean="0">
                <a:solidFill>
                  <a:schemeClr val="bg1"/>
                </a:solidFill>
                <a:latin typeface="Times New Roman" panose="02020603050405020304" pitchFamily="18" charset="0"/>
                <a:cs typeface="Times New Roman" panose="02020603050405020304" pitchFamily="18" charset="0"/>
              </a:rPr>
              <a:t/>
            </a:r>
            <a:br>
              <a:rPr lang="kk-KZ" sz="2800" b="1" i="1" dirty="0" smtClean="0">
                <a:solidFill>
                  <a:schemeClr val="bg1"/>
                </a:solidFill>
                <a:latin typeface="Times New Roman" panose="02020603050405020304" pitchFamily="18" charset="0"/>
                <a:cs typeface="Times New Roman" panose="02020603050405020304" pitchFamily="18" charset="0"/>
              </a:rPr>
            </a:br>
            <a:endParaRPr lang="ru-RU" sz="2800" b="1" i="1" dirty="0">
              <a:solidFill>
                <a:schemeClr val="bg1"/>
              </a:solidFill>
              <a:latin typeface="Times New Roman" panose="02020603050405020304" pitchFamily="18" charset="0"/>
              <a:cs typeface="Times New Roman" panose="02020603050405020304" pitchFamily="18" charset="0"/>
            </a:endParaRPr>
          </a:p>
        </p:txBody>
      </p:sp>
      <p:pic>
        <p:nvPicPr>
          <p:cNvPr id="5" name="Рисунок 4" descr="С?з ж?не оны? ма?ынысы - начальные классы, уроки"/>
          <p:cNvPicPr/>
          <p:nvPr/>
        </p:nvPicPr>
        <p:blipFill>
          <a:blip r:embed="rId2">
            <a:extLst>
              <a:ext uri="{28A0092B-C50C-407E-A947-70E740481C1C}">
                <a14:useLocalDpi xmlns:a14="http://schemas.microsoft.com/office/drawing/2010/main" val="0"/>
              </a:ext>
            </a:extLst>
          </a:blip>
          <a:srcRect/>
          <a:stretch>
            <a:fillRect/>
          </a:stretch>
        </p:blipFill>
        <p:spPr bwMode="auto">
          <a:xfrm>
            <a:off x="849086" y="1548448"/>
            <a:ext cx="10580914" cy="4695597"/>
          </a:xfrm>
          <a:prstGeom prst="rect">
            <a:avLst/>
          </a:prstGeom>
          <a:noFill/>
          <a:ln>
            <a:noFill/>
          </a:ln>
        </p:spPr>
      </p:pic>
    </p:spTree>
    <p:extLst>
      <p:ext uri="{BB962C8B-B14F-4D97-AF65-F5344CB8AC3E}">
        <p14:creationId xmlns:p14="http://schemas.microsoft.com/office/powerpoint/2010/main" val="3044300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6652" y="195944"/>
            <a:ext cx="10084525" cy="992776"/>
          </a:xfrm>
        </p:spPr>
        <p:txBody>
          <a:bodyPr>
            <a:normAutofit/>
          </a:bodyPr>
          <a:lstStyle/>
          <a:p>
            <a:r>
              <a:rPr lang="kk-KZ" dirty="0" smtClean="0">
                <a:solidFill>
                  <a:schemeClr val="bg1"/>
                </a:solidFill>
              </a:rPr>
              <a:t>Оқылым кезі</a:t>
            </a:r>
            <a:endParaRPr lang="ru-RU" dirty="0">
              <a:solidFill>
                <a:schemeClr val="bg1"/>
              </a:solidFill>
            </a:endParaRPr>
          </a:p>
        </p:txBody>
      </p:sp>
      <p:sp>
        <p:nvSpPr>
          <p:cNvPr id="3" name="Объект 2"/>
          <p:cNvSpPr>
            <a:spLocks noGrp="1"/>
          </p:cNvSpPr>
          <p:nvPr>
            <p:ph idx="1"/>
          </p:nvPr>
        </p:nvSpPr>
        <p:spPr>
          <a:xfrm>
            <a:off x="548640" y="1188720"/>
            <a:ext cx="11011989" cy="5120640"/>
          </a:xfrm>
        </p:spPr>
        <p:txBody>
          <a:bodyPr>
            <a:normAutofit/>
          </a:bodyPr>
          <a:lstStyle/>
          <a:p>
            <a:pPr marL="0" indent="0">
              <a:buNone/>
            </a:pPr>
            <a:r>
              <a:rPr lang="kk-KZ" b="1" dirty="0">
                <a:solidFill>
                  <a:schemeClr val="bg1"/>
                </a:solidFill>
              </a:rPr>
              <a:t>1-тапсырма</a:t>
            </a:r>
            <a:endParaRPr lang="ru-RU" dirty="0">
              <a:solidFill>
                <a:schemeClr val="bg1"/>
              </a:solidFill>
            </a:endParaRPr>
          </a:p>
          <a:p>
            <a:pPr marL="0" indent="0">
              <a:buNone/>
            </a:pPr>
            <a:r>
              <a:rPr lang="kk-KZ" b="1" dirty="0">
                <a:solidFill>
                  <a:schemeClr val="bg1"/>
                </a:solidFill>
              </a:rPr>
              <a:t>Мәтіндердің стилін тілдік құралдары арқылы анықта.</a:t>
            </a:r>
            <a:endParaRPr lang="ru-RU" dirty="0">
              <a:solidFill>
                <a:schemeClr val="bg1"/>
              </a:solidFill>
            </a:endParaRPr>
          </a:p>
          <a:p>
            <a:pPr marL="0" indent="0">
              <a:buNone/>
            </a:pPr>
            <a:r>
              <a:rPr lang="kk-KZ" dirty="0">
                <a:solidFill>
                  <a:schemeClr val="bg1"/>
                </a:solidFill>
              </a:rPr>
              <a:t> Қазақстан азаматтары сұрапыл соғысқа қатысып қана қойған жоқ, ұрыстардың алғы шебінде ерен ерліктер көрсетті. Аттанғандардың көбісі соғыстан қайтып оралмады. Қанды қырғында елімізден аттанған  жүздеген  жауынгер Кеңес Одағының Батыры атанған болатын. Соғыс аяқталғаннан кейінгі жылдары Құдайберген Сұрағанов, Сабыр Рахымов, Бауыржан Момышұлы Батыр атағын алды. Екі мәрте Кеңес Одағының Батыры атағын Талғат Бигелдинов және Шығыстан шыққан қос жұлдыз пулеметші Мәншүк Мәметова мен мерген Әлия Молдағұловалар да осы жоғары атаққа лайықты деп танылды. </a:t>
            </a:r>
            <a:endParaRPr lang="ru-RU" sz="2000" dirty="0">
              <a:solidFill>
                <a:schemeClr val="bg1"/>
              </a:solidFill>
            </a:endParaRPr>
          </a:p>
          <a:p>
            <a:pPr lvl="3"/>
            <a:endParaRPr lang="ru-RU" dirty="0"/>
          </a:p>
        </p:txBody>
      </p:sp>
    </p:spTree>
    <p:extLst>
      <p:ext uri="{BB962C8B-B14F-4D97-AF65-F5344CB8AC3E}">
        <p14:creationId xmlns:p14="http://schemas.microsoft.com/office/powerpoint/2010/main" val="3694088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66206" y="509450"/>
            <a:ext cx="11077303" cy="6348549"/>
          </a:xfrm>
        </p:spPr>
        <p:txBody>
          <a:bodyPr>
            <a:noAutofit/>
          </a:bodyPr>
          <a:lstStyle/>
          <a:p>
            <a:pPr marL="0" indent="0">
              <a:buNone/>
            </a:pPr>
            <a:r>
              <a:rPr lang="kk-KZ" dirty="0">
                <a:solidFill>
                  <a:schemeClr val="bg1"/>
                </a:solidFill>
                <a:latin typeface="Times New Roman" panose="02020603050405020304" pitchFamily="18" charset="0"/>
                <a:cs typeface="Times New Roman" panose="02020603050405020304" pitchFamily="18" charset="0"/>
              </a:rPr>
              <a:t>Қазақстанда сонау сұрапыл соғыс жылдарында толарсақтан қан кешіп, бүгінгі бейбіт өмірді сыйлаған майдангер ардагерлеріміз бен тылда еңбек еткен ерендерімізді мәңгі жадымызда сақтау үшін зор жұмыстар атқарылуда. Бүгінгі әрі келешек ұрпақ ата-бабаларының фашистік Германияның басқыншылық соғысына қарсы Кеңес одағы құрамында ерлікпен шайқасқанын еш ұмытпауы тиіс. «Біз бейбітшіліктің құнын терең түсінуге тиіспіз. Егер біздің бабаларымыз сол кезде жеңіске қол жеткізбеген болса, біз бүгінгі тәуелсіздікті көрер ме едік, көрмес пе едік. Бостандығымыз бен тәуелсіздігімізді бағалай білуіміз керек, ал жастар ардагерлерге әрқашан қамқор болуы қажет. Өз кезегінде, мемлекет те оларға жан-жақты көмек көрсетеді және оны одан әрі жалғастыра береді», - деген еді </a:t>
            </a:r>
            <a:r>
              <a:rPr lang="kk-KZ" dirty="0" smtClean="0">
                <a:solidFill>
                  <a:schemeClr val="bg1"/>
                </a:solidFill>
                <a:latin typeface="Times New Roman" panose="02020603050405020304" pitchFamily="18" charset="0"/>
                <a:cs typeface="Times New Roman" panose="02020603050405020304" pitchFamily="18" charset="0"/>
              </a:rPr>
              <a:t>мемлекет </a:t>
            </a:r>
            <a:r>
              <a:rPr lang="kk-KZ" dirty="0">
                <a:solidFill>
                  <a:schemeClr val="bg1"/>
                </a:solidFill>
                <a:latin typeface="Times New Roman" panose="02020603050405020304" pitchFamily="18" charset="0"/>
                <a:cs typeface="Times New Roman" panose="02020603050405020304" pitchFamily="18" charset="0"/>
              </a:rPr>
              <a:t>басшысы.</a:t>
            </a:r>
            <a:r>
              <a:rPr lang="kk-KZ" dirty="0"/>
              <a:t/>
            </a:r>
            <a:br>
              <a:rPr lang="kk-KZ" dirty="0"/>
            </a:br>
            <a:endParaRPr lang="ru-RU" dirty="0"/>
          </a:p>
          <a:p>
            <a:endParaRPr lang="ru-RU" sz="2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47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2400" b="1" dirty="0" smtClean="0">
                <a:latin typeface="Times New Roman" panose="02020603050405020304" pitchFamily="18" charset="0"/>
                <a:cs typeface="Times New Roman" panose="02020603050405020304" pitchFamily="18" charset="0"/>
              </a:rPr>
              <a:t/>
            </a:r>
            <a:br>
              <a:rPr lang="kk-KZ" sz="2400" b="1" dirty="0" smtClean="0">
                <a:latin typeface="Times New Roman" panose="02020603050405020304" pitchFamily="18" charset="0"/>
                <a:cs typeface="Times New Roman" panose="02020603050405020304" pitchFamily="18" charset="0"/>
              </a:rPr>
            </a:br>
            <a:r>
              <a:rPr lang="kk-KZ" sz="2400" b="1" dirty="0">
                <a:latin typeface="Times New Roman" panose="02020603050405020304" pitchFamily="18" charset="0"/>
                <a:cs typeface="Times New Roman" panose="02020603050405020304" pitchFamily="18" charset="0"/>
              </a:rPr>
              <a:t/>
            </a:r>
            <a:br>
              <a:rPr lang="kk-KZ" sz="2400" b="1" dirty="0">
                <a:latin typeface="Times New Roman" panose="02020603050405020304" pitchFamily="18" charset="0"/>
                <a:cs typeface="Times New Roman" panose="02020603050405020304" pitchFamily="18" charset="0"/>
              </a:rPr>
            </a:br>
            <a:r>
              <a:rPr lang="kk-KZ" sz="2400" b="1" dirty="0" smtClean="0">
                <a:latin typeface="Times New Roman" panose="02020603050405020304" pitchFamily="18" charset="0"/>
                <a:cs typeface="Times New Roman" panose="02020603050405020304" pitchFamily="18" charset="0"/>
              </a:rPr>
              <a:t/>
            </a:r>
            <a:br>
              <a:rPr lang="kk-KZ" sz="2400" b="1" dirty="0" smtClean="0">
                <a:latin typeface="Times New Roman" panose="02020603050405020304" pitchFamily="18" charset="0"/>
                <a:cs typeface="Times New Roman" panose="02020603050405020304" pitchFamily="18" charset="0"/>
              </a:rPr>
            </a:br>
            <a:r>
              <a:rPr lang="kk-KZ" sz="2400" b="1" dirty="0">
                <a:latin typeface="Times New Roman" panose="02020603050405020304" pitchFamily="18" charset="0"/>
                <a:cs typeface="Times New Roman" panose="02020603050405020304" pitchFamily="18" charset="0"/>
              </a:rPr>
              <a:t/>
            </a:r>
            <a:br>
              <a:rPr lang="kk-KZ" sz="2400" b="1" dirty="0">
                <a:latin typeface="Times New Roman" panose="02020603050405020304" pitchFamily="18" charset="0"/>
                <a:cs typeface="Times New Roman" panose="02020603050405020304" pitchFamily="18" charset="0"/>
              </a:rPr>
            </a:br>
            <a:r>
              <a:rPr lang="kk-KZ" sz="2400" b="1" dirty="0" smtClean="0">
                <a:latin typeface="Times New Roman" panose="02020603050405020304" pitchFamily="18" charset="0"/>
                <a:cs typeface="Times New Roman" panose="02020603050405020304" pitchFamily="18" charset="0"/>
              </a:rPr>
              <a:t/>
            </a:r>
            <a:br>
              <a:rPr lang="kk-KZ" sz="2400" b="1" dirty="0" smtClean="0">
                <a:latin typeface="Times New Roman" panose="02020603050405020304" pitchFamily="18" charset="0"/>
                <a:cs typeface="Times New Roman" panose="02020603050405020304" pitchFamily="18" charset="0"/>
              </a:rPr>
            </a:br>
            <a:r>
              <a:rPr lang="kk-KZ" sz="2400" b="1" dirty="0">
                <a:latin typeface="Times New Roman" panose="02020603050405020304" pitchFamily="18" charset="0"/>
                <a:cs typeface="Times New Roman" panose="02020603050405020304" pitchFamily="18" charset="0"/>
              </a:rPr>
              <a:t/>
            </a:r>
            <a:br>
              <a:rPr lang="kk-KZ" sz="2400" b="1" dirty="0">
                <a:latin typeface="Times New Roman" panose="02020603050405020304" pitchFamily="18" charset="0"/>
                <a:cs typeface="Times New Roman" panose="02020603050405020304" pitchFamily="18" charset="0"/>
              </a:rPr>
            </a:br>
            <a:r>
              <a:rPr lang="kk-KZ" sz="2400" b="1" dirty="0" smtClean="0">
                <a:latin typeface="Times New Roman" panose="02020603050405020304" pitchFamily="18" charset="0"/>
                <a:cs typeface="Times New Roman" panose="02020603050405020304" pitchFamily="18" charset="0"/>
              </a:rPr>
              <a:t/>
            </a:r>
            <a:br>
              <a:rPr lang="kk-KZ" sz="2400" b="1" dirty="0" smtClean="0">
                <a:latin typeface="Times New Roman" panose="02020603050405020304" pitchFamily="18" charset="0"/>
                <a:cs typeface="Times New Roman" panose="02020603050405020304" pitchFamily="18" charset="0"/>
              </a:rPr>
            </a:br>
            <a:r>
              <a:rPr lang="kk-KZ" sz="2400" b="1" dirty="0">
                <a:latin typeface="Times New Roman" panose="02020603050405020304" pitchFamily="18" charset="0"/>
                <a:cs typeface="Times New Roman" panose="02020603050405020304" pitchFamily="18" charset="0"/>
              </a:rPr>
              <a:t/>
            </a:r>
            <a:br>
              <a:rPr lang="kk-KZ" sz="2400" b="1" dirty="0">
                <a:latin typeface="Times New Roman" panose="02020603050405020304" pitchFamily="18" charset="0"/>
                <a:cs typeface="Times New Roman" panose="02020603050405020304" pitchFamily="18" charset="0"/>
              </a:rPr>
            </a:br>
            <a:r>
              <a:rPr lang="kk-KZ" sz="2400" b="1" dirty="0" smtClean="0">
                <a:latin typeface="Times New Roman" panose="02020603050405020304" pitchFamily="18" charset="0"/>
                <a:cs typeface="Times New Roman" panose="02020603050405020304" pitchFamily="18" charset="0"/>
              </a:rPr>
              <a:t/>
            </a:r>
            <a:br>
              <a:rPr lang="kk-KZ" sz="2400" b="1" dirty="0" smtClean="0">
                <a:latin typeface="Times New Roman" panose="02020603050405020304" pitchFamily="18" charset="0"/>
                <a:cs typeface="Times New Roman" panose="02020603050405020304" pitchFamily="18" charset="0"/>
              </a:rPr>
            </a:br>
            <a:r>
              <a:rPr lang="kk-KZ" sz="2400" b="1" dirty="0">
                <a:latin typeface="Times New Roman" panose="02020603050405020304" pitchFamily="18" charset="0"/>
                <a:cs typeface="Times New Roman" panose="02020603050405020304" pitchFamily="18" charset="0"/>
              </a:rPr>
              <a:t/>
            </a:r>
            <a:br>
              <a:rPr lang="kk-KZ" sz="2400" b="1" dirty="0">
                <a:latin typeface="Times New Roman" panose="02020603050405020304" pitchFamily="18" charset="0"/>
                <a:cs typeface="Times New Roman" panose="02020603050405020304" pitchFamily="18" charset="0"/>
              </a:rPr>
            </a:br>
            <a:r>
              <a:rPr lang="kk-KZ" sz="2400" b="1" dirty="0" smtClean="0">
                <a:solidFill>
                  <a:schemeClr val="bg1"/>
                </a:solidFill>
                <a:latin typeface="Times New Roman" panose="02020603050405020304" pitchFamily="18" charset="0"/>
                <a:cs typeface="Times New Roman" panose="02020603050405020304" pitchFamily="18" charset="0"/>
              </a:rPr>
              <a:t>2-мәтін</a:t>
            </a:r>
            <a:r>
              <a:rPr lang="ru-RU" sz="2400" dirty="0">
                <a:solidFill>
                  <a:schemeClr val="bg1"/>
                </a:solidFill>
                <a:latin typeface="Times New Roman" panose="02020603050405020304" pitchFamily="18" charset="0"/>
                <a:cs typeface="Times New Roman" panose="02020603050405020304" pitchFamily="18" charset="0"/>
              </a:rPr>
              <a:t/>
            </a:r>
            <a:br>
              <a:rPr lang="ru-RU" sz="2400" dirty="0">
                <a:solidFill>
                  <a:schemeClr val="bg1"/>
                </a:solidFill>
                <a:latin typeface="Times New Roman" panose="02020603050405020304" pitchFamily="18" charset="0"/>
                <a:cs typeface="Times New Roman" panose="02020603050405020304" pitchFamily="18" charset="0"/>
              </a:rPr>
            </a:br>
            <a:r>
              <a:rPr lang="kk-KZ" sz="2400" dirty="0">
                <a:solidFill>
                  <a:schemeClr val="bg1"/>
                </a:solidFill>
                <a:latin typeface="Times New Roman" panose="02020603050405020304" pitchFamily="18" charset="0"/>
                <a:cs typeface="Times New Roman" panose="02020603050405020304" pitchFamily="18" charset="0"/>
              </a:rPr>
              <a:t>Қазақстанның табиғи байлығы Қызыл Армияны әскери техникамен жарақтандыруда маңызды рөл атқарды. КСРО 1941 жылғы 16 тамыздағы қаулысы Қазақстанның 1941 жылдың 4 тоқсаны мен 1942 жылға арналған әскери-шаруашылық жоспарын белгіледі. Осы қаулыға сәйкес республика экономикасы соғыс мүддесіне бағытталды. Республика әскери өндіріс үшін қажет мыс, қорғасын, металл, висмут, молибден, полиметалл кендерін өндіруде жетекші орында болды. Марганец, вольфрам, никель, т.б. өндіру жолға қойылды. Қазақстанның қорғаныс зауыттары қару-жарақ пен оқ-дәрі жасаудың жаңа үлгілерін игерді. Қарағанды кеншілері өнеркәсіп пен көлікті көмірмен қамтамасыз етті. </a:t>
            </a:r>
            <a:endParaRPr lang="ru-RU" sz="2400" b="1" i="1"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r>
              <a:rPr lang="kk-KZ" dirty="0"/>
              <a:t> </a:t>
            </a:r>
            <a:endParaRPr lang="ru-RU" dirty="0"/>
          </a:p>
          <a:p>
            <a:endParaRPr lang="ru-RU" dirty="0"/>
          </a:p>
        </p:txBody>
      </p:sp>
    </p:spTree>
    <p:extLst>
      <p:ext uri="{BB962C8B-B14F-4D97-AF65-F5344CB8AC3E}">
        <p14:creationId xmlns:p14="http://schemas.microsoft.com/office/powerpoint/2010/main" val="33420786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Контур">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TM04033919[[fn=Контур]]</Template>
  <TotalTime>184</TotalTime>
  <Words>392</Words>
  <Application>Microsoft Office PowerPoint</Application>
  <PresentationFormat>Широкоэкранный</PresentationFormat>
  <Paragraphs>54</Paragraphs>
  <Slides>14</Slides>
  <Notes>0</Notes>
  <HiddenSlides>1</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Arial</vt:lpstr>
      <vt:lpstr>Times New Roman</vt:lpstr>
      <vt:lpstr>Trebuchet MS</vt:lpstr>
      <vt:lpstr>Tw Cen MT</vt:lpstr>
      <vt:lpstr>Контур</vt:lpstr>
      <vt:lpstr>Бөлім тақырыбы: Жеңіс күні. Ұлы ерлікке тағзым. Морфология</vt:lpstr>
      <vt:lpstr>Оқу мақсаттары: 7.2.2.1 публицистикалық және ресми стиль ерекшеліктерін қолданылған тілдік құралдар арқылы тану;   7.4.4.5 оқшау сөздердің қызметін түсіну, ажырата білу      </vt:lpstr>
      <vt:lpstr>Бағалау критерийі:   публицистикалық және ресми стиль ерекшеліктерін қолданылған тілдік құралдар арқылы таниды. қыстырма сөздердің мағыналық түрлерін ажырата біледі.   </vt:lpstr>
      <vt:lpstr>  </vt:lpstr>
      <vt:lpstr> </vt:lpstr>
      <vt:lpstr>Өзіңді тексер             </vt:lpstr>
      <vt:lpstr>Оқылым кезі</vt:lpstr>
      <vt:lpstr>Презентация PowerPoint</vt:lpstr>
      <vt:lpstr>          2-мәтін Қазақстанның табиғи байлығы Қызыл Армияны әскери техникамен жарақтандыруда маңызды рөл атқарды. КСРО 1941 жылғы 16 тамыздағы қаулысы Қазақстанның 1941 жылдың 4 тоқсаны мен 1942 жылға арналған әскери-шаруашылық жоспарын белгіледі. Осы қаулыға сәйкес республика экономикасы соғыс мүддесіне бағытталды. Республика әскери өндіріс үшін қажет мыс, қорғасын, металл, висмут, молибден, полиметалл кендерін өндіруде жетекші орында болды. Марганец, вольфрам, никель, т.б. өндіру жолға қойылды. Қазақстанның қорғаныс зауыттары қару-жарақ пен оқ-дәрі жасаудың жаңа үлгілерін игерді. Қарағанды кеншілері өнеркәсіп пен көлікті көмірмен қамтамасыз етті. </vt:lpstr>
      <vt:lpstr>            Орал - Ембі мұнайлы аудандарының кәсіпорындары сұйық отын шығаруды 39 пайызға арттырды. Электр қуатын өндіру 2 есе дерлік өсті.  Соғыс жылдары барлығы 460 жаңа өндіріс орны салынды. Бұлардың қатарында соғыс жүріп жатқан аудандарда Қазақстанға көшірілген 142 кәсіпорын қысқа мерзім ішінде орналастырылып, іске қосылды. Қазақстанның ауыл шаруашылығы майдан мен тылды азық-түлікпен, өнеркәсіпті шикізатпен жабдықтады. Ал егіс көлемі 8 млн. гектарға жуық арттырылды. Республика 1941-45 жылдары 5829 мың тонна астық, 734 мың тонна ет және басқа азық-түлік берді. Соғыс жылдары республика еңбекшілері майданға киім-кешек, азық-түлік жіберіп, жеке азаматтардың қаржысына танктер, ұшақтар, сүңгуір қайықтар жасалды. Республика халқының майдан қажетіне ерікті жинаған қаржысы 4700 млн. сом болды. Осының өзі Қазақстан үшін екінші дүниежүзілік соғыс, соның ішінде Ұлы Жеңіс ұлт тарихының ерекше парақтары екенін көрсетсе керек. </vt:lpstr>
      <vt:lpstr>    Дескриптор  </vt:lpstr>
      <vt:lpstr>2-тапсырма </vt:lpstr>
      <vt:lpstr>Қорытынды:</vt:lpstr>
      <vt:lpstr>Кері байланыс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Бөлім тақырыбы: Жеңіс күні. Ұлы ерлікке тағзым. Морфология</dc:title>
  <dc:creator>Пользователь</dc:creator>
  <cp:lastModifiedBy>Пользователь</cp:lastModifiedBy>
  <cp:revision>17</cp:revision>
  <dcterms:created xsi:type="dcterms:W3CDTF">2021-04-01T07:44:38Z</dcterms:created>
  <dcterms:modified xsi:type="dcterms:W3CDTF">2021-04-02T08:23:51Z</dcterms:modified>
</cp:coreProperties>
</file>