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56" r:id="rId3"/>
    <p:sldId id="257" r:id="rId4"/>
    <p:sldId id="258" r:id="rId5"/>
    <p:sldId id="259" r:id="rId6"/>
    <p:sldId id="263" r:id="rId7"/>
    <p:sldId id="261" r:id="rId8"/>
    <p:sldId id="265" r:id="rId9"/>
    <p:sldId id="262" r:id="rId10"/>
    <p:sldId id="266" r:id="rId11"/>
    <p:sldId id="267" r:id="rId12"/>
    <p:sldId id="270"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2" autoAdjust="0"/>
    <p:restoredTop sz="94660"/>
  </p:normalViewPr>
  <p:slideViewPr>
    <p:cSldViewPr snapToGrid="0">
      <p:cViewPr varScale="1">
        <p:scale>
          <a:sx n="73" d="100"/>
          <a:sy n="73" d="100"/>
        </p:scale>
        <p:origin x="5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48A87A34-81AB-432B-8DAE-1953F412C126}" type="datetimeFigureOut">
              <a:rPr lang="en-US" dirty="0"/>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dirty="0"/>
              <a:t>4/2/2021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dirty="0"/>
              <a:t>4/2/2021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smtClean="0">
                <a:solidFill>
                  <a:schemeClr val="bg1"/>
                </a:solidFill>
                <a:latin typeface="Times New Roman" panose="02020603050405020304" pitchFamily="18" charset="0"/>
                <a:cs typeface="Times New Roman" panose="02020603050405020304" pitchFamily="18" charset="0"/>
              </a:rPr>
              <a:t>Бөлім тақырыбы</a:t>
            </a:r>
            <a:r>
              <a:rPr lang="kk-KZ" sz="2800" dirty="0" smtClean="0">
                <a:solidFill>
                  <a:schemeClr val="bg1"/>
                </a:solidFill>
                <a:latin typeface="Times New Roman" panose="02020603050405020304" pitchFamily="18" charset="0"/>
                <a:cs typeface="Times New Roman" panose="02020603050405020304" pitchFamily="18" charset="0"/>
              </a:rPr>
              <a:t>: </a:t>
            </a:r>
            <a:r>
              <a:rPr lang="kk-KZ" sz="2800" b="1" dirty="0" smtClean="0">
                <a:solidFill>
                  <a:schemeClr val="bg1"/>
                </a:solidFill>
                <a:latin typeface="Times New Roman" panose="02020603050405020304" pitchFamily="18" charset="0"/>
                <a:cs typeface="Times New Roman" panose="02020603050405020304" pitchFamily="18" charset="0"/>
              </a:rPr>
              <a:t>Жеңіс </a:t>
            </a:r>
            <a:r>
              <a:rPr lang="kk-KZ" sz="2800" b="1" dirty="0">
                <a:solidFill>
                  <a:schemeClr val="bg1"/>
                </a:solidFill>
                <a:latin typeface="Times New Roman" panose="02020603050405020304" pitchFamily="18" charset="0"/>
                <a:cs typeface="Times New Roman" panose="02020603050405020304" pitchFamily="18" charset="0"/>
              </a:rPr>
              <a:t>күні. Ұлы ерлікке тағзым. Морфология</a:t>
            </a:r>
            <a:endParaRPr lang="ru-RU" sz="28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buNone/>
            </a:pPr>
            <a:r>
              <a:rPr lang="kk-KZ" sz="2800" b="1" dirty="0" smtClean="0">
                <a:solidFill>
                  <a:schemeClr val="bg2">
                    <a:lumMod val="50000"/>
                  </a:schemeClr>
                </a:solidFill>
                <a:latin typeface="Times New Roman" panose="02020603050405020304" pitchFamily="18" charset="0"/>
                <a:cs typeface="Times New Roman" panose="02020603050405020304" pitchFamily="18" charset="0"/>
              </a:rPr>
              <a:t>Сабақтың </a:t>
            </a:r>
            <a:r>
              <a:rPr lang="kk-KZ" sz="2800" b="1" dirty="0" smtClean="0">
                <a:solidFill>
                  <a:schemeClr val="bg1"/>
                </a:solidFill>
                <a:latin typeface="Times New Roman" panose="02020603050405020304" pitchFamily="18" charset="0"/>
                <a:cs typeface="Times New Roman" panose="02020603050405020304" pitchFamily="18" charset="0"/>
              </a:rPr>
              <a:t>тақырыбы: </a:t>
            </a:r>
            <a:r>
              <a:rPr lang="kk-KZ" sz="2800" dirty="0" smtClean="0">
                <a:solidFill>
                  <a:schemeClr val="bg1"/>
                </a:solidFill>
              </a:rPr>
              <a:t>Соғыс </a:t>
            </a:r>
            <a:r>
              <a:rPr lang="kk-KZ" sz="2800" dirty="0">
                <a:solidFill>
                  <a:schemeClr val="bg1"/>
                </a:solidFill>
              </a:rPr>
              <a:t>жылдарындағы Қазақстан. Қыстырма сөз</a:t>
            </a:r>
            <a:endParaRPr lang="ru-RU"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338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1704" y="692331"/>
            <a:ext cx="10646227" cy="5878286"/>
          </a:xfrm>
        </p:spPr>
        <p:txBody>
          <a:bodyPr/>
          <a:lstStyle/>
          <a:p>
            <a:pPr marL="0" indent="0">
              <a:buNone/>
            </a:pPr>
            <a:r>
              <a:rPr lang="kk-KZ" dirty="0">
                <a:solidFill>
                  <a:schemeClr val="bg1"/>
                </a:solidFill>
                <a:latin typeface="Times New Roman" panose="02020603050405020304" pitchFamily="18" charset="0"/>
                <a:cs typeface="Times New Roman" panose="02020603050405020304" pitchFamily="18" charset="0"/>
              </a:rPr>
              <a:t> 2-тапсырма</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«Пирамида» әдісімен Ұлы Отан соғысы жылдарындағы Қазақстан туралы өзіндік ойларыңды жазыңдар.</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1-қадам: берілген материалдармен танысып болғаннан кейін ол бойынша өзіндік түсінік, пікір қалыптастырады;</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2-қадам: жұптасу; өз ойымен, пайымдауымен жұбымен бөліседі;</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3-қадам: </a:t>
            </a:r>
            <a:r>
              <a:rPr lang="kk-KZ" dirty="0" smtClean="0">
                <a:solidFill>
                  <a:schemeClr val="bg1"/>
                </a:solidFill>
                <a:latin typeface="Times New Roman" panose="02020603050405020304" pitchFamily="18" charset="0"/>
                <a:cs typeface="Times New Roman" panose="02020603050405020304" pitchFamily="18" charset="0"/>
              </a:rPr>
              <a:t> </a:t>
            </a:r>
            <a:r>
              <a:rPr lang="kk-KZ" dirty="0">
                <a:solidFill>
                  <a:schemeClr val="bg1"/>
                </a:solidFill>
                <a:latin typeface="Times New Roman" panose="02020603050405020304" pitchFamily="18" charset="0"/>
                <a:cs typeface="Times New Roman" panose="02020603050405020304" pitchFamily="18" charset="0"/>
              </a:rPr>
              <a:t>туындаған мәселелерді </a:t>
            </a:r>
            <a:r>
              <a:rPr lang="kk-KZ" dirty="0" smtClean="0">
                <a:solidFill>
                  <a:schemeClr val="bg1"/>
                </a:solidFill>
                <a:latin typeface="Times New Roman" panose="02020603050405020304" pitchFamily="18" charset="0"/>
                <a:cs typeface="Times New Roman" panose="02020603050405020304" pitchFamily="18" charset="0"/>
              </a:rPr>
              <a:t>талқылап, </a:t>
            </a:r>
            <a:r>
              <a:rPr lang="kk-KZ" dirty="0">
                <a:solidFill>
                  <a:schemeClr val="bg1"/>
                </a:solidFill>
                <a:latin typeface="Times New Roman" panose="02020603050405020304" pitchFamily="18" charset="0"/>
                <a:cs typeface="Times New Roman" panose="02020603050405020304" pitchFamily="18" charset="0"/>
              </a:rPr>
              <a:t>қорытындылайды;</a:t>
            </a:r>
            <a:endParaRPr lang="ru-RU" dirty="0">
              <a:solidFill>
                <a:schemeClr val="bg1"/>
              </a:solidFill>
              <a:latin typeface="Times New Roman" panose="02020603050405020304" pitchFamily="18" charset="0"/>
              <a:cs typeface="Times New Roman" panose="02020603050405020304" pitchFamily="18" charset="0"/>
            </a:endParaRPr>
          </a:p>
          <a:p>
            <a:r>
              <a:rPr lang="kk-KZ" dirty="0">
                <a:solidFill>
                  <a:schemeClr val="bg1"/>
                </a:solidFill>
                <a:latin typeface="Times New Roman" panose="02020603050405020304" pitchFamily="18" charset="0"/>
                <a:cs typeface="Times New Roman" panose="02020603050405020304" pitchFamily="18" charset="0"/>
              </a:rPr>
              <a:t>4-қадам: мәселені шешудің ең тиімді жолдарын </a:t>
            </a:r>
            <a:r>
              <a:rPr lang="kk-KZ" dirty="0" smtClean="0">
                <a:solidFill>
                  <a:schemeClr val="bg1"/>
                </a:solidFill>
                <a:latin typeface="Times New Roman" panose="02020603050405020304" pitchFamily="18" charset="0"/>
                <a:cs typeface="Times New Roman" panose="02020603050405020304" pitchFamily="18" charset="0"/>
              </a:rPr>
              <a:t>ұсынады.</a:t>
            </a:r>
            <a:endParaRPr lang="ru-RU" dirty="0">
              <a:solidFill>
                <a:schemeClr val="bg1"/>
              </a:solidFill>
              <a:latin typeface="Times New Roman" panose="02020603050405020304" pitchFamily="18" charset="0"/>
              <a:cs typeface="Times New Roman" panose="02020603050405020304" pitchFamily="18" charset="0"/>
            </a:endParaRPr>
          </a:p>
          <a:p>
            <a:pPr marL="0" indent="0">
              <a:buNone/>
            </a:pP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378855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5211" y="0"/>
            <a:ext cx="10172200" cy="966651"/>
          </a:xfrm>
        </p:spPr>
        <p:txBody>
          <a:bodyPr>
            <a:normAutofit/>
          </a:bodyPr>
          <a:lstStyle/>
          <a:p>
            <a:r>
              <a:rPr lang="kk-KZ" sz="2000" b="1" dirty="0">
                <a:solidFill>
                  <a:schemeClr val="bg1"/>
                </a:solidFill>
              </a:rPr>
              <a:t>Қорытынды:</a:t>
            </a:r>
            <a:r>
              <a:rPr lang="ru-RU" sz="2000" dirty="0">
                <a:solidFill>
                  <a:schemeClr val="bg1"/>
                </a:solidFill>
              </a:rPr>
              <a:t/>
            </a:r>
            <a:br>
              <a:rPr lang="ru-RU" sz="2000" dirty="0">
                <a:solidFill>
                  <a:schemeClr val="bg1"/>
                </a:solidFill>
              </a:rPr>
            </a:br>
            <a:endParaRPr lang="ru-RU" sz="2000"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27017" y="966651"/>
            <a:ext cx="11338560" cy="5447212"/>
          </a:xfrm>
        </p:spPr>
        <p:txBody>
          <a:bodyPr>
            <a:noAutofit/>
          </a:bodyPr>
          <a:lstStyle/>
          <a:p>
            <a:pPr marL="0" indent="0">
              <a:buNone/>
            </a:pPr>
            <a:r>
              <a:rPr lang="ru-RU" sz="1800" dirty="0" err="1" smtClean="0">
                <a:solidFill>
                  <a:schemeClr val="bg1"/>
                </a:solidFill>
                <a:latin typeface="Times New Roman" panose="02020603050405020304" pitchFamily="18" charset="0"/>
                <a:cs typeface="Times New Roman" panose="02020603050405020304" pitchFamily="18" charset="0"/>
              </a:rPr>
              <a:t>Сәйкестендір</a:t>
            </a:r>
            <a:r>
              <a:rPr lang="ru-RU" sz="1800" dirty="0">
                <a:solidFill>
                  <a:schemeClr val="bg1"/>
                </a:solidFill>
                <a:latin typeface="Times New Roman" panose="02020603050405020304" pitchFamily="18" charset="0"/>
                <a:cs typeface="Times New Roman" panose="02020603050405020304" pitchFamily="18" charset="0"/>
              </a:rPr>
              <a:t> </a:t>
            </a:r>
          </a:p>
          <a:p>
            <a:r>
              <a:rPr lang="ru-RU" sz="1800" dirty="0" smtClean="0">
                <a:solidFill>
                  <a:schemeClr val="bg1"/>
                </a:solidFill>
                <a:latin typeface="Times New Roman" panose="02020603050405020304" pitchFamily="18" charset="0"/>
                <a:cs typeface="Times New Roman" panose="02020603050405020304" pitchFamily="18" charset="0"/>
              </a:rPr>
              <a:t>1.Қаратпа</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smtClean="0">
                <a:solidFill>
                  <a:schemeClr val="bg1"/>
                </a:solidFill>
                <a:latin typeface="Times New Roman" panose="02020603050405020304" pitchFamily="18" charset="0"/>
                <a:cs typeface="Times New Roman" panose="02020603050405020304" pitchFamily="18" charset="0"/>
              </a:rPr>
              <a:t> </a:t>
            </a:r>
            <a:r>
              <a:rPr lang="ru-RU" sz="1800" dirty="0">
                <a:solidFill>
                  <a:schemeClr val="bg1"/>
                </a:solidFill>
                <a:latin typeface="Times New Roman" panose="02020603050405020304" pitchFamily="18" charset="0"/>
                <a:cs typeface="Times New Roman" panose="02020603050405020304" pitchFamily="18" charset="0"/>
              </a:rPr>
              <a:t>...</a:t>
            </a:r>
          </a:p>
          <a:p>
            <a:r>
              <a:rPr lang="ru-RU" sz="1800" dirty="0" smtClean="0">
                <a:solidFill>
                  <a:schemeClr val="bg1"/>
                </a:solidFill>
                <a:latin typeface="Times New Roman" panose="02020603050405020304" pitchFamily="18" charset="0"/>
                <a:cs typeface="Times New Roman" panose="02020603050405020304" pitchFamily="18" charset="0"/>
              </a:rPr>
              <a:t>2.Қыстырма</a:t>
            </a:r>
            <a:r>
              <a:rPr lang="ru-RU" sz="1800" dirty="0">
                <a:solidFill>
                  <a:schemeClr val="bg1"/>
                </a:solidFill>
                <a:latin typeface="Times New Roman" panose="02020603050405020304" pitchFamily="18" charset="0"/>
                <a:cs typeface="Times New Roman" panose="02020603050405020304" pitchFamily="18" charset="0"/>
              </a:rPr>
              <a:t>: ...</a:t>
            </a:r>
          </a:p>
          <a:p>
            <a:r>
              <a:rPr lang="ru-RU" sz="1800" dirty="0" smtClean="0">
                <a:solidFill>
                  <a:schemeClr val="bg1"/>
                </a:solidFill>
                <a:latin typeface="Times New Roman" panose="02020603050405020304" pitchFamily="18" charset="0"/>
                <a:cs typeface="Times New Roman" panose="02020603050405020304" pitchFamily="18" charset="0"/>
              </a:rPr>
              <a:t>3.Одағай</a:t>
            </a:r>
            <a:r>
              <a:rPr lang="ru-RU" sz="1800" dirty="0">
                <a:solidFill>
                  <a:schemeClr val="bg1"/>
                </a:solidFill>
                <a:latin typeface="Times New Roman" panose="02020603050405020304" pitchFamily="18" charset="0"/>
                <a:cs typeface="Times New Roman" panose="02020603050405020304" pitchFamily="18" charset="0"/>
              </a:rPr>
              <a:t>: ...</a:t>
            </a:r>
          </a:p>
          <a:p>
            <a:r>
              <a:rPr lang="ru-RU" sz="1800" dirty="0">
                <a:solidFill>
                  <a:schemeClr val="bg1"/>
                </a:solidFill>
                <a:latin typeface="Times New Roman" panose="02020603050405020304" pitchFamily="18" charset="0"/>
                <a:cs typeface="Times New Roman" panose="02020603050405020304" pitchFamily="18" charset="0"/>
              </a:rPr>
              <a:t>а) </a:t>
            </a:r>
            <a:r>
              <a:rPr lang="ru-RU" sz="1800" dirty="0" err="1">
                <a:solidFill>
                  <a:schemeClr val="bg1"/>
                </a:solidFill>
                <a:latin typeface="Times New Roman" panose="02020603050405020304" pitchFamily="18" charset="0"/>
                <a:cs typeface="Times New Roman" panose="02020603050405020304" pitchFamily="18" charset="0"/>
              </a:rPr>
              <a:t>Жігіттер</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соғыстан</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аман</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келіңдер</a:t>
            </a:r>
            <a:r>
              <a:rPr lang="ru-RU" sz="1800" dirty="0">
                <a:solidFill>
                  <a:schemeClr val="bg1"/>
                </a:solidFill>
                <a:latin typeface="Times New Roman" panose="02020603050405020304" pitchFamily="18" charset="0"/>
                <a:cs typeface="Times New Roman" panose="02020603050405020304" pitchFamily="18" charset="0"/>
              </a:rPr>
              <a:t>!</a:t>
            </a:r>
          </a:p>
          <a:p>
            <a:r>
              <a:rPr lang="ru-RU" sz="1800" dirty="0">
                <a:solidFill>
                  <a:schemeClr val="bg1"/>
                </a:solidFill>
                <a:latin typeface="Times New Roman" panose="02020603050405020304" pitchFamily="18" charset="0"/>
                <a:cs typeface="Times New Roman" panose="02020603050405020304" pitchFamily="18" charset="0"/>
              </a:rPr>
              <a:t>ә) </a:t>
            </a:r>
            <a:r>
              <a:rPr lang="ru-RU" sz="1800" dirty="0" err="1">
                <a:solidFill>
                  <a:schemeClr val="bg1"/>
                </a:solidFill>
                <a:latin typeface="Times New Roman" panose="02020603050405020304" pitchFamily="18" charset="0"/>
                <a:cs typeface="Times New Roman" panose="02020603050405020304" pitchFamily="18" charset="0"/>
              </a:rPr>
              <a:t>Қорықпа</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Нәзияш</a:t>
            </a:r>
            <a:r>
              <a:rPr lang="ru-RU" sz="1800" dirty="0">
                <a:solidFill>
                  <a:schemeClr val="bg1"/>
                </a:solidFill>
                <a:latin typeface="Times New Roman" panose="02020603050405020304" pitchFamily="18" charset="0"/>
                <a:cs typeface="Times New Roman" panose="02020603050405020304" pitchFamily="18" charset="0"/>
              </a:rPr>
              <a:t>, мен </a:t>
            </a:r>
            <a:r>
              <a:rPr lang="ru-RU" sz="1800" dirty="0" err="1">
                <a:solidFill>
                  <a:schemeClr val="bg1"/>
                </a:solidFill>
                <a:latin typeface="Times New Roman" panose="02020603050405020304" pitchFamily="18" charset="0"/>
                <a:cs typeface="Times New Roman" panose="02020603050405020304" pitchFamily="18" charset="0"/>
              </a:rPr>
              <a:t>өз</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елімді</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құтқарамын</a:t>
            </a:r>
            <a:endParaRPr lang="ru-RU" sz="1800" dirty="0">
              <a:solidFill>
                <a:schemeClr val="bg1"/>
              </a:solidFill>
              <a:latin typeface="Times New Roman" panose="02020603050405020304" pitchFamily="18" charset="0"/>
              <a:cs typeface="Times New Roman" panose="02020603050405020304" pitchFamily="18" charset="0"/>
            </a:endParaRPr>
          </a:p>
          <a:p>
            <a:r>
              <a:rPr lang="ru-RU" sz="1800" dirty="0">
                <a:solidFill>
                  <a:schemeClr val="bg1"/>
                </a:solidFill>
                <a:latin typeface="Times New Roman" panose="02020603050405020304" pitchFamily="18" charset="0"/>
                <a:cs typeface="Times New Roman" panose="02020603050405020304" pitchFamily="18" charset="0"/>
              </a:rPr>
              <a:t>б) </a:t>
            </a:r>
            <a:r>
              <a:rPr lang="ru-RU" sz="1800" dirty="0" err="1">
                <a:solidFill>
                  <a:schemeClr val="bg1"/>
                </a:solidFill>
                <a:latin typeface="Times New Roman" panose="02020603050405020304" pitchFamily="18" charset="0"/>
                <a:cs typeface="Times New Roman" panose="02020603050405020304" pitchFamily="18" charset="0"/>
              </a:rPr>
              <a:t>Меніңше</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сенің</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айтқаның</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дұрыс</a:t>
            </a:r>
            <a:r>
              <a:rPr lang="ru-RU" sz="1800" dirty="0">
                <a:solidFill>
                  <a:schemeClr val="bg1"/>
                </a:solidFill>
                <a:latin typeface="Times New Roman" panose="02020603050405020304" pitchFamily="18" charset="0"/>
                <a:cs typeface="Times New Roman" panose="02020603050405020304" pitchFamily="18" charset="0"/>
              </a:rPr>
              <a:t>. </a:t>
            </a:r>
          </a:p>
          <a:p>
            <a:r>
              <a:rPr lang="ru-RU" sz="1800" dirty="0">
                <a:solidFill>
                  <a:schemeClr val="bg1"/>
                </a:solidFill>
                <a:latin typeface="Times New Roman" panose="02020603050405020304" pitchFamily="18" charset="0"/>
                <a:cs typeface="Times New Roman" panose="02020603050405020304" pitchFamily="18" charset="0"/>
              </a:rPr>
              <a:t>в) </a:t>
            </a:r>
            <a:r>
              <a:rPr lang="ru-RU" sz="1800" dirty="0" err="1">
                <a:solidFill>
                  <a:schemeClr val="bg1"/>
                </a:solidFill>
                <a:latin typeface="Times New Roman" panose="02020603050405020304" pitchFamily="18" charset="0"/>
                <a:cs typeface="Times New Roman" panose="02020603050405020304" pitchFamily="18" charset="0"/>
              </a:rPr>
              <a:t>Қазақтың</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даласы</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шіркін</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кең</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байтақ</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қой</a:t>
            </a:r>
            <a:r>
              <a:rPr lang="ru-RU" sz="1800" dirty="0">
                <a:solidFill>
                  <a:schemeClr val="bg1"/>
                </a:solidFill>
                <a:latin typeface="Times New Roman" panose="02020603050405020304" pitchFamily="18" charset="0"/>
                <a:cs typeface="Times New Roman" panose="02020603050405020304" pitchFamily="18" charset="0"/>
              </a:rPr>
              <a:t>! </a:t>
            </a:r>
          </a:p>
          <a:p>
            <a:r>
              <a:rPr lang="ru-RU" sz="1800" dirty="0">
                <a:solidFill>
                  <a:schemeClr val="bg1"/>
                </a:solidFill>
                <a:latin typeface="Times New Roman" panose="02020603050405020304" pitchFamily="18" charset="0"/>
                <a:cs typeface="Times New Roman" panose="02020603050405020304" pitchFamily="18" charset="0"/>
              </a:rPr>
              <a:t>г) </a:t>
            </a:r>
            <a:r>
              <a:rPr lang="ru-RU" sz="1800" dirty="0" err="1">
                <a:solidFill>
                  <a:schemeClr val="bg1"/>
                </a:solidFill>
                <a:latin typeface="Times New Roman" panose="02020603050405020304" pitchFamily="18" charset="0"/>
                <a:cs typeface="Times New Roman" panose="02020603050405020304" pitchFamily="18" charset="0"/>
              </a:rPr>
              <a:t>Әрине</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оның</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айтқаны</a:t>
            </a:r>
            <a:r>
              <a:rPr lang="ru-RU" sz="1800" dirty="0">
                <a:solidFill>
                  <a:schemeClr val="bg1"/>
                </a:solidFill>
                <a:latin typeface="Times New Roman" panose="02020603050405020304" pitchFamily="18" charset="0"/>
                <a:cs typeface="Times New Roman" panose="02020603050405020304" pitchFamily="18" charset="0"/>
              </a:rPr>
              <a:t> рас. </a:t>
            </a:r>
          </a:p>
          <a:p>
            <a:r>
              <a:rPr lang="ru-RU" sz="1800" dirty="0">
                <a:solidFill>
                  <a:schemeClr val="bg1"/>
                </a:solidFill>
                <a:latin typeface="Times New Roman" panose="02020603050405020304" pitchFamily="18" charset="0"/>
                <a:cs typeface="Times New Roman" panose="02020603050405020304" pitchFamily="18" charset="0"/>
              </a:rPr>
              <a:t>д) </a:t>
            </a:r>
            <a:r>
              <a:rPr lang="ru-RU" sz="1800" dirty="0" err="1">
                <a:solidFill>
                  <a:schemeClr val="bg1"/>
                </a:solidFill>
                <a:latin typeface="Times New Roman" panose="02020603050405020304" pitchFamily="18" charset="0"/>
                <a:cs typeface="Times New Roman" panose="02020603050405020304" pitchFamily="18" charset="0"/>
              </a:rPr>
              <a:t>Тәйт</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қалдыңды</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қой</a:t>
            </a:r>
            <a:r>
              <a:rPr lang="ru-RU" sz="1800" dirty="0">
                <a:solidFill>
                  <a:schemeClr val="bg1"/>
                </a:solidFill>
                <a:latin typeface="Times New Roman" panose="02020603050405020304" pitchFamily="18" charset="0"/>
                <a:cs typeface="Times New Roman" panose="02020603050405020304" pitchFamily="18" charset="0"/>
              </a:rPr>
              <a:t>.</a:t>
            </a:r>
          </a:p>
          <a:p>
            <a:r>
              <a:rPr lang="ru-RU" sz="1800" dirty="0">
                <a:solidFill>
                  <a:schemeClr val="bg1"/>
                </a:solidFill>
                <a:latin typeface="Times New Roman" panose="02020603050405020304" pitchFamily="18" charset="0"/>
                <a:cs typeface="Times New Roman" panose="02020603050405020304" pitchFamily="18" charset="0"/>
              </a:rPr>
              <a:t>е) Ой, </a:t>
            </a:r>
            <a:r>
              <a:rPr lang="ru-RU" sz="1800" dirty="0" err="1">
                <a:solidFill>
                  <a:schemeClr val="bg1"/>
                </a:solidFill>
                <a:latin typeface="Times New Roman" panose="02020603050405020304" pitchFamily="18" charset="0"/>
                <a:cs typeface="Times New Roman" panose="02020603050405020304" pitchFamily="18" charset="0"/>
              </a:rPr>
              <a:t>байғұс</a:t>
            </a:r>
            <a:r>
              <a:rPr lang="ru-RU" sz="1800" dirty="0">
                <a:solidFill>
                  <a:schemeClr val="bg1"/>
                </a:solidFill>
                <a:latin typeface="Times New Roman" panose="02020603050405020304" pitchFamily="18" charset="0"/>
                <a:cs typeface="Times New Roman" panose="02020603050405020304" pitchFamily="18" charset="0"/>
              </a:rPr>
              <a:t> бала – ай!</a:t>
            </a:r>
          </a:p>
          <a:p>
            <a:r>
              <a:rPr lang="ru-RU" sz="1800" dirty="0">
                <a:solidFill>
                  <a:schemeClr val="bg1"/>
                </a:solidFill>
                <a:latin typeface="Times New Roman" panose="02020603050405020304" pitchFamily="18" charset="0"/>
                <a:cs typeface="Times New Roman" panose="02020603050405020304" pitchFamily="18" charset="0"/>
              </a:rPr>
              <a:t>ё) </a:t>
            </a:r>
            <a:r>
              <a:rPr lang="ru-RU" sz="1800" dirty="0" err="1">
                <a:solidFill>
                  <a:schemeClr val="bg1"/>
                </a:solidFill>
                <a:latin typeface="Times New Roman" panose="02020603050405020304" pitchFamily="18" charset="0"/>
                <a:cs typeface="Times New Roman" panose="02020603050405020304" pitchFamily="18" charset="0"/>
              </a:rPr>
              <a:t>Қап</a:t>
            </a:r>
            <a:r>
              <a:rPr lang="ru-RU" sz="1800" dirty="0">
                <a:solidFill>
                  <a:schemeClr val="bg1"/>
                </a:solidFill>
                <a:latin typeface="Times New Roman" panose="02020603050405020304" pitchFamily="18" charset="0"/>
                <a:cs typeface="Times New Roman" panose="02020603050405020304" pitchFamily="18" charset="0"/>
              </a:rPr>
              <a:t>, оны </a:t>
            </a:r>
            <a:r>
              <a:rPr lang="ru-RU" sz="1800" dirty="0" err="1">
                <a:solidFill>
                  <a:schemeClr val="bg1"/>
                </a:solidFill>
                <a:latin typeface="Times New Roman" panose="02020603050405020304" pitchFamily="18" charset="0"/>
                <a:cs typeface="Times New Roman" panose="02020603050405020304" pitchFamily="18" charset="0"/>
              </a:rPr>
              <a:t>кеше</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сұрау</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керек</a:t>
            </a:r>
            <a:r>
              <a:rPr lang="ru-RU" sz="1800" dirty="0">
                <a:solidFill>
                  <a:schemeClr val="bg1"/>
                </a:solidFill>
                <a:latin typeface="Times New Roman" panose="02020603050405020304" pitchFamily="18" charset="0"/>
                <a:cs typeface="Times New Roman" panose="02020603050405020304" pitchFamily="18" charset="0"/>
              </a:rPr>
              <a:t> </a:t>
            </a:r>
            <a:r>
              <a:rPr lang="ru-RU" sz="1800" dirty="0" err="1">
                <a:solidFill>
                  <a:schemeClr val="bg1"/>
                </a:solidFill>
                <a:latin typeface="Times New Roman" panose="02020603050405020304" pitchFamily="18" charset="0"/>
                <a:cs typeface="Times New Roman" panose="02020603050405020304" pitchFamily="18" charset="0"/>
              </a:rPr>
              <a:t>еді</a:t>
            </a:r>
            <a:r>
              <a:rPr lang="ru-RU" sz="1800" dirty="0">
                <a:solidFill>
                  <a:schemeClr val="bg1"/>
                </a:solidFill>
                <a:latin typeface="Times New Roman" panose="02020603050405020304" pitchFamily="18" charset="0"/>
                <a:cs typeface="Times New Roman" panose="02020603050405020304" pitchFamily="18" charset="0"/>
              </a:rPr>
              <a:t>. Пай - Пай!</a:t>
            </a:r>
          </a:p>
          <a:p>
            <a:r>
              <a:rPr lang="kk-KZ" sz="2000" dirty="0">
                <a:solidFill>
                  <a:schemeClr val="bg1"/>
                </a:solidFill>
                <a:latin typeface="Times New Roman" panose="02020603050405020304" pitchFamily="18" charset="0"/>
                <a:cs typeface="Times New Roman" panose="02020603050405020304" pitchFamily="18" charset="0"/>
              </a:rPr>
              <a:t> </a:t>
            </a:r>
            <a:endParaRPr lang="ru-RU" sz="2000" dirty="0">
              <a:solidFill>
                <a:schemeClr val="bg1"/>
              </a:solidFill>
              <a:latin typeface="Times New Roman" panose="02020603050405020304" pitchFamily="18" charset="0"/>
              <a:cs typeface="Times New Roman" panose="02020603050405020304" pitchFamily="18" charset="0"/>
            </a:endParaRPr>
          </a:p>
          <a:p>
            <a:pPr marL="0" indent="0">
              <a:buNone/>
            </a:pP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0754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solidFill>
                  <a:schemeClr val="bg1"/>
                </a:solidFill>
              </a:rPr>
              <a:t>Кілті</a:t>
            </a:r>
            <a:endParaRPr lang="ru-RU" dirty="0">
              <a:solidFill>
                <a:schemeClr val="bg1"/>
              </a:solidFill>
            </a:endParaRPr>
          </a:p>
        </p:txBody>
      </p:sp>
      <p:sp>
        <p:nvSpPr>
          <p:cNvPr id="3" name="Объект 2"/>
          <p:cNvSpPr>
            <a:spLocks noGrp="1"/>
          </p:cNvSpPr>
          <p:nvPr>
            <p:ph idx="1"/>
          </p:nvPr>
        </p:nvSpPr>
        <p:spPr/>
        <p:txBody>
          <a:bodyPr/>
          <a:lstStyle/>
          <a:p>
            <a:pPr marL="0" indent="0">
              <a:buNone/>
            </a:pPr>
            <a:r>
              <a:rPr lang="kk-KZ" dirty="0" smtClean="0">
                <a:solidFill>
                  <a:schemeClr val="bg1"/>
                </a:solidFill>
              </a:rPr>
              <a:t>1.А, Ә</a:t>
            </a:r>
          </a:p>
          <a:p>
            <a:pPr marL="0" indent="0">
              <a:buNone/>
            </a:pPr>
            <a:r>
              <a:rPr lang="kk-KZ" dirty="0" smtClean="0">
                <a:solidFill>
                  <a:schemeClr val="bg1"/>
                </a:solidFill>
              </a:rPr>
              <a:t>2.Б,Г</a:t>
            </a:r>
          </a:p>
          <a:p>
            <a:pPr marL="0" indent="0">
              <a:buNone/>
            </a:pPr>
            <a:r>
              <a:rPr lang="kk-KZ" dirty="0" smtClean="0">
                <a:solidFill>
                  <a:schemeClr val="bg1"/>
                </a:solidFill>
              </a:rPr>
              <a:t>3.В,Д,Е, Е</a:t>
            </a:r>
            <a:endParaRPr lang="ru-RU" dirty="0">
              <a:solidFill>
                <a:schemeClr val="bg1"/>
              </a:solidFill>
            </a:endParaRPr>
          </a:p>
        </p:txBody>
      </p:sp>
    </p:spTree>
    <p:extLst>
      <p:ext uri="{BB962C8B-B14F-4D97-AF65-F5344CB8AC3E}">
        <p14:creationId xmlns:p14="http://schemas.microsoft.com/office/powerpoint/2010/main" val="19800129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dirty="0" smtClean="0">
                <a:solidFill>
                  <a:schemeClr val="bg1">
                    <a:lumMod val="95000"/>
                    <a:lumOff val="5000"/>
                  </a:schemeClr>
                </a:solidFill>
                <a:latin typeface="Times New Roman" panose="02020603050405020304" pitchFamily="18" charset="0"/>
                <a:cs typeface="Times New Roman" panose="02020603050405020304" pitchFamily="18" charset="0"/>
              </a:rPr>
              <a:t>Кері байланыс</a:t>
            </a:r>
            <a:endParaRPr lang="ru-RU" sz="2800" dirty="0">
              <a:solidFill>
                <a:schemeClr val="bg1">
                  <a:lumMod val="95000"/>
                  <a:lumOff val="5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kk-KZ" dirty="0" smtClean="0">
                <a:solidFill>
                  <a:schemeClr val="bg1"/>
                </a:solidFill>
                <a:latin typeface="Times New Roman" panose="02020603050405020304" pitchFamily="18" charset="0"/>
                <a:cs typeface="Times New Roman" panose="02020603050405020304" pitchFamily="18" charset="0"/>
              </a:rPr>
              <a:t>Бүгін не үйрендің?</a:t>
            </a:r>
          </a:p>
          <a:p>
            <a:pPr marL="0" indent="0">
              <a:buNone/>
            </a:pPr>
            <a:r>
              <a:rPr lang="kk-KZ" dirty="0" smtClean="0">
                <a:solidFill>
                  <a:schemeClr val="bg1"/>
                </a:solidFill>
                <a:latin typeface="Times New Roman" panose="02020603050405020304" pitchFamily="18" charset="0"/>
                <a:cs typeface="Times New Roman" panose="02020603050405020304" pitchFamily="18" charset="0"/>
              </a:rPr>
              <a:t>Сабақ бойынша қандай сұрақтарың бар?</a:t>
            </a:r>
          </a:p>
          <a:p>
            <a:pPr marL="0" indent="0">
              <a:buNone/>
            </a:pPr>
            <a:r>
              <a:rPr lang="kk-KZ" dirty="0" smtClean="0">
                <a:solidFill>
                  <a:schemeClr val="bg1"/>
                </a:solidFill>
                <a:latin typeface="Times New Roman" panose="02020603050405020304" pitchFamily="18" charset="0"/>
                <a:cs typeface="Times New Roman" panose="02020603050405020304" pitchFamily="18" charset="0"/>
              </a:rPr>
              <a:t>Келесі сабақта қандай мәселеге баса назар аудару керек?</a:t>
            </a:r>
          </a:p>
          <a:p>
            <a:pPr marL="0" indent="0">
              <a:buNone/>
            </a:pPr>
            <a:r>
              <a:rPr lang="kk-KZ" dirty="0" smtClean="0">
                <a:solidFill>
                  <a:schemeClr val="bg1"/>
                </a:solidFill>
                <a:latin typeface="Times New Roman" panose="02020603050405020304" pitchFamily="18" charset="0"/>
                <a:cs typeface="Times New Roman" panose="02020603050405020304" pitchFamily="18" charset="0"/>
              </a:rPr>
              <a:t>Сабақтағы материалдардан өзіңе қандай ой түйдің?</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5763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76424" y="509451"/>
            <a:ext cx="8791575" cy="3000512"/>
          </a:xfrm>
        </p:spPr>
        <p:txBody>
          <a:bodyPr>
            <a:normAutofit fontScale="90000"/>
          </a:bodyPr>
          <a:lstStyle/>
          <a:p>
            <a:r>
              <a:rPr lang="kk-KZ" sz="2800" b="1" dirty="0" smtClean="0">
                <a:solidFill>
                  <a:schemeClr val="bg1"/>
                </a:solidFill>
                <a:latin typeface="Times New Roman" panose="02020603050405020304" pitchFamily="18" charset="0"/>
                <a:cs typeface="Times New Roman" panose="02020603050405020304" pitchFamily="18" charset="0"/>
              </a:rPr>
              <a:t/>
            </a:r>
            <a:br>
              <a:rPr lang="kk-KZ" sz="2800" b="1" dirty="0" smtClean="0">
                <a:solidFill>
                  <a:schemeClr val="bg1"/>
                </a:solidFill>
                <a:latin typeface="Times New Roman" panose="02020603050405020304" pitchFamily="18" charset="0"/>
                <a:cs typeface="Times New Roman" panose="02020603050405020304" pitchFamily="18" charset="0"/>
              </a:rPr>
            </a:br>
            <a:r>
              <a:rPr lang="kk-KZ" sz="2800" b="1" dirty="0" smtClean="0">
                <a:solidFill>
                  <a:schemeClr val="bg1"/>
                </a:solidFill>
                <a:latin typeface="Times New Roman" panose="02020603050405020304" pitchFamily="18" charset="0"/>
                <a:cs typeface="Times New Roman" panose="02020603050405020304" pitchFamily="18" charset="0"/>
              </a:rPr>
              <a:t>Оқу </a:t>
            </a:r>
            <a:r>
              <a:rPr lang="kk-KZ" sz="2700" b="1" dirty="0" smtClean="0">
                <a:solidFill>
                  <a:schemeClr val="bg1"/>
                </a:solidFill>
                <a:latin typeface="Times New Roman" panose="02020603050405020304" pitchFamily="18" charset="0"/>
                <a:cs typeface="Times New Roman" panose="02020603050405020304" pitchFamily="18" charset="0"/>
              </a:rPr>
              <a:t>мақсаттары:</a:t>
            </a:r>
            <a:br>
              <a:rPr lang="kk-KZ" sz="2700" b="1" dirty="0" smtClean="0">
                <a:solidFill>
                  <a:schemeClr val="bg1"/>
                </a:solidFill>
                <a:latin typeface="Times New Roman" panose="02020603050405020304" pitchFamily="18" charset="0"/>
                <a:cs typeface="Times New Roman" panose="02020603050405020304" pitchFamily="18" charset="0"/>
              </a:rPr>
            </a:br>
            <a:r>
              <a:rPr lang="kk-KZ" sz="2700" b="1" dirty="0" smtClean="0">
                <a:solidFill>
                  <a:schemeClr val="bg1"/>
                </a:solidFill>
                <a:latin typeface="Times New Roman" panose="02020603050405020304" pitchFamily="18" charset="0"/>
                <a:cs typeface="Times New Roman" panose="02020603050405020304" pitchFamily="18" charset="0"/>
              </a:rPr>
              <a:t/>
            </a:r>
            <a:br>
              <a:rPr lang="kk-KZ" sz="2700" b="1" dirty="0" smtClean="0">
                <a:solidFill>
                  <a:schemeClr val="bg1"/>
                </a:solidFill>
                <a:latin typeface="Times New Roman" panose="02020603050405020304" pitchFamily="18" charset="0"/>
                <a:cs typeface="Times New Roman" panose="02020603050405020304" pitchFamily="18" charset="0"/>
              </a:rPr>
            </a:br>
            <a:r>
              <a:rPr lang="kk-KZ" sz="2700" b="1" dirty="0" smtClean="0">
                <a:solidFill>
                  <a:schemeClr val="bg1"/>
                </a:solidFill>
                <a:latin typeface="Times New Roman" panose="02020603050405020304" pitchFamily="18" charset="0"/>
                <a:cs typeface="Times New Roman" panose="02020603050405020304" pitchFamily="18" charset="0"/>
              </a:rPr>
              <a:t> </a:t>
            </a:r>
            <a:r>
              <a:rPr lang="kk-KZ" sz="2700" dirty="0" smtClean="0">
                <a:solidFill>
                  <a:schemeClr val="bg1"/>
                </a:solidFill>
                <a:latin typeface="Times New Roman" panose="02020603050405020304" pitchFamily="18" charset="0"/>
                <a:cs typeface="Times New Roman" panose="02020603050405020304" pitchFamily="18" charset="0"/>
              </a:rPr>
              <a:t>7.1.4.1 </a:t>
            </a:r>
            <a:r>
              <a:rPr lang="kk-KZ" sz="2700" dirty="0">
                <a:solidFill>
                  <a:schemeClr val="bg1"/>
                </a:solidFill>
                <a:latin typeface="Times New Roman" panose="02020603050405020304" pitchFamily="18" charset="0"/>
                <a:cs typeface="Times New Roman" panose="02020603050405020304" pitchFamily="18" charset="0"/>
              </a:rPr>
              <a:t>мәтін </a:t>
            </a:r>
            <a:r>
              <a:rPr lang="kk-KZ" sz="2700" dirty="0" smtClean="0">
                <a:solidFill>
                  <a:schemeClr val="bg1"/>
                </a:solidFill>
                <a:latin typeface="Times New Roman" panose="02020603050405020304" pitchFamily="18" charset="0"/>
                <a:cs typeface="Times New Roman" panose="02020603050405020304" pitchFamily="18" charset="0"/>
              </a:rPr>
              <a:t>тақырыбы</a:t>
            </a:r>
            <a:r>
              <a:rPr lang="kk-KZ" sz="2700" dirty="0">
                <a:solidFill>
                  <a:schemeClr val="bg1"/>
                </a:solidFill>
                <a:latin typeface="Times New Roman" panose="02020603050405020304" pitchFamily="18" charset="0"/>
                <a:cs typeface="Times New Roman" panose="02020603050405020304" pitchFamily="18" charset="0"/>
              </a:rPr>
              <a:t>, </a:t>
            </a:r>
            <a:r>
              <a:rPr lang="kk-KZ" sz="2700" dirty="0" smtClean="0">
                <a:solidFill>
                  <a:schemeClr val="bg1"/>
                </a:solidFill>
                <a:latin typeface="Times New Roman" panose="02020603050405020304" pitchFamily="18" charset="0"/>
                <a:cs typeface="Times New Roman" panose="02020603050405020304" pitchFamily="18" charset="0"/>
              </a:rPr>
              <a:t>сөйлеушінің </a:t>
            </a:r>
            <a:r>
              <a:rPr lang="kk-KZ" sz="2700" dirty="0">
                <a:solidFill>
                  <a:schemeClr val="bg1"/>
                </a:solidFill>
                <a:latin typeface="Times New Roman" panose="02020603050405020304" pitchFamily="18" charset="0"/>
                <a:cs typeface="Times New Roman" panose="02020603050405020304" pitchFamily="18" charset="0"/>
              </a:rPr>
              <a:t>дауыс ырғағы мен сөйлеу мәнері арқылы негізгі ойды анықтау; </a:t>
            </a:r>
            <a:r>
              <a:rPr lang="ru-RU" sz="2700" dirty="0">
                <a:solidFill>
                  <a:schemeClr val="bg1"/>
                </a:solidFill>
                <a:latin typeface="Times New Roman" panose="02020603050405020304" pitchFamily="18" charset="0"/>
                <a:cs typeface="Times New Roman" panose="02020603050405020304" pitchFamily="18" charset="0"/>
              </a:rPr>
              <a:t/>
            </a:r>
            <a:br>
              <a:rPr lang="ru-RU" sz="2700" dirty="0">
                <a:solidFill>
                  <a:schemeClr val="bg1"/>
                </a:solidFill>
                <a:latin typeface="Times New Roman" panose="02020603050405020304" pitchFamily="18" charset="0"/>
                <a:cs typeface="Times New Roman" panose="02020603050405020304" pitchFamily="18" charset="0"/>
              </a:rPr>
            </a:br>
            <a:r>
              <a:rPr lang="kk-KZ" sz="2700" dirty="0">
                <a:solidFill>
                  <a:schemeClr val="bg1"/>
                </a:solidFill>
                <a:latin typeface="Times New Roman" panose="02020603050405020304" pitchFamily="18" charset="0"/>
                <a:cs typeface="Times New Roman" panose="02020603050405020304" pitchFamily="18" charset="0"/>
              </a:rPr>
              <a:t>7.4.4.5 қыстырма сөздердің қызметін түсіну, ажырата білу</a:t>
            </a:r>
            <a:br>
              <a:rPr lang="kk-KZ" sz="2700" dirty="0">
                <a:solidFill>
                  <a:schemeClr val="bg1"/>
                </a:solidFill>
                <a:latin typeface="Times New Roman" panose="02020603050405020304" pitchFamily="18" charset="0"/>
                <a:cs typeface="Times New Roman" panose="02020603050405020304" pitchFamily="18" charset="0"/>
              </a:rPr>
            </a:br>
            <a:r>
              <a:rPr lang="kk-KZ" sz="2700" dirty="0">
                <a:solidFill>
                  <a:schemeClr val="bg1"/>
                </a:solidFill>
                <a:latin typeface="Times New Roman" panose="02020603050405020304" pitchFamily="18" charset="0"/>
                <a:cs typeface="Times New Roman" panose="02020603050405020304" pitchFamily="18" charset="0"/>
              </a:rPr>
              <a:t> </a:t>
            </a:r>
            <a:r>
              <a:rPr lang="kk-KZ" sz="2700" dirty="0">
                <a:latin typeface="Times New Roman" panose="02020603050405020304" pitchFamily="18" charset="0"/>
                <a:cs typeface="Times New Roman" panose="02020603050405020304" pitchFamily="18" charset="0"/>
              </a:rPr>
              <a:t/>
            </a:r>
            <a:br>
              <a:rPr lang="kk-KZ" sz="2700" dirty="0">
                <a:latin typeface="Times New Roman" panose="02020603050405020304" pitchFamily="18" charset="0"/>
                <a:cs typeface="Times New Roman" panose="02020603050405020304" pitchFamily="18" charset="0"/>
              </a:rPr>
            </a:br>
            <a:r>
              <a:rPr lang="kk-KZ" sz="2700" b="1" dirty="0" smtClean="0">
                <a:solidFill>
                  <a:schemeClr val="bg1"/>
                </a:solidFill>
                <a:latin typeface="Times New Roman" panose="02020603050405020304" pitchFamily="18" charset="0"/>
                <a:cs typeface="Times New Roman" panose="02020603050405020304" pitchFamily="18" charset="0"/>
              </a:rPr>
              <a:t/>
            </a:r>
            <a:br>
              <a:rPr lang="kk-KZ" sz="2700" b="1" dirty="0" smtClean="0">
                <a:solidFill>
                  <a:schemeClr val="bg1"/>
                </a:solidFill>
                <a:latin typeface="Times New Roman" panose="02020603050405020304" pitchFamily="18" charset="0"/>
                <a:cs typeface="Times New Roman" panose="02020603050405020304" pitchFamily="18" charset="0"/>
              </a:rPr>
            </a:br>
            <a:r>
              <a:rPr lang="kk-KZ" sz="2700" dirty="0" smtClean="0">
                <a:solidFill>
                  <a:schemeClr val="bg1"/>
                </a:solidFill>
                <a:latin typeface="Times New Roman" panose="02020603050405020304" pitchFamily="18" charset="0"/>
                <a:cs typeface="Times New Roman" panose="02020603050405020304" pitchFamily="18" charset="0"/>
              </a:rPr>
              <a:t> </a:t>
            </a:r>
            <a:endParaRPr lang="ru-RU" sz="2700" b="1" i="1" dirty="0">
              <a:solidFill>
                <a:schemeClr val="bg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Autofit/>
          </a:bodyPr>
          <a:lstStyle/>
          <a:p>
            <a:r>
              <a:rPr lang="kk-KZ" sz="2400" b="1" dirty="0" smtClean="0">
                <a:solidFill>
                  <a:schemeClr val="bg1"/>
                </a:solidFill>
                <a:latin typeface="Times New Roman" panose="02020603050405020304" pitchFamily="18" charset="0"/>
                <a:cs typeface="Times New Roman" panose="02020603050405020304" pitchFamily="18" charset="0"/>
              </a:rPr>
              <a:t>Сабақ мақсаттары:</a:t>
            </a:r>
          </a:p>
          <a:p>
            <a:r>
              <a:rPr lang="kk-KZ" b="1" dirty="0" smtClean="0">
                <a:solidFill>
                  <a:schemeClr val="bg1"/>
                </a:solidFill>
                <a:latin typeface="Times New Roman" panose="02020603050405020304" pitchFamily="18" charset="0"/>
                <a:cs typeface="Times New Roman" panose="02020603050405020304" pitchFamily="18" charset="0"/>
              </a:rPr>
              <a:t>Мәтін тақырыбы</a:t>
            </a:r>
            <a:r>
              <a:rPr lang="kk-KZ" b="1" dirty="0">
                <a:solidFill>
                  <a:schemeClr val="bg1"/>
                </a:solidFill>
                <a:latin typeface="Times New Roman" panose="02020603050405020304" pitchFamily="18" charset="0"/>
                <a:cs typeface="Times New Roman" panose="02020603050405020304" pitchFamily="18" charset="0"/>
              </a:rPr>
              <a:t>, сөйлеушінің дауыс ырғағы мен сөйлеу мәнері арқылы негізгі ойды анықтайды.</a:t>
            </a:r>
            <a:endParaRPr lang="ru-RU" b="1" dirty="0">
              <a:solidFill>
                <a:schemeClr val="bg1"/>
              </a:solidFill>
              <a:latin typeface="Times New Roman" panose="02020603050405020304" pitchFamily="18" charset="0"/>
              <a:cs typeface="Times New Roman" panose="02020603050405020304" pitchFamily="18" charset="0"/>
            </a:endParaRPr>
          </a:p>
          <a:p>
            <a:r>
              <a:rPr lang="kk-KZ" b="1" dirty="0">
                <a:solidFill>
                  <a:schemeClr val="bg1"/>
                </a:solidFill>
                <a:latin typeface="Times New Roman" panose="02020603050405020304" pitchFamily="18" charset="0"/>
                <a:cs typeface="Times New Roman" panose="02020603050405020304" pitchFamily="18" charset="0"/>
              </a:rPr>
              <a:t> қыстырма сөздердің қызметін түсініп, ажырата біледі.</a:t>
            </a:r>
            <a:br>
              <a:rPr lang="kk-KZ" b="1" dirty="0">
                <a:solidFill>
                  <a:schemeClr val="bg1"/>
                </a:solidFill>
                <a:latin typeface="Times New Roman" panose="02020603050405020304" pitchFamily="18" charset="0"/>
                <a:cs typeface="Times New Roman" panose="02020603050405020304" pitchFamily="18" charset="0"/>
              </a:rPr>
            </a:br>
            <a:endParaRPr lang="ru-RU"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2195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7092" y="1959427"/>
            <a:ext cx="9905999" cy="2560322"/>
          </a:xfrm>
        </p:spPr>
        <p:txBody>
          <a:bodyPr>
            <a:normAutofit fontScale="90000"/>
          </a:bodyPr>
          <a:lstStyle/>
          <a:p>
            <a:pPr lvl="0"/>
            <a:r>
              <a:rPr lang="kk-KZ" sz="3100" b="1" dirty="0" smtClean="0">
                <a:solidFill>
                  <a:schemeClr val="bg1">
                    <a:lumMod val="95000"/>
                    <a:lumOff val="5000"/>
                  </a:schemeClr>
                </a:solidFill>
                <a:latin typeface="Times New Roman" panose="02020603050405020304" pitchFamily="18" charset="0"/>
                <a:cs typeface="Times New Roman" panose="02020603050405020304" pitchFamily="18" charset="0"/>
              </a:rPr>
              <a:t>Бағалау </a:t>
            </a:r>
            <a:r>
              <a:rPr lang="kk-KZ" sz="3100" b="1" dirty="0" smtClean="0">
                <a:solidFill>
                  <a:schemeClr val="bg1"/>
                </a:solidFill>
                <a:latin typeface="Times New Roman" panose="02020603050405020304" pitchFamily="18" charset="0"/>
                <a:cs typeface="Times New Roman" panose="02020603050405020304" pitchFamily="18" charset="0"/>
              </a:rPr>
              <a:t>критерийі:</a:t>
            </a:r>
            <a:br>
              <a:rPr lang="kk-KZ" sz="3100" b="1" dirty="0" smtClean="0">
                <a:solidFill>
                  <a:schemeClr val="bg1"/>
                </a:solidFill>
                <a:latin typeface="Times New Roman" panose="02020603050405020304" pitchFamily="18" charset="0"/>
                <a:cs typeface="Times New Roman" panose="02020603050405020304" pitchFamily="18" charset="0"/>
              </a:rPr>
            </a:br>
            <a:r>
              <a:rPr lang="kk-KZ" sz="3100" b="1" dirty="0" smtClean="0">
                <a:solidFill>
                  <a:schemeClr val="bg1"/>
                </a:solidFill>
                <a:latin typeface="Times New Roman" panose="02020603050405020304" pitchFamily="18" charset="0"/>
                <a:cs typeface="Times New Roman" panose="02020603050405020304" pitchFamily="18" charset="0"/>
              </a:rPr>
              <a:t/>
            </a:r>
            <a:br>
              <a:rPr lang="kk-KZ" sz="3100" b="1" dirty="0" smtClean="0">
                <a:solidFill>
                  <a:schemeClr val="bg1"/>
                </a:solidFill>
                <a:latin typeface="Times New Roman" panose="02020603050405020304" pitchFamily="18" charset="0"/>
                <a:cs typeface="Times New Roman" panose="02020603050405020304" pitchFamily="18" charset="0"/>
              </a:rPr>
            </a:br>
            <a:r>
              <a:rPr lang="kk-KZ" sz="3100" b="1" dirty="0" smtClean="0">
                <a:solidFill>
                  <a:schemeClr val="bg1"/>
                </a:solidFill>
                <a:latin typeface="Times New Roman" panose="02020603050405020304" pitchFamily="18" charset="0"/>
                <a:cs typeface="Times New Roman" panose="02020603050405020304" pitchFamily="18" charset="0"/>
              </a:rPr>
              <a:t/>
            </a:r>
            <a:br>
              <a:rPr lang="kk-KZ" sz="3100" b="1" dirty="0" smtClean="0">
                <a:solidFill>
                  <a:schemeClr val="bg1"/>
                </a:solidFill>
                <a:latin typeface="Times New Roman" panose="02020603050405020304" pitchFamily="18" charset="0"/>
                <a:cs typeface="Times New Roman" panose="02020603050405020304" pitchFamily="18" charset="0"/>
              </a:rPr>
            </a:br>
            <a:r>
              <a:rPr lang="kk-KZ" sz="2700" dirty="0" smtClean="0">
                <a:solidFill>
                  <a:schemeClr val="bg1"/>
                </a:solidFill>
                <a:latin typeface="Times New Roman" panose="02020603050405020304" pitchFamily="18" charset="0"/>
                <a:cs typeface="Times New Roman" panose="02020603050405020304" pitchFamily="18" charset="0"/>
              </a:rPr>
              <a:t>мәтін </a:t>
            </a:r>
            <a:r>
              <a:rPr lang="kk-KZ" sz="2700" dirty="0">
                <a:solidFill>
                  <a:schemeClr val="bg1"/>
                </a:solidFill>
                <a:latin typeface="Times New Roman" panose="02020603050405020304" pitchFamily="18" charset="0"/>
                <a:cs typeface="Times New Roman" panose="02020603050405020304" pitchFamily="18" charset="0"/>
              </a:rPr>
              <a:t>	тақырыбы, сөйлеушінің дауыс ырғағы мен сөйлеу мәнері арқылы негізгі ойды </a:t>
            </a:r>
            <a:r>
              <a:rPr lang="kk-KZ" sz="2700" dirty="0" smtClean="0">
                <a:solidFill>
                  <a:schemeClr val="bg1"/>
                </a:solidFill>
                <a:latin typeface="Times New Roman" panose="02020603050405020304" pitchFamily="18" charset="0"/>
                <a:cs typeface="Times New Roman" panose="02020603050405020304" pitchFamily="18" charset="0"/>
              </a:rPr>
              <a:t>анықтайды</a:t>
            </a:r>
            <a:br>
              <a:rPr lang="kk-KZ" sz="2700" dirty="0" smtClean="0">
                <a:solidFill>
                  <a:schemeClr val="bg1"/>
                </a:solidFill>
                <a:latin typeface="Times New Roman" panose="02020603050405020304" pitchFamily="18" charset="0"/>
                <a:cs typeface="Times New Roman" panose="02020603050405020304" pitchFamily="18" charset="0"/>
              </a:rPr>
            </a:br>
            <a:r>
              <a:rPr lang="ru-RU" sz="2700" dirty="0">
                <a:solidFill>
                  <a:schemeClr val="bg1"/>
                </a:solidFill>
                <a:latin typeface="Times New Roman" panose="02020603050405020304" pitchFamily="18" charset="0"/>
                <a:cs typeface="Times New Roman" panose="02020603050405020304" pitchFamily="18" charset="0"/>
              </a:rPr>
              <a:t/>
            </a:r>
            <a:br>
              <a:rPr lang="ru-RU" sz="2700" dirty="0">
                <a:solidFill>
                  <a:schemeClr val="bg1"/>
                </a:solidFill>
                <a:latin typeface="Times New Roman" panose="02020603050405020304" pitchFamily="18" charset="0"/>
                <a:cs typeface="Times New Roman" panose="02020603050405020304" pitchFamily="18" charset="0"/>
              </a:rPr>
            </a:br>
            <a:r>
              <a:rPr lang="kk-KZ" sz="2700" dirty="0">
                <a:solidFill>
                  <a:schemeClr val="bg1"/>
                </a:solidFill>
                <a:latin typeface="Times New Roman" panose="02020603050405020304" pitchFamily="18" charset="0"/>
                <a:cs typeface="Times New Roman" panose="02020603050405020304" pitchFamily="18" charset="0"/>
              </a:rPr>
              <a:t> қыстырма сөздердің қызметін түсініп, ажырата біледі.</a:t>
            </a:r>
            <a:br>
              <a:rPr lang="kk-KZ" sz="2700" dirty="0">
                <a:solidFill>
                  <a:schemeClr val="bg1"/>
                </a:solidFill>
                <a:latin typeface="Times New Roman" panose="02020603050405020304" pitchFamily="18" charset="0"/>
                <a:cs typeface="Times New Roman" panose="02020603050405020304" pitchFamily="18" charset="0"/>
              </a:rPr>
            </a:br>
            <a:r>
              <a:rPr lang="kk-KZ" dirty="0"/>
              <a:t> </a:t>
            </a:r>
            <a:br>
              <a:rPr lang="kk-KZ" dirty="0"/>
            </a:br>
            <a:r>
              <a:rPr lang="kk-KZ" sz="3100" b="1" dirty="0" smtClean="0">
                <a:solidFill>
                  <a:schemeClr val="bg1"/>
                </a:solidFill>
                <a:latin typeface="Times New Roman" panose="02020603050405020304" pitchFamily="18" charset="0"/>
                <a:cs typeface="Times New Roman" panose="02020603050405020304" pitchFamily="18" charset="0"/>
              </a:rPr>
              <a:t/>
            </a:r>
            <a:br>
              <a:rPr lang="kk-KZ" sz="3100" b="1" dirty="0" smtClean="0">
                <a:solidFill>
                  <a:schemeClr val="bg1"/>
                </a:solidFill>
                <a:latin typeface="Times New Roman" panose="02020603050405020304" pitchFamily="18" charset="0"/>
                <a:cs typeface="Times New Roman" panose="02020603050405020304" pitchFamily="18" charset="0"/>
              </a:rPr>
            </a:br>
            <a:r>
              <a:rPr lang="kk-KZ" sz="3100" b="1" dirty="0" smtClean="0">
                <a:solidFill>
                  <a:schemeClr val="bg1"/>
                </a:solidFill>
                <a:latin typeface="Times New Roman" panose="02020603050405020304" pitchFamily="18" charset="0"/>
                <a:cs typeface="Times New Roman" panose="02020603050405020304" pitchFamily="18" charset="0"/>
              </a:rPr>
              <a:t/>
            </a:r>
            <a:br>
              <a:rPr lang="kk-KZ" sz="3100" b="1" dirty="0" smtClean="0">
                <a:solidFill>
                  <a:schemeClr val="bg1"/>
                </a:solidFill>
                <a:latin typeface="Times New Roman" panose="02020603050405020304" pitchFamily="18" charset="0"/>
                <a:cs typeface="Times New Roman" panose="02020603050405020304" pitchFamily="18" charset="0"/>
              </a:rPr>
            </a:br>
            <a:endParaRPr lang="ru-RU" sz="31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626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dirty="0">
                <a:solidFill>
                  <a:schemeClr val="bg1"/>
                </a:solidFill>
                <a:latin typeface="Times New Roman" panose="02020603050405020304" pitchFamily="18" charset="0"/>
                <a:cs typeface="Times New Roman" panose="02020603050405020304" pitchFamily="18" charset="0"/>
              </a:rPr>
              <a:t>Тыңдалым  алды</a:t>
            </a:r>
            <a:r>
              <a:rPr lang="ru-RU" sz="2400" b="1" dirty="0">
                <a:solidFill>
                  <a:schemeClr val="bg1"/>
                </a:solidFill>
                <a:latin typeface="Times New Roman" panose="02020603050405020304" pitchFamily="18" charset="0"/>
                <a:cs typeface="Times New Roman" panose="02020603050405020304" pitchFamily="18" charset="0"/>
              </a:rPr>
              <a:t/>
            </a:r>
            <a:br>
              <a:rPr lang="ru-RU" sz="2400" b="1" dirty="0">
                <a:solidFill>
                  <a:schemeClr val="bg1"/>
                </a:solidFill>
                <a:latin typeface="Times New Roman" panose="02020603050405020304" pitchFamily="18" charset="0"/>
                <a:cs typeface="Times New Roman" panose="02020603050405020304" pitchFamily="18" charset="0"/>
              </a:rPr>
            </a:br>
            <a:endParaRPr lang="ru-RU" sz="2400" b="1"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476103"/>
            <a:ext cx="10590211" cy="5003074"/>
          </a:xfrm>
        </p:spPr>
        <p:txBody>
          <a:bodyPr/>
          <a:lstStyle/>
          <a:p>
            <a:pPr marL="0" indent="0">
              <a:buNone/>
            </a:pPr>
            <a:r>
              <a:rPr lang="kk-KZ" b="1" i="1" dirty="0" smtClean="0">
                <a:solidFill>
                  <a:schemeClr val="bg1"/>
                </a:solidFill>
              </a:rPr>
              <a:t>Болжам</a:t>
            </a:r>
          </a:p>
          <a:p>
            <a:pPr marL="0" indent="0">
              <a:buNone/>
            </a:pPr>
            <a:r>
              <a:rPr lang="kk-KZ" b="1" i="1" dirty="0">
                <a:solidFill>
                  <a:schemeClr val="bg1"/>
                </a:solidFill>
                <a:latin typeface="Times New Roman" panose="02020603050405020304" pitchFamily="18" charset="0"/>
                <a:cs typeface="Times New Roman" panose="02020603050405020304" pitchFamily="18" charset="0"/>
              </a:rPr>
              <a:t>Суреттегі мәліметтерді қалай толықтырар </a:t>
            </a:r>
            <a:r>
              <a:rPr lang="kk-KZ" b="1" i="1" dirty="0" smtClean="0">
                <a:solidFill>
                  <a:schemeClr val="bg1"/>
                </a:solidFill>
                <a:latin typeface="Times New Roman" panose="02020603050405020304" pitchFamily="18" charset="0"/>
                <a:cs typeface="Times New Roman" panose="02020603050405020304" pitchFamily="18" charset="0"/>
              </a:rPr>
              <a:t>едіңдер?</a:t>
            </a:r>
            <a:endParaRPr lang="ru-RU" dirty="0">
              <a:solidFill>
                <a:schemeClr val="bg1"/>
              </a:solidFill>
              <a:latin typeface="Times New Roman" panose="02020603050405020304" pitchFamily="18" charset="0"/>
              <a:cs typeface="Times New Roman" panose="02020603050405020304" pitchFamily="18" charset="0"/>
            </a:endParaRPr>
          </a:p>
          <a:p>
            <a:pPr marL="0" indent="0">
              <a:buNone/>
            </a:pPr>
            <a:endParaRPr lang="ru-RU" dirty="0">
              <a:solidFill>
                <a:schemeClr val="bg1"/>
              </a:solidFill>
            </a:endParaRPr>
          </a:p>
          <a:p>
            <a:endParaRPr lang="ru-RU" dirty="0"/>
          </a:p>
        </p:txBody>
      </p:sp>
      <p:pic>
        <p:nvPicPr>
          <p:cNvPr id="5" name="Рисунок 4" descr="PDF) Екінші Дүниежүзілік соғыс жылдарындағы Қазақстан | Sanzhar Askaruly -  Academia.ed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2777" y="2571749"/>
            <a:ext cx="10267406" cy="3907427"/>
          </a:xfrm>
          <a:prstGeom prst="rect">
            <a:avLst/>
          </a:prstGeom>
          <a:noFill/>
          <a:ln>
            <a:noFill/>
          </a:ln>
        </p:spPr>
      </p:pic>
    </p:spTree>
    <p:extLst>
      <p:ext uri="{BB962C8B-B14F-4D97-AF65-F5344CB8AC3E}">
        <p14:creationId xmlns:p14="http://schemas.microsoft.com/office/powerpoint/2010/main" val="711125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latin typeface="Times New Roman" panose="02020603050405020304" pitchFamily="18" charset="0"/>
                <a:ea typeface="Times New Roman" panose="02020603050405020304" pitchFamily="18" charset="0"/>
              </a:rPr>
              <a:t/>
            </a:r>
            <a:br>
              <a:rPr lang="ru-RU" dirty="0">
                <a:latin typeface="Times New Roman" panose="02020603050405020304" pitchFamily="18" charset="0"/>
                <a:ea typeface="Times New Roman" panose="02020603050405020304" pitchFamily="18" charset="0"/>
              </a:rPr>
            </a:br>
            <a:endParaRPr lang="ru-RU" dirty="0"/>
          </a:p>
        </p:txBody>
      </p:sp>
      <p:sp>
        <p:nvSpPr>
          <p:cNvPr id="3" name="Объект 2"/>
          <p:cNvSpPr>
            <a:spLocks noGrp="1"/>
          </p:cNvSpPr>
          <p:nvPr>
            <p:ph idx="1"/>
          </p:nvPr>
        </p:nvSpPr>
        <p:spPr>
          <a:xfrm>
            <a:off x="1141412" y="391886"/>
            <a:ext cx="9905999" cy="5399315"/>
          </a:xfrm>
        </p:spPr>
        <p:txBody>
          <a:bodyPr/>
          <a:lstStyle/>
          <a:p>
            <a:pPr marL="0" indent="0">
              <a:buNone/>
            </a:pPr>
            <a:r>
              <a:rPr lang="kk-KZ" b="1" i="1" dirty="0" smtClean="0">
                <a:solidFill>
                  <a:schemeClr val="bg1"/>
                </a:solidFill>
                <a:latin typeface="Times New Roman" panose="02020603050405020304" pitchFamily="18" charset="0"/>
                <a:cs typeface="Times New Roman" panose="02020603050405020304" pitchFamily="18" charset="0"/>
              </a:rPr>
              <a:t>Ойтүркі</a:t>
            </a:r>
          </a:p>
          <a:p>
            <a:pPr marL="0" indent="0">
              <a:buNone/>
            </a:pPr>
            <a:r>
              <a:rPr lang="kk-KZ" b="1" i="1" dirty="0">
                <a:solidFill>
                  <a:schemeClr val="bg1"/>
                </a:solidFill>
              </a:rPr>
              <a:t>Ойға қатысты сөйлеушінің көзқарасын білдіретін сөздер қалай аталады? </a:t>
            </a:r>
            <a:endParaRPr lang="kk-KZ" b="1" i="1" dirty="0" smtClean="0">
              <a:solidFill>
                <a:schemeClr val="bg1"/>
              </a:solidFill>
            </a:endParaRPr>
          </a:p>
          <a:p>
            <a:pPr marL="0" indent="0">
              <a:buNone/>
            </a:pPr>
            <a:endParaRPr lang="ru-RU" dirty="0">
              <a:solidFill>
                <a:schemeClr val="bg1"/>
              </a:solidFill>
            </a:endParaRPr>
          </a:p>
          <a:p>
            <a:pPr marL="0" indent="0">
              <a:buNone/>
            </a:pPr>
            <a:r>
              <a:rPr lang="kk-KZ" b="1" i="1" dirty="0">
                <a:solidFill>
                  <a:schemeClr val="bg1"/>
                </a:solidFill>
              </a:rPr>
              <a:t>Өзіңді </a:t>
            </a:r>
            <a:r>
              <a:rPr lang="kk-KZ" b="1" i="1" dirty="0" smtClean="0">
                <a:solidFill>
                  <a:schemeClr val="bg1"/>
                </a:solidFill>
              </a:rPr>
              <a:t>тексер</a:t>
            </a:r>
          </a:p>
          <a:p>
            <a:pPr marL="0" indent="0">
              <a:buNone/>
            </a:pPr>
            <a:endParaRPr lang="ru-RU" dirty="0">
              <a:solidFill>
                <a:schemeClr val="bg1"/>
              </a:solidFill>
            </a:endParaRPr>
          </a:p>
          <a:p>
            <a:pPr marL="0" indent="0">
              <a:buNone/>
            </a:pPr>
            <a:r>
              <a:rPr lang="kk-KZ" dirty="0" smtClean="0">
                <a:solidFill>
                  <a:schemeClr val="bg1"/>
                </a:solidFill>
              </a:rPr>
              <a:t>Қыстырмалар </a:t>
            </a:r>
            <a:r>
              <a:rPr lang="kk-KZ" dirty="0">
                <a:solidFill>
                  <a:schemeClr val="bg1"/>
                </a:solidFill>
              </a:rPr>
              <a:t>күмәнділікті, сенетіндікті, өкінішті, ренішті, сондай-ақ ойдың кімнің тарапынан екендігін білдіру үшін қолданылады. Қыстырмалар жеке дербес сөздер ыңғайында да, сөз тіркесі ыңғайында да, тіпті сөйлем ыңғайында да кездеседі.</a:t>
            </a:r>
            <a:endParaRPr lang="ru-RU" dirty="0">
              <a:solidFill>
                <a:schemeClr val="bg1"/>
              </a:solidFill>
            </a:endParaRPr>
          </a:p>
          <a:p>
            <a:pPr marL="0" indent="0">
              <a:buNone/>
            </a:pP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75071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a:t> </a:t>
            </a:r>
            <a:endParaRPr lang="ru-RU" dirty="0"/>
          </a:p>
          <a:p>
            <a:endParaRPr lang="ru-RU" dirty="0"/>
          </a:p>
        </p:txBody>
      </p:sp>
      <p:sp>
        <p:nvSpPr>
          <p:cNvPr id="4" name="Заголовок 3"/>
          <p:cNvSpPr>
            <a:spLocks noGrp="1"/>
          </p:cNvSpPr>
          <p:nvPr>
            <p:ph type="title"/>
          </p:nvPr>
        </p:nvSpPr>
        <p:spPr>
          <a:xfrm>
            <a:off x="966650" y="470263"/>
            <a:ext cx="10894423" cy="6021977"/>
          </a:xfrm>
        </p:spPr>
        <p:txBody>
          <a:bodyPr>
            <a:noAutofit/>
          </a:bodyPr>
          <a:lstStyle/>
          <a:p>
            <a:r>
              <a:rPr lang="kk-KZ" sz="2800" dirty="0">
                <a:solidFill>
                  <a:schemeClr val="bg1"/>
                </a:solidFill>
                <a:latin typeface="Times New Roman" panose="02020603050405020304" pitchFamily="18" charset="0"/>
                <a:cs typeface="Times New Roman" panose="02020603050405020304" pitchFamily="18" charset="0"/>
              </a:rPr>
              <a:t>Мысалы, </a:t>
            </a:r>
            <a:r>
              <a:rPr lang="kk-KZ" sz="2800" i="1" dirty="0">
                <a:solidFill>
                  <a:schemeClr val="bg1"/>
                </a:solidFill>
                <a:latin typeface="Times New Roman" panose="02020603050405020304" pitchFamily="18" charset="0"/>
                <a:cs typeface="Times New Roman" panose="02020603050405020304" pitchFamily="18" charset="0"/>
              </a:rPr>
              <a:t>Өзің білесің, мен қазақ баласына жалынып жорғалап көргем жоқ-ты</a:t>
            </a:r>
            <a:r>
              <a:rPr lang="kk-KZ" sz="2800" dirty="0">
                <a:solidFill>
                  <a:schemeClr val="bg1"/>
                </a:solidFill>
                <a:latin typeface="Times New Roman" panose="02020603050405020304" pitchFamily="18" charset="0"/>
                <a:cs typeface="Times New Roman" panose="02020603050405020304" pitchFamily="18" charset="0"/>
              </a:rPr>
              <a:t> (М. Ә</a:t>
            </a:r>
            <a:r>
              <a:rPr lang="kk-KZ" sz="2800" dirty="0" smtClean="0">
                <a:solidFill>
                  <a:schemeClr val="bg1"/>
                </a:solidFill>
                <a:latin typeface="Times New Roman" panose="02020603050405020304" pitchFamily="18" charset="0"/>
                <a:cs typeface="Times New Roman" panose="02020603050405020304" pitchFamily="18" charset="0"/>
              </a:rPr>
              <a:t>.)</a:t>
            </a:r>
            <a:br>
              <a:rPr lang="kk-KZ" sz="2800" dirty="0" smtClean="0">
                <a:solidFill>
                  <a:schemeClr val="bg1"/>
                </a:solidFill>
                <a:latin typeface="Times New Roman" panose="02020603050405020304" pitchFamily="18" charset="0"/>
                <a:cs typeface="Times New Roman" panose="02020603050405020304" pitchFamily="18" charset="0"/>
              </a:rPr>
            </a:br>
            <a:r>
              <a:rPr lang="ru-RU" sz="2800" dirty="0">
                <a:solidFill>
                  <a:schemeClr val="bg1"/>
                </a:solidFill>
                <a:latin typeface="Times New Roman" panose="02020603050405020304" pitchFamily="18" charset="0"/>
                <a:cs typeface="Times New Roman" panose="02020603050405020304" pitchFamily="18" charset="0"/>
              </a:rPr>
              <a:t/>
            </a:r>
            <a:br>
              <a:rPr lang="ru-RU" sz="2800" dirty="0">
                <a:solidFill>
                  <a:schemeClr val="bg1"/>
                </a:solidFill>
                <a:latin typeface="Times New Roman" panose="02020603050405020304" pitchFamily="18" charset="0"/>
                <a:cs typeface="Times New Roman" panose="02020603050405020304" pitchFamily="18" charset="0"/>
              </a:rPr>
            </a:br>
            <a:r>
              <a:rPr lang="kk-KZ" sz="2800" dirty="0">
                <a:solidFill>
                  <a:schemeClr val="bg1"/>
                </a:solidFill>
                <a:latin typeface="Times New Roman" panose="02020603050405020304" pitchFamily="18" charset="0"/>
                <a:cs typeface="Times New Roman" panose="02020603050405020304" pitchFamily="18" charset="0"/>
              </a:rPr>
              <a:t>Қыстырма сөздер адамныі көңіл-күйін,сезімін білдіреді:амал қанша,бағымызға қарай, бір өкініштісі, және т.б. ойға, пікірге қатысты өз ниетін білдіреді: рас, сірә, мүмкін және т.б.; біреудің немесе айтушының пікірін білдіреді: сіздіңше, меніңше, оның ойынша т.б. және ойдың ретін білдіреді: біріншіден, оныншыдан және т.б.</a:t>
            </a:r>
            <a:r>
              <a:rPr lang="ru-RU" sz="2800" dirty="0">
                <a:solidFill>
                  <a:schemeClr val="bg1"/>
                </a:solidFill>
                <a:latin typeface="Times New Roman" panose="02020603050405020304" pitchFamily="18" charset="0"/>
                <a:cs typeface="Times New Roman" panose="02020603050405020304" pitchFamily="18" charset="0"/>
              </a:rPr>
              <a:t/>
            </a:r>
            <a:br>
              <a:rPr lang="ru-RU" sz="2800" dirty="0">
                <a:solidFill>
                  <a:schemeClr val="bg1"/>
                </a:solidFill>
                <a:latin typeface="Times New Roman" panose="02020603050405020304" pitchFamily="18" charset="0"/>
                <a:cs typeface="Times New Roman" panose="02020603050405020304" pitchFamily="18" charset="0"/>
              </a:rPr>
            </a:br>
            <a:endParaRPr lang="ru-RU" sz="2800" b="1"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300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1412" y="618518"/>
            <a:ext cx="10014267" cy="896773"/>
          </a:xfrm>
        </p:spPr>
        <p:txBody>
          <a:bodyPr>
            <a:normAutofit fontScale="90000"/>
          </a:bodyPr>
          <a:lstStyle/>
          <a:p>
            <a:r>
              <a:rPr lang="kk-KZ" dirty="0">
                <a:solidFill>
                  <a:schemeClr val="bg1"/>
                </a:solidFill>
              </a:rPr>
              <a:t>Тыңдалым кезі  </a:t>
            </a:r>
            <a:r>
              <a:rPr lang="ru-RU" dirty="0">
                <a:solidFill>
                  <a:schemeClr val="bg1"/>
                </a:solidFill>
              </a:rPr>
              <a:t/>
            </a:r>
            <a:br>
              <a:rPr lang="ru-RU" dirty="0">
                <a:solidFill>
                  <a:schemeClr val="bg1"/>
                </a:solidFill>
              </a:rPr>
            </a:br>
            <a:endParaRPr lang="ru-RU" dirty="0">
              <a:solidFill>
                <a:schemeClr val="bg1"/>
              </a:solidFill>
            </a:endParaRPr>
          </a:p>
        </p:txBody>
      </p:sp>
      <p:sp>
        <p:nvSpPr>
          <p:cNvPr id="3" name="Объект 2"/>
          <p:cNvSpPr>
            <a:spLocks noGrp="1"/>
          </p:cNvSpPr>
          <p:nvPr>
            <p:ph idx="1"/>
          </p:nvPr>
        </p:nvSpPr>
        <p:spPr>
          <a:xfrm>
            <a:off x="548640" y="1188720"/>
            <a:ext cx="11011989" cy="5120640"/>
          </a:xfrm>
        </p:spPr>
        <p:txBody>
          <a:bodyPr>
            <a:normAutofit fontScale="70000" lnSpcReduction="20000"/>
          </a:bodyPr>
          <a:lstStyle/>
          <a:p>
            <a:pPr marL="0" indent="0">
              <a:buNone/>
            </a:pPr>
            <a:r>
              <a:rPr lang="kk-KZ" sz="2900" b="1" dirty="0">
                <a:solidFill>
                  <a:schemeClr val="bg1"/>
                </a:solidFill>
                <a:latin typeface="Times New Roman" panose="02020603050405020304" pitchFamily="18" charset="0"/>
                <a:cs typeface="Times New Roman" panose="02020603050405020304" pitchFamily="18" charset="0"/>
              </a:rPr>
              <a:t>1-тапсырма</a:t>
            </a:r>
            <a:endParaRPr lang="ru-RU" sz="2900" dirty="0">
              <a:solidFill>
                <a:schemeClr val="bg1"/>
              </a:solidFill>
              <a:latin typeface="Times New Roman" panose="02020603050405020304" pitchFamily="18" charset="0"/>
              <a:cs typeface="Times New Roman" panose="02020603050405020304" pitchFamily="18" charset="0"/>
            </a:endParaRPr>
          </a:p>
          <a:p>
            <a:pPr marL="0" indent="0">
              <a:buNone/>
            </a:pPr>
            <a:r>
              <a:rPr lang="kk-KZ" sz="2900" b="1" dirty="0">
                <a:solidFill>
                  <a:schemeClr val="bg1"/>
                </a:solidFill>
                <a:latin typeface="Times New Roman" panose="02020603050405020304" pitchFamily="18" charset="0"/>
                <a:cs typeface="Times New Roman" panose="02020603050405020304" pitchFamily="18" charset="0"/>
              </a:rPr>
              <a:t>Берілген мәтіндерді дауыс ырғағы мен сөйлеу мәнеріне сай оқыңыз.</a:t>
            </a:r>
            <a:endParaRPr lang="ru-RU" sz="2900" dirty="0">
              <a:solidFill>
                <a:schemeClr val="bg1"/>
              </a:solidFill>
              <a:latin typeface="Times New Roman" panose="02020603050405020304" pitchFamily="18" charset="0"/>
              <a:cs typeface="Times New Roman" panose="02020603050405020304" pitchFamily="18" charset="0"/>
            </a:endParaRPr>
          </a:p>
          <a:p>
            <a:pPr marL="0" indent="0">
              <a:buNone/>
            </a:pPr>
            <a:r>
              <a:rPr lang="kk-KZ" sz="2900" b="1" dirty="0">
                <a:solidFill>
                  <a:schemeClr val="bg1"/>
                </a:solidFill>
                <a:latin typeface="Times New Roman" panose="02020603050405020304" pitchFamily="18" charset="0"/>
                <a:cs typeface="Times New Roman" panose="02020603050405020304" pitchFamily="18" charset="0"/>
              </a:rPr>
              <a:t>1-мәтін</a:t>
            </a:r>
            <a:endParaRPr lang="ru-RU" sz="2900" dirty="0">
              <a:solidFill>
                <a:schemeClr val="bg1"/>
              </a:solidFill>
              <a:latin typeface="Times New Roman" panose="02020603050405020304" pitchFamily="18" charset="0"/>
              <a:cs typeface="Times New Roman" panose="02020603050405020304" pitchFamily="18" charset="0"/>
            </a:endParaRPr>
          </a:p>
          <a:p>
            <a:pPr marL="0" indent="0">
              <a:buNone/>
            </a:pPr>
            <a:r>
              <a:rPr lang="kk-KZ" sz="2900" dirty="0">
                <a:solidFill>
                  <a:schemeClr val="bg1"/>
                </a:solidFill>
                <a:latin typeface="Times New Roman" panose="02020603050405020304" pitchFamily="18" charset="0"/>
                <a:cs typeface="Times New Roman" panose="02020603050405020304" pitchFamily="18" charset="0"/>
              </a:rPr>
              <a:t>Соғыстың басталуына байланысты ел экономикасын соғыс жағдайына бейімдеу басталды. Қазақстан экономиканы соғысқа бейімдеп қайта құру әскери бағытқа көшірілді. Бейбіт мақсаттарға жұмсалатын қаржы мейлінше қысқартылды. Көптеген кәсіпорындар қорғаныс өнімдерін шығара бастады. Өскемен қорғасын — мырыш комбинаты, Қарағанды көмір шахталары сияқты соғысқа қажетті өнімдер шығаратын өнеркәсіп құрылыстарын салып аяқтады. Соғыс жүріп жатқан жерлерден және майданға жақын аймақтардан 220 завод пен фабриканы, кәсіпорындары Қазақстанға көшіру жүргізілді. Өнеркәсіптерді Қазақстанға көшіру екі рет жүргізілді: 1.1941 жылдың аяғы мен 1942 жылдың басы; 2.1942 жылдың күзінде өнеркәсіп орындары, кәсіпорындар, негізінен, Мәскеу, Ленинград облыстарынан, Украина, Белорусь жерлерінен әкелінді. Украинадан Қазақстанға көшіріліп әкелінген кәсіпорындар: Харьков электротехника заводы, Подольск механика заводы, Запорожье ферроқорытпа заводы, Днепропетровск вагон жасау заводы т. б. Украинадан Қазақстанға 70 өнеркәсіп орны мен жабдығы әкелінді.</a:t>
            </a:r>
            <a:endParaRPr lang="ru-RU" sz="2900" dirty="0">
              <a:solidFill>
                <a:schemeClr val="bg1"/>
              </a:solidFill>
              <a:latin typeface="Times New Roman" panose="02020603050405020304" pitchFamily="18" charset="0"/>
              <a:cs typeface="Times New Roman" panose="02020603050405020304" pitchFamily="18" charset="0"/>
            </a:endParaRPr>
          </a:p>
          <a:p>
            <a:pPr lvl="3"/>
            <a:endParaRPr lang="ru-RU" dirty="0"/>
          </a:p>
        </p:txBody>
      </p:sp>
    </p:spTree>
    <p:extLst>
      <p:ext uri="{BB962C8B-B14F-4D97-AF65-F5344CB8AC3E}">
        <p14:creationId xmlns:p14="http://schemas.microsoft.com/office/powerpoint/2010/main" val="3694088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6206" y="509450"/>
            <a:ext cx="11077303" cy="6348549"/>
          </a:xfrm>
        </p:spPr>
        <p:txBody>
          <a:bodyPr>
            <a:noAutofit/>
          </a:bodyPr>
          <a:lstStyle/>
          <a:p>
            <a:pPr marL="0" indent="0">
              <a:buNone/>
            </a:pPr>
            <a:r>
              <a:rPr lang="kk-KZ" sz="2000" b="1" dirty="0">
                <a:solidFill>
                  <a:schemeClr val="bg1"/>
                </a:solidFill>
                <a:latin typeface="Times New Roman" panose="02020603050405020304" pitchFamily="18" charset="0"/>
                <a:cs typeface="Times New Roman" panose="02020603050405020304" pitchFamily="18" charset="0"/>
              </a:rPr>
              <a:t>2-мәтін</a:t>
            </a:r>
            <a:endParaRPr lang="ru-RU" sz="2000" dirty="0">
              <a:solidFill>
                <a:schemeClr val="bg1"/>
              </a:solidFill>
              <a:latin typeface="Times New Roman" panose="02020603050405020304" pitchFamily="18" charset="0"/>
              <a:cs typeface="Times New Roman" panose="02020603050405020304" pitchFamily="18" charset="0"/>
            </a:endParaRPr>
          </a:p>
          <a:p>
            <a:pPr marL="0" indent="0">
              <a:buNone/>
            </a:pPr>
            <a:r>
              <a:rPr lang="kk-KZ" sz="2000" dirty="0">
                <a:solidFill>
                  <a:schemeClr val="bg1"/>
                </a:solidFill>
                <a:latin typeface="Times New Roman" panose="02020603050405020304" pitchFamily="18" charset="0"/>
                <a:cs typeface="Times New Roman" panose="02020603050405020304" pitchFamily="18" charset="0"/>
              </a:rPr>
              <a:t>Қошқарбаев Рақымжан(1924 —1988 жж.) – Берлиндегі Рейхстагқа жеңіс туын тіккен қазақ азаматы, Халық Қаһарманы(1999).1924 ж. 19 қазанда Ақмола облысы Ақмола ауданында дүниеге келген.1942 ж. әскерге алынып, 1944 ж. Фрунзедегі (Бішкек) жаяу әскер училищесін бітірген.1944 ж. қазан айынан бастап I Белорусь майданындағы 150-Идрицк атқыштар дивизиясы құрамында взвод басқарып, Польша және Германия жерлеріндегі ұрыстарға қатынасты.</a:t>
            </a:r>
            <a:endParaRPr lang="ru-RU" sz="2000" dirty="0">
              <a:solidFill>
                <a:schemeClr val="bg1"/>
              </a:solidFill>
              <a:latin typeface="Times New Roman" panose="02020603050405020304" pitchFamily="18" charset="0"/>
              <a:cs typeface="Times New Roman" panose="02020603050405020304" pitchFamily="18" charset="0"/>
            </a:endParaRPr>
          </a:p>
          <a:p>
            <a:pPr marL="0" indent="0">
              <a:buNone/>
            </a:pPr>
            <a:r>
              <a:rPr lang="kk-KZ" sz="2000" dirty="0">
                <a:solidFill>
                  <a:schemeClr val="bg1"/>
                </a:solidFill>
                <a:latin typeface="Times New Roman" panose="02020603050405020304" pitchFamily="18" charset="0"/>
                <a:cs typeface="Times New Roman" panose="02020603050405020304" pitchFamily="18" charset="0"/>
              </a:rPr>
              <a:t>Лейтенант Қошқарбаев Берлин операциясы кезінде асқан ерлік көрсетті. 30-сәуірде ол жауынгер Григорий Булатов екеуі Кеңес әскерлері арасынан Рейхстагқа алдымен жетіп, жеңіс туын тікті. Соғыстан кейінгі жылдары Эльба бойындағы кеңестік оккупациялық әскер бөлімінде қызмет атқарды.1947 – 67 ж. Ақмола облыстық атқару комитетінде нұсқаушы, Қазақ КСР Министрлер Кеңесі жанындағы қоныс аударушылар жөніндегі бас басқармада инспектор,1967 жылдан «Алматы» қонақ үйінің директоры болды. Қызыл Ту, 1-дәрежелі Отан соғысы ордендерімен, көптеген медальдармен марапатталған.</a:t>
            </a:r>
            <a:endParaRPr lang="ru-RU" sz="2000" dirty="0">
              <a:solidFill>
                <a:schemeClr val="bg1"/>
              </a:solidFill>
              <a:latin typeface="Times New Roman" panose="02020603050405020304" pitchFamily="18" charset="0"/>
              <a:cs typeface="Times New Roman" panose="02020603050405020304" pitchFamily="18" charset="0"/>
            </a:endParaRPr>
          </a:p>
          <a:p>
            <a:pPr marL="0" indent="0">
              <a:buNone/>
            </a:pPr>
            <a:r>
              <a:rPr lang="kk-KZ" sz="2000" dirty="0">
                <a:solidFill>
                  <a:schemeClr val="bg1"/>
                </a:solidFill>
                <a:latin typeface="Times New Roman" panose="02020603050405020304" pitchFamily="18" charset="0"/>
                <a:cs typeface="Times New Roman" panose="02020603050405020304" pitchFamily="18" charset="0"/>
              </a:rPr>
              <a:t>1988 ж. 10 тамызда Алматы қаласында қайтыс болды.Рақымжан Қошқарбаев кешесіндегі С. Ғылмани атындағы мешіт.Рақымжан Қошқарбаевтың Ұлы Отан соғысында алғашқылардың бірі болып, Берлинде Рейхстагтың үстіне қызыл туды тікті.</a:t>
            </a:r>
            <a:endParaRPr lang="ru-RU" sz="2000" dirty="0">
              <a:solidFill>
                <a:schemeClr val="bg1"/>
              </a:solidFill>
              <a:latin typeface="Times New Roman" panose="02020603050405020304" pitchFamily="18" charset="0"/>
              <a:cs typeface="Times New Roman" panose="02020603050405020304" pitchFamily="18" charset="0"/>
            </a:endParaRPr>
          </a:p>
          <a:p>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7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smtClean="0">
                <a:solidFill>
                  <a:schemeClr val="bg1"/>
                </a:solidFill>
                <a:latin typeface="Times New Roman" panose="02020603050405020304" pitchFamily="18" charset="0"/>
                <a:cs typeface="Times New Roman" panose="02020603050405020304" pitchFamily="18" charset="0"/>
              </a:rPr>
              <a:t>Дескриптор</a:t>
            </a:r>
            <a:endParaRPr lang="ru-RU" sz="2800" b="1" i="1" dirty="0">
              <a:solidFill>
                <a:schemeClr val="bg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endParaRPr lang="ru-RU" dirty="0"/>
          </a:p>
          <a:p>
            <a:pPr marL="0" indent="0">
              <a:buNone/>
            </a:pPr>
            <a:r>
              <a:rPr lang="kk-KZ" dirty="0">
                <a:solidFill>
                  <a:schemeClr val="bg1"/>
                </a:solidFill>
              </a:rPr>
              <a:t>-Өмірбаянын анықтайды;</a:t>
            </a:r>
            <a:endParaRPr lang="ru-RU" dirty="0">
              <a:solidFill>
                <a:schemeClr val="bg1"/>
              </a:solidFill>
            </a:endParaRPr>
          </a:p>
          <a:p>
            <a:pPr marL="0" indent="0">
              <a:buNone/>
            </a:pPr>
            <a:r>
              <a:rPr lang="kk-KZ" dirty="0">
                <a:solidFill>
                  <a:schemeClr val="bg1"/>
                </a:solidFill>
              </a:rPr>
              <a:t>-Балалық шағы, әскердегі қызметінен ақпараттар келтіреді;</a:t>
            </a:r>
            <a:endParaRPr lang="ru-RU" dirty="0">
              <a:solidFill>
                <a:schemeClr val="bg1"/>
              </a:solidFill>
            </a:endParaRPr>
          </a:p>
          <a:p>
            <a:pPr marL="0" indent="0">
              <a:buNone/>
            </a:pPr>
            <a:r>
              <a:rPr lang="kk-KZ" dirty="0">
                <a:solidFill>
                  <a:schemeClr val="bg1"/>
                </a:solidFill>
              </a:rPr>
              <a:t>-Майдандағы өмір жайлы сұрақтар құрастырады;</a:t>
            </a:r>
            <a:endParaRPr lang="ru-RU" dirty="0">
              <a:solidFill>
                <a:schemeClr val="bg1"/>
              </a:solidFill>
            </a:endParaRPr>
          </a:p>
          <a:p>
            <a:pPr marL="0" indent="0">
              <a:buNone/>
            </a:pPr>
            <a:r>
              <a:rPr lang="kk-KZ" dirty="0">
                <a:solidFill>
                  <a:schemeClr val="bg1"/>
                </a:solidFill>
              </a:rPr>
              <a:t>-Қыстырма сөздерді орынды қолданады;</a:t>
            </a:r>
            <a:endParaRPr lang="ru-RU" dirty="0">
              <a:solidFill>
                <a:schemeClr val="bg1"/>
              </a:solidFill>
            </a:endParaRPr>
          </a:p>
          <a:p>
            <a:pPr marL="0" indent="0">
              <a:buNone/>
            </a:pPr>
            <a:r>
              <a:rPr lang="kk-KZ" dirty="0">
                <a:solidFill>
                  <a:schemeClr val="bg1"/>
                </a:solidFill>
              </a:rPr>
              <a:t> </a:t>
            </a:r>
            <a:endParaRPr lang="ru-RU" dirty="0">
              <a:solidFill>
                <a:schemeClr val="bg1"/>
              </a:solidFill>
            </a:endParaRPr>
          </a:p>
          <a:p>
            <a:endParaRPr lang="ru-RU" dirty="0"/>
          </a:p>
        </p:txBody>
      </p:sp>
    </p:spTree>
    <p:extLst>
      <p:ext uri="{BB962C8B-B14F-4D97-AF65-F5344CB8AC3E}">
        <p14:creationId xmlns:p14="http://schemas.microsoft.com/office/powerpoint/2010/main" val="33420786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TM04033919[[fn=Контур]]</Template>
  <TotalTime>169</TotalTime>
  <Words>182</Words>
  <Application>Microsoft Office PowerPoint</Application>
  <PresentationFormat>Широкоэкранный</PresentationFormat>
  <Paragraphs>64</Paragraphs>
  <Slides>13</Slides>
  <Notes>0</Notes>
  <HiddenSlides>1</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Times New Roman</vt:lpstr>
      <vt:lpstr>Trebuchet MS</vt:lpstr>
      <vt:lpstr>Tw Cen MT</vt:lpstr>
      <vt:lpstr>Контур</vt:lpstr>
      <vt:lpstr>Бөлім тақырыбы: Жеңіс күні. Ұлы ерлікке тағзым. Морфология</vt:lpstr>
      <vt:lpstr> Оқу мақсаттары:   7.1.4.1 мәтін тақырыбы, сөйлеушінің дауыс ырғағы мен сөйлеу мәнері арқылы негізгі ойды анықтау;  7.4.4.5 қыстырма сөздердің қызметін түсіну, ажырата білу     </vt:lpstr>
      <vt:lpstr>Бағалау критерийі:   мәтін  тақырыбы, сөйлеушінің дауыс ырғағы мен сөйлеу мәнері арқылы негізгі ойды анықтайды   қыстырма сөздердің қызметін түсініп, ажырата біледі.     </vt:lpstr>
      <vt:lpstr>Тыңдалым  алды </vt:lpstr>
      <vt:lpstr> </vt:lpstr>
      <vt:lpstr>Мысалы, Өзің білесің, мен қазақ баласына жалынып жорғалап көргем жоқ-ты (М. Ә.)  Қыстырма сөздер адамныі көңіл-күйін,сезімін білдіреді:амал қанша,бағымызға қарай, бір өкініштісі, және т.б. ойға, пікірге қатысты өз ниетін білдіреді: рас, сірә, мүмкін және т.б.; біреудің немесе айтушының пікірін білдіреді: сіздіңше, меніңше, оның ойынша т.б. және ойдың ретін білдіреді: біріншіден, оныншыдан және т.б. </vt:lpstr>
      <vt:lpstr>Тыңдалым кезі   </vt:lpstr>
      <vt:lpstr>Презентация PowerPoint</vt:lpstr>
      <vt:lpstr>Дескриптор</vt:lpstr>
      <vt:lpstr>Презентация PowerPoint</vt:lpstr>
      <vt:lpstr>Қорытынды: </vt:lpstr>
      <vt:lpstr>Кілті</vt:lpstr>
      <vt:lpstr>Кері байланыс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Бөлім тақырыбы: Жеңіс күні. Ұлы ерлікке тағзым. Морфология</dc:title>
  <dc:creator>Пользователь</dc:creator>
  <cp:lastModifiedBy>Пользователь</cp:lastModifiedBy>
  <cp:revision>17</cp:revision>
  <dcterms:created xsi:type="dcterms:W3CDTF">2021-04-01T07:44:38Z</dcterms:created>
  <dcterms:modified xsi:type="dcterms:W3CDTF">2021-04-02T07:38:31Z</dcterms:modified>
</cp:coreProperties>
</file>