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4" r:id="rId9"/>
    <p:sldId id="266"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2716B-7339-48E9-9A0A-56A97BB0B97F}" type="datetimeFigureOut">
              <a:rPr lang="ru-RU" smtClean="0"/>
              <a:t>03.05.2021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C3956-0855-4AFB-AE2F-B4B48D70E5DD}" type="slidenum">
              <a:rPr lang="ru-RU" smtClean="0"/>
              <a:t>‹#›</a:t>
            </a:fld>
            <a:endParaRPr lang="ru-RU"/>
          </a:p>
        </p:txBody>
      </p:sp>
    </p:spTree>
    <p:extLst>
      <p:ext uri="{BB962C8B-B14F-4D97-AF65-F5344CB8AC3E}">
        <p14:creationId xmlns:p14="http://schemas.microsoft.com/office/powerpoint/2010/main" val="69814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FFC3956-0855-4AFB-AE2F-B4B48D70E5DD}" type="slidenum">
              <a:rPr lang="ru-RU" smtClean="0"/>
              <a:t>4</a:t>
            </a:fld>
            <a:endParaRPr lang="ru-RU"/>
          </a:p>
        </p:txBody>
      </p:sp>
    </p:spTree>
    <p:extLst>
      <p:ext uri="{BB962C8B-B14F-4D97-AF65-F5344CB8AC3E}">
        <p14:creationId xmlns:p14="http://schemas.microsoft.com/office/powerpoint/2010/main" val="373441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F52B75-A628-4B04-B14B-7EC0A95088F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9D248B6-D286-4E2B-9A95-F21F91242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4108566-7522-4074-855D-03AF241E05FB}"/>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5" name="Нижний колонтитул 4">
            <a:extLst>
              <a:ext uri="{FF2B5EF4-FFF2-40B4-BE49-F238E27FC236}">
                <a16:creationId xmlns:a16="http://schemas.microsoft.com/office/drawing/2014/main" id="{2C6EFC36-555A-46EB-B078-22FB493580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090748E-5B56-4175-B7A7-E2577ED1BF71}"/>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122681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79E561-5448-4D1C-B4B7-902A218D396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BD50F4F-408C-4824-8570-2C26E6CCB5D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367BB88-8846-41B1-A29A-FD6B303EF33E}"/>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5" name="Нижний колонтитул 4">
            <a:extLst>
              <a:ext uri="{FF2B5EF4-FFF2-40B4-BE49-F238E27FC236}">
                <a16:creationId xmlns:a16="http://schemas.microsoft.com/office/drawing/2014/main" id="{62B42E48-956C-4AD4-BA15-50475F6DDC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D7C65D-B6D8-4A68-9D29-1A4D54CF05BA}"/>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261392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4DB5A27-DC17-4E89-A18C-74FC8C87ACA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D39E94E-3451-4DEF-B4AA-9126B0A33DC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CBEB9A2-4007-4DB4-924F-872382771512}"/>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5" name="Нижний колонтитул 4">
            <a:extLst>
              <a:ext uri="{FF2B5EF4-FFF2-40B4-BE49-F238E27FC236}">
                <a16:creationId xmlns:a16="http://schemas.microsoft.com/office/drawing/2014/main" id="{DD59BC8A-2AC7-4AA6-BC09-D86DF0A11B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F931C3A-8060-4B9D-9692-F71A1B8F7B14}"/>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323008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DA42AA-6289-459F-AAED-8B4F66D2F34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8875598-4F32-45D2-BAC5-8F3837CB9DC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F1793F-88CE-447A-83CC-5D227A7F105D}"/>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5" name="Нижний колонтитул 4">
            <a:extLst>
              <a:ext uri="{FF2B5EF4-FFF2-40B4-BE49-F238E27FC236}">
                <a16:creationId xmlns:a16="http://schemas.microsoft.com/office/drawing/2014/main" id="{447DE449-6EF2-4EC5-85A8-49D594001C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B067C84-5010-457A-A918-EABE68D0D574}"/>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408580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BF387-3236-403B-B56D-CA5CADE9C71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4EB8373-5F4D-4708-8EE4-79D865A3BE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A8E71C9-57B5-4F49-B58F-ADC66F046BDE}"/>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5" name="Нижний колонтитул 4">
            <a:extLst>
              <a:ext uri="{FF2B5EF4-FFF2-40B4-BE49-F238E27FC236}">
                <a16:creationId xmlns:a16="http://schemas.microsoft.com/office/drawing/2014/main" id="{8C2E3EA1-08BA-4346-B9A3-79BF435EB9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A8C598-5149-453E-B720-2373F5681A4C}"/>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412420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E4B0DC-2A23-4DBB-B042-FE1BDBA6334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CDE5458-6EAF-4394-AD2A-4B9F8DEC824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AE3F1EF-FDBF-449C-A77A-EF95DE316AF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6D623EF-964C-4917-A5DD-396C960C7FDC}"/>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6" name="Нижний колонтитул 5">
            <a:extLst>
              <a:ext uri="{FF2B5EF4-FFF2-40B4-BE49-F238E27FC236}">
                <a16:creationId xmlns:a16="http://schemas.microsoft.com/office/drawing/2014/main" id="{C6A8682F-60AF-4C9E-8C6F-DEE301EB355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D1C4A59-E086-4492-BB98-1EFCFA6CA800}"/>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243406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9C930C-F536-4F0F-BFE1-542D577D200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C7908CD-1290-4F22-95F5-5E4D0C46E5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BA4A658-4F67-405A-977A-43EC6EB9879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808800D-57B9-44AA-BEC1-896F6F9074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D9B0D3C-61D0-4753-B9DC-1907C92B7BB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E350E5F-316E-4C76-8B98-EBFF841181FB}"/>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8" name="Нижний колонтитул 7">
            <a:extLst>
              <a:ext uri="{FF2B5EF4-FFF2-40B4-BE49-F238E27FC236}">
                <a16:creationId xmlns:a16="http://schemas.microsoft.com/office/drawing/2014/main" id="{56B11B69-CD8E-40C0-A129-A673192E42C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DE3E6F7-B97C-462A-9FB1-2D42A0BDE267}"/>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43624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0F7D14-BACE-4D89-A9D8-3EB6D032E99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08991CA-798D-429F-98BA-39B4F2CA841A}"/>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4" name="Нижний колонтитул 3">
            <a:extLst>
              <a:ext uri="{FF2B5EF4-FFF2-40B4-BE49-F238E27FC236}">
                <a16:creationId xmlns:a16="http://schemas.microsoft.com/office/drawing/2014/main" id="{1074142F-B46C-4CD8-A4FA-AAE7D22FE76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A9ECFE2-3871-4C66-BA55-A49CB478E88E}"/>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147104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F759B3D-7113-4B17-93DD-7140EEC42075}"/>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3" name="Нижний колонтитул 2">
            <a:extLst>
              <a:ext uri="{FF2B5EF4-FFF2-40B4-BE49-F238E27FC236}">
                <a16:creationId xmlns:a16="http://schemas.microsoft.com/office/drawing/2014/main" id="{FE55DC95-5025-4D43-80D6-C09742C271A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3B6368A-FC33-4992-99B6-4E396D2D969B}"/>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192351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D593D1-B405-4AB6-BAED-ED66E88B96C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5EA0E50-0DE5-4A32-92AE-98B31F87E1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5DAD6B4-C5F9-4FD2-B4A2-987F9467C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DA4EE40-9655-477C-A4E4-864F8CCED72E}"/>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6" name="Нижний колонтитул 5">
            <a:extLst>
              <a:ext uri="{FF2B5EF4-FFF2-40B4-BE49-F238E27FC236}">
                <a16:creationId xmlns:a16="http://schemas.microsoft.com/office/drawing/2014/main" id="{0EC4FC7C-0440-4097-AD23-86459C9FBC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F7763F-57D6-4051-B732-37B0ED650D3D}"/>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133685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07B8BF-4871-4700-971B-A8690B86CA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9392834-2D9F-412D-91CE-95FCB73F8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6990964-A3C8-4A50-AF60-95FAE141E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925F131-ABA5-46D2-9700-5074F75F9058}"/>
              </a:ext>
            </a:extLst>
          </p:cNvPr>
          <p:cNvSpPr>
            <a:spLocks noGrp="1"/>
          </p:cNvSpPr>
          <p:nvPr>
            <p:ph type="dt" sz="half" idx="10"/>
          </p:nvPr>
        </p:nvSpPr>
        <p:spPr/>
        <p:txBody>
          <a:bodyPr/>
          <a:lstStyle/>
          <a:p>
            <a:fld id="{55BC1EFA-4396-48D9-A275-00E072779661}" type="datetimeFigureOut">
              <a:rPr lang="ru-RU" smtClean="0"/>
              <a:t>03.05.2021</a:t>
            </a:fld>
            <a:endParaRPr lang="ru-RU"/>
          </a:p>
        </p:txBody>
      </p:sp>
      <p:sp>
        <p:nvSpPr>
          <p:cNvPr id="6" name="Нижний колонтитул 5">
            <a:extLst>
              <a:ext uri="{FF2B5EF4-FFF2-40B4-BE49-F238E27FC236}">
                <a16:creationId xmlns:a16="http://schemas.microsoft.com/office/drawing/2014/main" id="{C84729F4-B13B-460B-A689-5A091BC678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75E85BE-CFAC-4877-B0A1-12B894B11FB9}"/>
              </a:ext>
            </a:extLst>
          </p:cNvPr>
          <p:cNvSpPr>
            <a:spLocks noGrp="1"/>
          </p:cNvSpPr>
          <p:nvPr>
            <p:ph type="sldNum" sz="quarter" idx="12"/>
          </p:nvPr>
        </p:nvSpPr>
        <p:spPr/>
        <p:txBody>
          <a:bodyPr/>
          <a:lstStyle/>
          <a:p>
            <a:fld id="{C95D430A-9447-45AE-87D6-295B5CB53BBF}" type="slidenum">
              <a:rPr lang="ru-RU" smtClean="0"/>
              <a:t>‹#›</a:t>
            </a:fld>
            <a:endParaRPr lang="ru-RU"/>
          </a:p>
        </p:txBody>
      </p:sp>
    </p:spTree>
    <p:extLst>
      <p:ext uri="{BB962C8B-B14F-4D97-AF65-F5344CB8AC3E}">
        <p14:creationId xmlns:p14="http://schemas.microsoft.com/office/powerpoint/2010/main" val="247458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1F0714-E8FE-44A6-BAC3-52BD236D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DD9EA51-F267-4229-B8C4-37EFBD8CE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B86C7D1-A718-4425-A7E7-8E2AB7DB1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C1EFA-4396-48D9-A275-00E072779661}" type="datetimeFigureOut">
              <a:rPr lang="ru-RU" smtClean="0"/>
              <a:t>03.05.2021</a:t>
            </a:fld>
            <a:endParaRPr lang="ru-RU"/>
          </a:p>
        </p:txBody>
      </p:sp>
      <p:sp>
        <p:nvSpPr>
          <p:cNvPr id="5" name="Нижний колонтитул 4">
            <a:extLst>
              <a:ext uri="{FF2B5EF4-FFF2-40B4-BE49-F238E27FC236}">
                <a16:creationId xmlns:a16="http://schemas.microsoft.com/office/drawing/2014/main" id="{2C2EF389-13BA-4964-8D2C-A8BC434AA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3130E53-FE6C-4BF4-92B1-0F1D7350A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D430A-9447-45AE-87D6-295B5CB53BBF}" type="slidenum">
              <a:rPr lang="ru-RU" smtClean="0"/>
              <a:t>‹#›</a:t>
            </a:fld>
            <a:endParaRPr lang="ru-RU"/>
          </a:p>
        </p:txBody>
      </p:sp>
    </p:spTree>
    <p:extLst>
      <p:ext uri="{BB962C8B-B14F-4D97-AF65-F5344CB8AC3E}">
        <p14:creationId xmlns:p14="http://schemas.microsoft.com/office/powerpoint/2010/main" val="315223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D0D31D-FC61-43FF-A929-B60B1E36D614}"/>
              </a:ext>
            </a:extLst>
          </p:cNvPr>
          <p:cNvSpPr>
            <a:spLocks noGrp="1"/>
          </p:cNvSpPr>
          <p:nvPr>
            <p:ph type="ctrTitle"/>
          </p:nvPr>
        </p:nvSpPr>
        <p:spPr>
          <a:xfrm>
            <a:off x="961534" y="2356702"/>
            <a:ext cx="10624008" cy="1875933"/>
          </a:xfrm>
        </p:spPr>
        <p:txBody>
          <a:bodyPr>
            <a:normAutofit/>
          </a:bodyPr>
          <a:lstStyle/>
          <a:p>
            <a:pPr algn="l" eaLnBrk="1" hangingPunct="1">
              <a:lnSpc>
                <a:spcPct val="100000"/>
              </a:lnSpc>
              <a:spcBef>
                <a:spcPct val="0"/>
              </a:spcBef>
            </a:pPr>
            <a:r>
              <a:rPr lang="kk-KZ" altLang="ru-RU" sz="2800" b="1" dirty="0">
                <a:solidFill>
                  <a:srgbClr val="7030A0"/>
                </a:solidFill>
                <a:latin typeface="Times New Roman" panose="02020603050405020304" pitchFamily="18" charset="0"/>
                <a:cs typeface="Calibri" panose="020F0502020204030204" pitchFamily="34" charset="0"/>
              </a:rPr>
              <a:t>Бөлім атауы: Жеңіс күні.Ұлы ерлікке тағзым.Морфология</a:t>
            </a:r>
            <a:br>
              <a:rPr lang="kk-KZ" altLang="ru-RU" sz="2800" b="1" dirty="0">
                <a:solidFill>
                  <a:srgbClr val="7030A0"/>
                </a:solidFill>
                <a:latin typeface="Times New Roman" panose="02020603050405020304" pitchFamily="18" charset="0"/>
              </a:rPr>
            </a:br>
            <a:r>
              <a:rPr lang="kk-KZ" altLang="ru-RU" sz="2800" b="1" dirty="0">
                <a:solidFill>
                  <a:srgbClr val="7030A0"/>
                </a:solidFill>
                <a:latin typeface="Times New Roman" panose="02020603050405020304" pitchFamily="18" charset="0"/>
              </a:rPr>
              <a:t>Сабақтың тақырыбы:</a:t>
            </a:r>
            <a:r>
              <a:rPr lang="kk-KZ" sz="2800" b="1" dirty="0">
                <a:solidFill>
                  <a:srgbClr val="7030A0"/>
                </a:solidFill>
                <a:effectLst/>
                <a:latin typeface="Times New Roman" panose="02020603050405020304" pitchFamily="18" charset="0"/>
                <a:ea typeface="Calibri" panose="020F0502020204030204" pitchFamily="34" charset="0"/>
              </a:rPr>
              <a:t>Соғыстан қайтқан солдаттар</a:t>
            </a:r>
            <a:br>
              <a:rPr lang="kk-KZ" altLang="ru-RU" sz="2800" b="1" dirty="0">
                <a:solidFill>
                  <a:srgbClr val="7030A0"/>
                </a:solidFill>
                <a:latin typeface="Times New Roman" panose="02020603050405020304" pitchFamily="18" charset="0"/>
              </a:rPr>
            </a:br>
            <a:endParaRPr lang="ru-RU" sz="2800" b="1" dirty="0">
              <a:solidFill>
                <a:srgbClr val="7030A0"/>
              </a:solidFill>
            </a:endParaRPr>
          </a:p>
        </p:txBody>
      </p:sp>
      <p:sp>
        <p:nvSpPr>
          <p:cNvPr id="3" name="Подзаголовок 2">
            <a:extLst>
              <a:ext uri="{FF2B5EF4-FFF2-40B4-BE49-F238E27FC236}">
                <a16:creationId xmlns:a16="http://schemas.microsoft.com/office/drawing/2014/main" id="{F145D124-CF3E-4C20-B2F9-5E7698A72D90}"/>
              </a:ext>
            </a:extLst>
          </p:cNvPr>
          <p:cNvSpPr>
            <a:spLocks noGrp="1"/>
          </p:cNvSpPr>
          <p:nvPr>
            <p:ph type="subTitle" idx="1"/>
          </p:nvPr>
        </p:nvSpPr>
        <p:spPr/>
        <p:txBody>
          <a:bodyPr/>
          <a:lstStyle/>
          <a:p>
            <a:endParaRPr lang="ru-RU" dirty="0"/>
          </a:p>
        </p:txBody>
      </p:sp>
      <p:pic>
        <p:nvPicPr>
          <p:cNvPr id="4" name="Рисунок 3">
            <a:extLst>
              <a:ext uri="{FF2B5EF4-FFF2-40B4-BE49-F238E27FC236}">
                <a16:creationId xmlns:a16="http://schemas.microsoft.com/office/drawing/2014/main" id="{8D50E712-571B-4918-B3D9-C54B9C0A9DB8}"/>
              </a:ext>
            </a:extLst>
          </p:cNvPr>
          <p:cNvPicPr>
            <a:picLocks noChangeAspect="1"/>
          </p:cNvPicPr>
          <p:nvPr/>
        </p:nvPicPr>
        <p:blipFill>
          <a:blip r:embed="rId2"/>
          <a:stretch>
            <a:fillRect/>
          </a:stretch>
        </p:blipFill>
        <p:spPr>
          <a:xfrm>
            <a:off x="0" y="-47135"/>
            <a:ext cx="12192000" cy="1468877"/>
          </a:xfrm>
          <a:prstGeom prst="rect">
            <a:avLst/>
          </a:prstGeom>
        </p:spPr>
      </p:pic>
      <p:sp>
        <p:nvSpPr>
          <p:cNvPr id="6" name="TextBox 5">
            <a:extLst>
              <a:ext uri="{FF2B5EF4-FFF2-40B4-BE49-F238E27FC236}">
                <a16:creationId xmlns:a16="http://schemas.microsoft.com/office/drawing/2014/main" id="{6F5FE718-D486-4673-8491-E397F7AA1891}"/>
              </a:ext>
            </a:extLst>
          </p:cNvPr>
          <p:cNvSpPr txBox="1"/>
          <p:nvPr/>
        </p:nvSpPr>
        <p:spPr>
          <a:xfrm>
            <a:off x="8022210" y="2844241"/>
            <a:ext cx="1157140" cy="369332"/>
          </a:xfrm>
          <a:prstGeom prst="rect">
            <a:avLst/>
          </a:prstGeom>
          <a:noFill/>
        </p:spPr>
        <p:txBody>
          <a:bodyPr wrap="square">
            <a:spAutoFit/>
          </a:bodyPr>
          <a:lstStyle/>
          <a:p>
            <a:pPr algn="ctr" eaLnBrk="1" hangingPunct="1">
              <a:lnSpc>
                <a:spcPct val="100000"/>
              </a:lnSpc>
              <a:spcBef>
                <a:spcPct val="0"/>
              </a:spcBef>
              <a:buFontTx/>
              <a:buNone/>
            </a:pPr>
            <a:endParaRPr lang="ru-RU" dirty="0"/>
          </a:p>
        </p:txBody>
      </p:sp>
      <p:sp>
        <p:nvSpPr>
          <p:cNvPr id="8" name="TextBox 7">
            <a:extLst>
              <a:ext uri="{FF2B5EF4-FFF2-40B4-BE49-F238E27FC236}">
                <a16:creationId xmlns:a16="http://schemas.microsoft.com/office/drawing/2014/main" id="{9D3D87F5-4A01-487C-B5FB-ECE904036066}"/>
              </a:ext>
            </a:extLst>
          </p:cNvPr>
          <p:cNvSpPr txBox="1"/>
          <p:nvPr/>
        </p:nvSpPr>
        <p:spPr>
          <a:xfrm>
            <a:off x="8804635" y="0"/>
            <a:ext cx="3261674" cy="1384995"/>
          </a:xfrm>
          <a:prstGeom prst="rect">
            <a:avLst/>
          </a:prstGeom>
          <a:noFill/>
        </p:spPr>
        <p:txBody>
          <a:bodyPr wrap="square">
            <a:spAutoFit/>
          </a:bodyPr>
          <a:lstStyle/>
          <a:p>
            <a:r>
              <a:rPr lang="kk-KZ" sz="2800" b="1" dirty="0">
                <a:solidFill>
                  <a:srgbClr val="7030A0"/>
                </a:solidFill>
                <a:latin typeface="Times New Roman" panose="02020603050405020304" pitchFamily="18" charset="0"/>
                <a:cs typeface="Times New Roman" panose="02020603050405020304" pitchFamily="18" charset="0"/>
              </a:rPr>
              <a:t>Қазақ тілі  Т1</a:t>
            </a:r>
            <a:br>
              <a:rPr lang="kk-KZ" sz="2800" b="1" dirty="0">
                <a:solidFill>
                  <a:srgbClr val="7030A0"/>
                </a:solidFill>
                <a:latin typeface="Times New Roman" panose="02020603050405020304" pitchFamily="18" charset="0"/>
                <a:cs typeface="Times New Roman" panose="02020603050405020304" pitchFamily="18" charset="0"/>
              </a:rPr>
            </a:br>
            <a:r>
              <a:rPr lang="kk-KZ" sz="2800" b="1" dirty="0">
                <a:solidFill>
                  <a:srgbClr val="7030A0"/>
                </a:solidFill>
                <a:latin typeface="Times New Roman" panose="02020603050405020304" pitchFamily="18" charset="0"/>
                <a:cs typeface="Times New Roman" panose="02020603050405020304" pitchFamily="18" charset="0"/>
              </a:rPr>
              <a:t>7-сынып 4-тоқсан</a:t>
            </a:r>
            <a:br>
              <a:rPr lang="kk-KZ" sz="2800" b="1" dirty="0">
                <a:solidFill>
                  <a:srgbClr val="7030A0"/>
                </a:solidFill>
                <a:latin typeface="Times New Roman" panose="02020603050405020304" pitchFamily="18" charset="0"/>
                <a:cs typeface="Times New Roman" panose="02020603050405020304" pitchFamily="18" charset="0"/>
              </a:rPr>
            </a:br>
            <a:r>
              <a:rPr lang="kk-KZ" sz="2800" b="1" dirty="0">
                <a:solidFill>
                  <a:srgbClr val="7030A0"/>
                </a:solidFill>
                <a:latin typeface="Times New Roman" panose="02020603050405020304" pitchFamily="18" charset="0"/>
                <a:cs typeface="Times New Roman" panose="02020603050405020304" pitchFamily="18" charset="0"/>
              </a:rPr>
              <a:t>10-сабақ</a:t>
            </a:r>
            <a:endParaRPr lang="ru-RU" sz="2800" b="1" dirty="0">
              <a:solidFill>
                <a:srgbClr val="7030A0"/>
              </a:solidFill>
            </a:endParaRPr>
          </a:p>
        </p:txBody>
      </p:sp>
    </p:spTree>
    <p:extLst>
      <p:ext uri="{BB962C8B-B14F-4D97-AF65-F5344CB8AC3E}">
        <p14:creationId xmlns:p14="http://schemas.microsoft.com/office/powerpoint/2010/main" val="275783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F56C2E0-09B1-4D03-9E7E-E9AFB2386DC9}"/>
              </a:ext>
            </a:extLst>
          </p:cNvPr>
          <p:cNvPicPr>
            <a:picLocks noChangeAspect="1"/>
          </p:cNvPicPr>
          <p:nvPr/>
        </p:nvPicPr>
        <p:blipFill>
          <a:blip r:embed="rId2"/>
          <a:stretch>
            <a:fillRect/>
          </a:stretch>
        </p:blipFill>
        <p:spPr>
          <a:xfrm>
            <a:off x="0" y="0"/>
            <a:ext cx="12192000" cy="1304544"/>
          </a:xfrm>
          <a:prstGeom prst="rect">
            <a:avLst/>
          </a:prstGeom>
        </p:spPr>
      </p:pic>
      <p:sp>
        <p:nvSpPr>
          <p:cNvPr id="2" name="Заголовок 1">
            <a:extLst>
              <a:ext uri="{FF2B5EF4-FFF2-40B4-BE49-F238E27FC236}">
                <a16:creationId xmlns:a16="http://schemas.microsoft.com/office/drawing/2014/main" id="{AD62DDE0-A254-4451-B51B-94A7E400B9F3}"/>
              </a:ext>
            </a:extLst>
          </p:cNvPr>
          <p:cNvSpPr>
            <a:spLocks noGrp="1"/>
          </p:cNvSpPr>
          <p:nvPr>
            <p:ph type="title"/>
          </p:nvPr>
        </p:nvSpPr>
        <p:spPr>
          <a:xfrm>
            <a:off x="7059890" y="-21019"/>
            <a:ext cx="4428476" cy="1325563"/>
          </a:xfrm>
        </p:spPr>
        <p:txBody>
          <a:bodyPr>
            <a:normAutofit/>
          </a:bodyPr>
          <a:lstStyle/>
          <a:p>
            <a:endParaRPr lang="ru-RU"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D6324E5-38DC-47C9-A9CE-1AEA070E1F97}"/>
              </a:ext>
            </a:extLst>
          </p:cNvPr>
          <p:cNvSpPr txBox="1"/>
          <p:nvPr/>
        </p:nvSpPr>
        <p:spPr>
          <a:xfrm>
            <a:off x="405353" y="1442301"/>
            <a:ext cx="11491275" cy="1815882"/>
          </a:xfrm>
          <a:prstGeom prst="rect">
            <a:avLst/>
          </a:prstGeom>
          <a:noFill/>
        </p:spPr>
        <p:txBody>
          <a:bodyPr wrap="square">
            <a:spAutoFit/>
          </a:bodyPr>
          <a:lstStyle/>
          <a:p>
            <a:pPr marL="0" indent="0">
              <a:buNone/>
            </a:pPr>
            <a:r>
              <a:rPr lang="kk-KZ" sz="2800" b="1" dirty="0">
                <a:solidFill>
                  <a:srgbClr val="7030A0"/>
                </a:solidFill>
                <a:latin typeface="Times New Roman" panose="02020603050405020304" pitchFamily="18" charset="0"/>
                <a:cs typeface="Times New Roman" panose="02020603050405020304" pitchFamily="18" charset="0"/>
              </a:rPr>
              <a:t>Оқу мақсаттары </a:t>
            </a:r>
            <a:r>
              <a:rPr lang="kk-KZ" sz="2800" dirty="0">
                <a:solidFill>
                  <a:srgbClr val="7030A0"/>
                </a:solidFill>
                <a:latin typeface="Times New Roman" panose="02020603050405020304" pitchFamily="18" charset="0"/>
                <a:cs typeface="Times New Roman" panose="02020603050405020304" pitchFamily="18" charset="0"/>
              </a:rPr>
              <a:t>7.3.2.1 жанрлық және стильдік ерекшеліктеріне сай      көркемдегіш құралдарды орынды қолдана отырып,шағын мақала құрастырып жазу;</a:t>
            </a:r>
          </a:p>
          <a:p>
            <a:pPr marL="0" indent="0">
              <a:buNone/>
            </a:pPr>
            <a:r>
              <a:rPr lang="kk-KZ" sz="2800" dirty="0">
                <a:solidFill>
                  <a:srgbClr val="7030A0"/>
                </a:solidFill>
                <a:latin typeface="Times New Roman" panose="02020603050405020304" pitchFamily="18" charset="0"/>
                <a:cs typeface="Times New Roman" panose="02020603050405020304" pitchFamily="18" charset="0"/>
              </a:rPr>
              <a:t> </a:t>
            </a:r>
          </a:p>
        </p:txBody>
      </p:sp>
      <p:sp>
        <p:nvSpPr>
          <p:cNvPr id="9" name="Объект 8">
            <a:extLst>
              <a:ext uri="{FF2B5EF4-FFF2-40B4-BE49-F238E27FC236}">
                <a16:creationId xmlns:a16="http://schemas.microsoft.com/office/drawing/2014/main" id="{24424706-B17B-4088-B4AA-4F5096970606}"/>
              </a:ext>
            </a:extLst>
          </p:cNvPr>
          <p:cNvSpPr>
            <a:spLocks noGrp="1"/>
          </p:cNvSpPr>
          <p:nvPr>
            <p:ph idx="1"/>
          </p:nvPr>
        </p:nvSpPr>
        <p:spPr>
          <a:xfrm>
            <a:off x="405354" y="2309567"/>
            <a:ext cx="8634950" cy="1357460"/>
          </a:xfrm>
        </p:spPr>
        <p:txBody>
          <a:bodyPr>
            <a:normAutofit fontScale="25000" lnSpcReduction="20000"/>
          </a:bodyPr>
          <a:lstStyle/>
          <a:p>
            <a:pPr marL="0" indent="0">
              <a:buNone/>
            </a:pPr>
            <a:endParaRPr lang="kk-KZ" sz="1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kk-KZ" sz="1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7.4.4.5</a:t>
            </a:r>
            <a:r>
              <a:rPr lang="kk-KZ" sz="112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1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оқшау сөздердің қызметін түсіну, </a:t>
            </a:r>
          </a:p>
          <a:p>
            <a:pPr marL="0" indent="0">
              <a:buNone/>
            </a:pPr>
            <a:r>
              <a:rPr lang="kk-KZ" sz="11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ажырата білу</a:t>
            </a:r>
            <a:r>
              <a:rPr lang="ru-RU" sz="11200" dirty="0">
                <a:solidFill>
                  <a:srgbClr val="7030A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A0CB71BF-A746-4242-A9A2-3569D104F3E6}"/>
              </a:ext>
            </a:extLst>
          </p:cNvPr>
          <p:cNvSpPr txBox="1"/>
          <p:nvPr/>
        </p:nvSpPr>
        <p:spPr>
          <a:xfrm rot="10800000" flipV="1">
            <a:off x="405353" y="3452552"/>
            <a:ext cx="11265030" cy="3539430"/>
          </a:xfrm>
          <a:prstGeom prst="rect">
            <a:avLst/>
          </a:prstGeom>
          <a:noFill/>
        </p:spPr>
        <p:txBody>
          <a:bodyPr wrap="square">
            <a:spAutoFit/>
          </a:bodyPr>
          <a:lstStyle/>
          <a:p>
            <a:endParaRPr lang="kk-KZ" sz="2800" b="1" dirty="0">
              <a:latin typeface="Times New Roman" panose="02020603050405020304" pitchFamily="18" charset="0"/>
              <a:cs typeface="Times New Roman" panose="02020603050405020304" pitchFamily="18" charset="0"/>
            </a:endParaRPr>
          </a:p>
          <a:p>
            <a:r>
              <a:rPr lang="kk-KZ" sz="2800" b="1" dirty="0">
                <a:solidFill>
                  <a:srgbClr val="7030A0"/>
                </a:solidFill>
                <a:latin typeface="Times New Roman" panose="02020603050405020304" pitchFamily="18" charset="0"/>
                <a:cs typeface="Times New Roman" panose="02020603050405020304" pitchFamily="18" charset="0"/>
              </a:rPr>
              <a:t>Бағалау критерийлері </a:t>
            </a:r>
            <a:r>
              <a:rPr lang="kk-KZ" sz="2800" dirty="0">
                <a:solidFill>
                  <a:srgbClr val="7030A0"/>
                </a:solidFill>
                <a:latin typeface="Times New Roman" panose="02020603050405020304" pitchFamily="18" charset="0"/>
                <a:cs typeface="Times New Roman" panose="02020603050405020304" pitchFamily="18" charset="0"/>
              </a:rPr>
              <a:t>7.3.2.1 жанрлық және стильдік ерекшеліктеріне сай көркемдегіш құралдарды орынды қолданады,шағын мақала құрастырып жазады;</a:t>
            </a:r>
          </a:p>
          <a:p>
            <a:pPr marL="0" indent="0">
              <a:buNone/>
            </a:pPr>
            <a:r>
              <a:rPr lang="kk-KZ"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7.4.4.5 оқшау сөздердің қызметін түсінеді, </a:t>
            </a:r>
          </a:p>
          <a:p>
            <a:pPr marL="0" indent="0">
              <a:buNone/>
            </a:pPr>
            <a:r>
              <a:rPr lang="kk-KZ"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ажырата біледі</a:t>
            </a:r>
            <a:r>
              <a:rPr lang="ru-RU" sz="2800" dirty="0">
                <a:solidFill>
                  <a:srgbClr val="7030A0"/>
                </a:solidFill>
                <a:latin typeface="Times New Roman" panose="02020603050405020304" pitchFamily="18" charset="0"/>
                <a:cs typeface="Times New Roman" panose="02020603050405020304" pitchFamily="18" charset="0"/>
              </a:rPr>
              <a:t>                                     </a:t>
            </a:r>
          </a:p>
          <a:p>
            <a:endParaRPr lang="kk-KZ" sz="2800" dirty="0">
              <a:latin typeface="Times New Roman" panose="02020603050405020304" pitchFamily="18" charset="0"/>
              <a:cs typeface="Times New Roman" panose="02020603050405020304" pitchFamily="18" charset="0"/>
            </a:endParaRPr>
          </a:p>
          <a:p>
            <a:pPr marL="0" indent="0">
              <a:buNone/>
            </a:pPr>
            <a:r>
              <a:rPr lang="kk-KZ"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5692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080D0C8-C1A7-4930-8B9C-7016DC1A9FDE}"/>
              </a:ext>
            </a:extLst>
          </p:cNvPr>
          <p:cNvPicPr>
            <a:picLocks noChangeAspect="1"/>
          </p:cNvPicPr>
          <p:nvPr/>
        </p:nvPicPr>
        <p:blipFill>
          <a:blip r:embed="rId4"/>
          <a:stretch>
            <a:fillRect/>
          </a:stretch>
        </p:blipFill>
        <p:spPr>
          <a:xfrm>
            <a:off x="0" y="0"/>
            <a:ext cx="12192000" cy="1304544"/>
          </a:xfrm>
          <a:prstGeom prst="rect">
            <a:avLst/>
          </a:prstGeom>
        </p:spPr>
      </p:pic>
      <p:sp>
        <p:nvSpPr>
          <p:cNvPr id="2" name="Заголовок 1">
            <a:extLst>
              <a:ext uri="{FF2B5EF4-FFF2-40B4-BE49-F238E27FC236}">
                <a16:creationId xmlns:a16="http://schemas.microsoft.com/office/drawing/2014/main" id="{FDDC9FE6-CAAC-486D-9E5C-D034094B9465}"/>
              </a:ext>
            </a:extLst>
          </p:cNvPr>
          <p:cNvSpPr>
            <a:spLocks noGrp="1"/>
          </p:cNvSpPr>
          <p:nvPr>
            <p:ph type="title"/>
          </p:nvPr>
        </p:nvSpPr>
        <p:spPr/>
        <p:txBody>
          <a:bodyPr>
            <a:normAutofit/>
          </a:bodyPr>
          <a:lstStyle/>
          <a:p>
            <a:pPr marL="0" indent="0"/>
            <a:endParaRPr lang="ru-RU" dirty="0"/>
          </a:p>
        </p:txBody>
      </p:sp>
      <p:sp>
        <p:nvSpPr>
          <p:cNvPr id="3" name="Объект 2">
            <a:extLst>
              <a:ext uri="{FF2B5EF4-FFF2-40B4-BE49-F238E27FC236}">
                <a16:creationId xmlns:a16="http://schemas.microsoft.com/office/drawing/2014/main" id="{AB36FACE-B558-46AA-ADAF-5D70D6F369F8}"/>
              </a:ext>
            </a:extLst>
          </p:cNvPr>
          <p:cNvSpPr>
            <a:spLocks noGrp="1"/>
          </p:cNvSpPr>
          <p:nvPr>
            <p:ph idx="1"/>
          </p:nvPr>
        </p:nvSpPr>
        <p:spPr/>
        <p:txBody>
          <a:bodyPr>
            <a:normAutofit/>
          </a:bodyPr>
          <a:lstStyle/>
          <a:p>
            <a:pPr marL="0" indent="0">
              <a:buNone/>
            </a:pPr>
            <a:r>
              <a:rPr lang="ru-RU" sz="9600" dirty="0">
                <a:solidFill>
                  <a:schemeClr val="bg1"/>
                </a:solidFill>
                <a:latin typeface="Times New Roman" panose="02020603050405020304" pitchFamily="18" charset="0"/>
                <a:cs typeface="Times New Roman" panose="02020603050405020304" pitchFamily="18" charset="0"/>
              </a:rPr>
              <a:t>                                     </a:t>
            </a:r>
          </a:p>
          <a:p>
            <a:pPr marL="0" indent="0">
              <a:buNone/>
            </a:pPr>
            <a:endParaRPr lang="ru-RU" dirty="0"/>
          </a:p>
        </p:txBody>
      </p:sp>
      <p:pic>
        <p:nvPicPr>
          <p:cNvPr id="5" name="Жанәбілов Райымбек - Соғыстан қайтқан солдаттар (www.hotplayer.ru)">
            <a:hlinkClick r:id="" action="ppaction://media"/>
            <a:extLst>
              <a:ext uri="{FF2B5EF4-FFF2-40B4-BE49-F238E27FC236}">
                <a16:creationId xmlns:a16="http://schemas.microsoft.com/office/drawing/2014/main" id="{FA861F3C-B210-429F-8E98-6D83D3F5CB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5291" y="1825625"/>
            <a:ext cx="2469037" cy="1885197"/>
          </a:xfrm>
          <a:prstGeom prst="rect">
            <a:avLst/>
          </a:prstGeom>
        </p:spPr>
      </p:pic>
      <p:sp>
        <p:nvSpPr>
          <p:cNvPr id="6" name="Прямоугольник: скругленные углы 5">
            <a:extLst>
              <a:ext uri="{FF2B5EF4-FFF2-40B4-BE49-F238E27FC236}">
                <a16:creationId xmlns:a16="http://schemas.microsoft.com/office/drawing/2014/main" id="{E58CA1AE-6131-4DBF-8614-FBF66BB88C31}"/>
              </a:ext>
            </a:extLst>
          </p:cNvPr>
          <p:cNvSpPr/>
          <p:nvPr/>
        </p:nvSpPr>
        <p:spPr>
          <a:xfrm>
            <a:off x="86412" y="68866"/>
            <a:ext cx="12019175" cy="10717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2800" b="1" i="0" dirty="0">
                <a:solidFill>
                  <a:srgbClr val="000000"/>
                </a:solidFill>
                <a:effectLst/>
                <a:latin typeface="Times New Roman" panose="02020603050405020304" pitchFamily="18" charset="0"/>
              </a:rPr>
              <a:t>«Айқын мақсат қоя отырып» әдісі  арқылы әнді тыңдап, мақала жазайық</a:t>
            </a:r>
            <a:endParaRPr lang="ru-RU" sz="2800" dirty="0"/>
          </a:p>
        </p:txBody>
      </p:sp>
      <p:pic>
        <p:nvPicPr>
          <p:cNvPr id="7" name="Рисунок 6">
            <a:extLst>
              <a:ext uri="{FF2B5EF4-FFF2-40B4-BE49-F238E27FC236}">
                <a16:creationId xmlns:a16="http://schemas.microsoft.com/office/drawing/2014/main" id="{D45E02BC-7251-4720-86E5-5D7B2030D15B}"/>
              </a:ext>
            </a:extLst>
          </p:cNvPr>
          <p:cNvPicPr>
            <a:picLocks noChangeAspect="1"/>
          </p:cNvPicPr>
          <p:nvPr/>
        </p:nvPicPr>
        <p:blipFill>
          <a:blip r:embed="rId6"/>
          <a:stretch>
            <a:fillRect/>
          </a:stretch>
        </p:blipFill>
        <p:spPr>
          <a:xfrm>
            <a:off x="8294022" y="1370926"/>
            <a:ext cx="3761294" cy="3063712"/>
          </a:xfrm>
          <a:prstGeom prst="rect">
            <a:avLst/>
          </a:prstGeom>
        </p:spPr>
      </p:pic>
      <p:pic>
        <p:nvPicPr>
          <p:cNvPr id="9" name="Рисунок 8">
            <a:extLst>
              <a:ext uri="{FF2B5EF4-FFF2-40B4-BE49-F238E27FC236}">
                <a16:creationId xmlns:a16="http://schemas.microsoft.com/office/drawing/2014/main" id="{BB67C54F-BD42-404A-A291-CFAAB48824C5}"/>
              </a:ext>
            </a:extLst>
          </p:cNvPr>
          <p:cNvPicPr>
            <a:picLocks noChangeAspect="1"/>
          </p:cNvPicPr>
          <p:nvPr/>
        </p:nvPicPr>
        <p:blipFill>
          <a:blip r:embed="rId7"/>
          <a:stretch>
            <a:fillRect/>
          </a:stretch>
        </p:blipFill>
        <p:spPr>
          <a:xfrm>
            <a:off x="4344579" y="3221005"/>
            <a:ext cx="3761294" cy="2955958"/>
          </a:xfrm>
          <a:prstGeom prst="rect">
            <a:avLst/>
          </a:prstGeom>
        </p:spPr>
      </p:pic>
      <p:sp>
        <p:nvSpPr>
          <p:cNvPr id="10" name="Прямоугольник: скругленные углы 9">
            <a:extLst>
              <a:ext uri="{FF2B5EF4-FFF2-40B4-BE49-F238E27FC236}">
                <a16:creationId xmlns:a16="http://schemas.microsoft.com/office/drawing/2014/main" id="{0E8FAE65-F7FB-45E8-95C6-539B1756A877}"/>
              </a:ext>
            </a:extLst>
          </p:cNvPr>
          <p:cNvSpPr/>
          <p:nvPr/>
        </p:nvSpPr>
        <p:spPr>
          <a:xfrm>
            <a:off x="295763" y="4501021"/>
            <a:ext cx="3860667" cy="2090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1800" b="1" dirty="0">
              <a:solidFill>
                <a:srgbClr val="002060"/>
              </a:solidFill>
              <a:highlight>
                <a:srgbClr val="808080"/>
              </a:highlight>
              <a:latin typeface="Times New Roman" panose="02020603050405020304" pitchFamily="18" charset="0"/>
              <a:cs typeface="Times New Roman" panose="02020603050405020304" pitchFamily="18" charset="0"/>
            </a:endParaRPr>
          </a:p>
          <a:p>
            <a:r>
              <a:rPr lang="kk-KZ" sz="1800" b="1" dirty="0">
                <a:solidFill>
                  <a:srgbClr val="7030A0"/>
                </a:solidFill>
                <a:highlight>
                  <a:srgbClr val="808080"/>
                </a:highlight>
                <a:latin typeface="Times New Roman" panose="02020603050405020304" pitchFamily="18" charset="0"/>
                <a:cs typeface="Times New Roman" panose="02020603050405020304" pitchFamily="18" charset="0"/>
              </a:rPr>
              <a:t>Дескриптор</a:t>
            </a:r>
          </a:p>
          <a:p>
            <a:r>
              <a:rPr lang="kk-KZ" sz="1800" b="1" dirty="0">
                <a:solidFill>
                  <a:srgbClr val="7030A0"/>
                </a:solidFill>
                <a:highlight>
                  <a:srgbClr val="808080"/>
                </a:highlight>
                <a:latin typeface="Times New Roman" panose="02020603050405020304" pitchFamily="18" charset="0"/>
                <a:cs typeface="Times New Roman" panose="02020603050405020304" pitchFamily="18" charset="0"/>
              </a:rPr>
              <a:t>-көркемдегіш құралдарды қолданады,шағын мақала  жазады;</a:t>
            </a:r>
          </a:p>
          <a:p>
            <a:pPr marL="0" indent="0">
              <a:buNone/>
            </a:pPr>
            <a:r>
              <a:rPr lang="kk-KZ" sz="1800" b="1" dirty="0">
                <a:solidFill>
                  <a:srgbClr val="7030A0"/>
                </a:solidFill>
                <a:highlight>
                  <a:srgbClr val="808080"/>
                </a:highlight>
                <a:latin typeface="Times New Roman" panose="02020603050405020304" pitchFamily="18" charset="0"/>
                <a:cs typeface="Times New Roman" panose="02020603050405020304" pitchFamily="18" charset="0"/>
              </a:rPr>
              <a:t>-</a:t>
            </a:r>
            <a:r>
              <a:rPr lang="kk-KZ" sz="1800" b="1" dirty="0">
                <a:solidFill>
                  <a:srgbClr val="7030A0"/>
                </a:solidFill>
                <a:effectLst/>
                <a:highlight>
                  <a:srgbClr val="808080"/>
                </a:highlight>
                <a:latin typeface="Times New Roman" panose="02020603050405020304" pitchFamily="18" charset="0"/>
                <a:ea typeface="Calibri" panose="020F0502020204030204" pitchFamily="34" charset="0"/>
                <a:cs typeface="Times New Roman" panose="02020603050405020304" pitchFamily="18" charset="0"/>
              </a:rPr>
              <a:t>оқшау сөздердің қызметін түсінеді, </a:t>
            </a:r>
          </a:p>
          <a:p>
            <a:pPr marL="0" indent="0">
              <a:buNone/>
            </a:pPr>
            <a:r>
              <a:rPr lang="kk-KZ" sz="1800" b="1" dirty="0">
                <a:solidFill>
                  <a:srgbClr val="7030A0"/>
                </a:solidFill>
                <a:effectLst/>
                <a:highlight>
                  <a:srgbClr val="808080"/>
                </a:highlight>
                <a:latin typeface="Times New Roman" panose="02020603050405020304" pitchFamily="18" charset="0"/>
                <a:ea typeface="Calibri" panose="020F0502020204030204" pitchFamily="34" charset="0"/>
                <a:cs typeface="Times New Roman" panose="02020603050405020304" pitchFamily="18" charset="0"/>
              </a:rPr>
              <a:t>ажырата біледі</a:t>
            </a:r>
            <a:r>
              <a:rPr lang="ru-RU" sz="1800" b="1" dirty="0">
                <a:solidFill>
                  <a:srgbClr val="7030A0"/>
                </a:solidFill>
                <a:highlight>
                  <a:srgbClr val="808080"/>
                </a:highlight>
                <a:latin typeface="Times New Roman" panose="02020603050405020304" pitchFamily="18" charset="0"/>
                <a:cs typeface="Times New Roman" panose="02020603050405020304" pitchFamily="18" charset="0"/>
              </a:rPr>
              <a:t>                                     </a:t>
            </a:r>
          </a:p>
          <a:p>
            <a:endParaRPr lang="kk-KZ" sz="1800" b="1" dirty="0">
              <a:solidFill>
                <a:schemeClr val="bg1"/>
              </a:solidFill>
              <a:latin typeface="Times New Roman" panose="02020603050405020304" pitchFamily="18" charset="0"/>
              <a:cs typeface="Times New Roman" panose="02020603050405020304" pitchFamily="18" charset="0"/>
            </a:endParaRPr>
          </a:p>
        </p:txBody>
      </p:sp>
      <p:pic>
        <p:nvPicPr>
          <p:cNvPr id="11" name="Жанәбілов Райымбек - Соғыстан қайтқан солдаттар (www.hotplayer.ru)">
            <a:hlinkClick r:id="" action="ppaction://media"/>
            <a:extLst>
              <a:ext uri="{FF2B5EF4-FFF2-40B4-BE49-F238E27FC236}">
                <a16:creationId xmlns:a16="http://schemas.microsoft.com/office/drawing/2014/main" id="{9533E87C-729A-4F51-A9E8-4D6A9583BD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5291" y="1825625"/>
            <a:ext cx="2469037" cy="1885197"/>
          </a:xfrm>
          <a:prstGeom prst="rect">
            <a:avLst/>
          </a:prstGeom>
        </p:spPr>
      </p:pic>
      <p:sp>
        <p:nvSpPr>
          <p:cNvPr id="8" name="Прямоугольник 7">
            <a:extLst>
              <a:ext uri="{FF2B5EF4-FFF2-40B4-BE49-F238E27FC236}">
                <a16:creationId xmlns:a16="http://schemas.microsoft.com/office/drawing/2014/main" id="{B122D619-05B4-4D5C-A68D-C722A2A43BAD}"/>
              </a:ext>
            </a:extLst>
          </p:cNvPr>
          <p:cNvSpPr/>
          <p:nvPr/>
        </p:nvSpPr>
        <p:spPr>
          <a:xfrm>
            <a:off x="8648310" y="4883086"/>
            <a:ext cx="3247927" cy="923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5000"/>
              </a:lnSpc>
              <a:spcAft>
                <a:spcPts val="800"/>
              </a:spcAft>
            </a:pPr>
            <a:r>
              <a:rPr lang="kk-KZ"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Қ/Б. </a:t>
            </a:r>
            <a:r>
              <a:rPr lang="kk-KZ" sz="1800" b="1" dirty="0">
                <a:solidFill>
                  <a:srgbClr val="7030A0"/>
                </a:solidFill>
                <a:effectLst/>
                <a:latin typeface="Times New Roman" panose="02020603050405020304" pitchFamily="18" charset="0"/>
                <a:ea typeface="Calibri" panose="020F0502020204030204" pitchFamily="34" charset="0"/>
              </a:rPr>
              <a:t>Оқушылар бірін-бірі бағалайды</a:t>
            </a:r>
            <a:endParaRPr lang="ru-RU" b="1" dirty="0">
              <a:solidFill>
                <a:srgbClr val="7030A0"/>
              </a:solidFill>
            </a:endParaRPr>
          </a:p>
        </p:txBody>
      </p:sp>
    </p:spTree>
    <p:extLst>
      <p:ext uri="{BB962C8B-B14F-4D97-AF65-F5344CB8AC3E}">
        <p14:creationId xmlns:p14="http://schemas.microsoft.com/office/powerpoint/2010/main" val="41082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16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516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4838D55-8D78-4F54-A450-97C7FF9FB53B}"/>
              </a:ext>
            </a:extLst>
          </p:cNvPr>
          <p:cNvPicPr>
            <a:picLocks noChangeAspect="1"/>
          </p:cNvPicPr>
          <p:nvPr/>
        </p:nvPicPr>
        <p:blipFill>
          <a:blip r:embed="rId3"/>
          <a:stretch>
            <a:fillRect/>
          </a:stretch>
        </p:blipFill>
        <p:spPr>
          <a:xfrm>
            <a:off x="0" y="0"/>
            <a:ext cx="12192000" cy="1304544"/>
          </a:xfrm>
          <a:prstGeom prst="rect">
            <a:avLst/>
          </a:prstGeom>
        </p:spPr>
      </p:pic>
      <p:sp>
        <p:nvSpPr>
          <p:cNvPr id="2" name="Заголовок 1">
            <a:extLst>
              <a:ext uri="{FF2B5EF4-FFF2-40B4-BE49-F238E27FC236}">
                <a16:creationId xmlns:a16="http://schemas.microsoft.com/office/drawing/2014/main" id="{989D57B5-84E9-4FD1-9FAD-0E1B85551105}"/>
              </a:ext>
            </a:extLst>
          </p:cNvPr>
          <p:cNvSpPr>
            <a:spLocks noGrp="1"/>
          </p:cNvSpPr>
          <p:nvPr>
            <p:ph type="title"/>
          </p:nvPr>
        </p:nvSpPr>
        <p:spPr>
          <a:xfrm>
            <a:off x="838200" y="365125"/>
            <a:ext cx="10515600" cy="718957"/>
          </a:xfrm>
        </p:spPr>
        <p:txBody>
          <a:bodyPr/>
          <a:lstStyle/>
          <a:p>
            <a:pPr algn="ctr"/>
            <a:r>
              <a:rPr lang="kk-KZ" sz="4400" b="1" dirty="0">
                <a:solidFill>
                  <a:srgbClr val="7030A0"/>
                </a:solidFill>
                <a:latin typeface="Times New Roman" panose="02020603050405020304" pitchFamily="18" charset="0"/>
                <a:cs typeface="Times New Roman" panose="02020603050405020304" pitchFamily="18" charset="0"/>
              </a:rPr>
              <a:t>Өзіңді тексер</a:t>
            </a:r>
            <a:endParaRPr lang="ru-RU" dirty="0">
              <a:solidFill>
                <a:srgbClr val="7030A0"/>
              </a:solidFill>
            </a:endParaRPr>
          </a:p>
        </p:txBody>
      </p:sp>
      <p:sp>
        <p:nvSpPr>
          <p:cNvPr id="3" name="Объект 2">
            <a:extLst>
              <a:ext uri="{FF2B5EF4-FFF2-40B4-BE49-F238E27FC236}">
                <a16:creationId xmlns:a16="http://schemas.microsoft.com/office/drawing/2014/main" id="{25B12F15-67D6-46F3-A97A-A0D95B45BD4F}"/>
              </a:ext>
            </a:extLst>
          </p:cNvPr>
          <p:cNvSpPr>
            <a:spLocks noGrp="1"/>
          </p:cNvSpPr>
          <p:nvPr>
            <p:ph idx="1"/>
          </p:nvPr>
        </p:nvSpPr>
        <p:spPr/>
        <p:txBody>
          <a:bodyPr/>
          <a:lstStyle/>
          <a:p>
            <a:pPr marL="0" indent="0">
              <a:buNone/>
            </a:pPr>
            <a:endParaRPr lang="ru-RU" dirty="0"/>
          </a:p>
        </p:txBody>
      </p:sp>
      <p:sp>
        <p:nvSpPr>
          <p:cNvPr id="5" name="Прямоугольник: скругленные углы 4">
            <a:extLst>
              <a:ext uri="{FF2B5EF4-FFF2-40B4-BE49-F238E27FC236}">
                <a16:creationId xmlns:a16="http://schemas.microsoft.com/office/drawing/2014/main" id="{F45EF1B2-4D6F-4F67-BF0E-1D72244A2F50}"/>
              </a:ext>
            </a:extLst>
          </p:cNvPr>
          <p:cNvSpPr/>
          <p:nvPr/>
        </p:nvSpPr>
        <p:spPr>
          <a:xfrm>
            <a:off x="254525" y="1449207"/>
            <a:ext cx="11538408" cy="42351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0"/>
              </a:spcAft>
            </a:pPr>
            <a:r>
              <a:rPr lang="kk-KZ" b="1" i="0" dirty="0">
                <a:solidFill>
                  <a:srgbClr val="7030A0"/>
                </a:solidFill>
                <a:effectLst/>
                <a:latin typeface="Times New Roman" panose="02020603050405020304" pitchFamily="18" charset="0"/>
              </a:rPr>
              <a:t>«Соғыстан қайтқан солдаттар»</a:t>
            </a:r>
            <a:endParaRPr lang="kk-KZ" b="0" i="0" dirty="0">
              <a:solidFill>
                <a:srgbClr val="7030A0"/>
              </a:solidFill>
              <a:effectLst/>
              <a:latin typeface="Times New Roman" panose="02020603050405020304" pitchFamily="18" charset="0"/>
            </a:endParaRPr>
          </a:p>
          <a:p>
            <a:pPr algn="just">
              <a:spcAft>
                <a:spcPts val="0"/>
              </a:spcAft>
            </a:pPr>
            <a:r>
              <a:rPr lang="kk-KZ" b="0" i="0" dirty="0">
                <a:solidFill>
                  <a:srgbClr val="7030A0"/>
                </a:solidFill>
                <a:effectLst/>
                <a:latin typeface="Times New Roman" panose="02020603050405020304" pitchFamily="18" charset="0"/>
              </a:rPr>
              <a:t>Жаутаңдап қарап дала тұр,</a:t>
            </a:r>
          </a:p>
          <a:p>
            <a:pPr algn="just">
              <a:spcAft>
                <a:spcPts val="0"/>
              </a:spcAft>
            </a:pPr>
            <a:r>
              <a:rPr lang="kk-KZ" b="0" i="0" dirty="0">
                <a:solidFill>
                  <a:srgbClr val="7030A0"/>
                </a:solidFill>
                <a:effectLst/>
                <a:latin typeface="Times New Roman" panose="02020603050405020304" pitchFamily="18" charset="0"/>
              </a:rPr>
              <a:t>Көз жасын сүртіп жаңа бір.</a:t>
            </a:r>
          </a:p>
          <a:p>
            <a:pPr algn="just">
              <a:spcAft>
                <a:spcPts val="0"/>
              </a:spcAft>
            </a:pPr>
            <a:r>
              <a:rPr lang="kk-KZ" b="0" i="0" dirty="0">
                <a:solidFill>
                  <a:srgbClr val="7030A0"/>
                </a:solidFill>
                <a:effectLst/>
                <a:latin typeface="Times New Roman" panose="02020603050405020304" pitchFamily="18" charset="0"/>
              </a:rPr>
              <a:t>Хабарсыз ұлын сұрауға,</a:t>
            </a:r>
          </a:p>
          <a:p>
            <a:pPr algn="just">
              <a:spcAft>
                <a:spcPts val="0"/>
              </a:spcAft>
            </a:pPr>
            <a:r>
              <a:rPr lang="kk-KZ" b="0" i="0" dirty="0">
                <a:solidFill>
                  <a:srgbClr val="7030A0"/>
                </a:solidFill>
                <a:effectLst/>
                <a:latin typeface="Times New Roman" panose="02020603050405020304" pitchFamily="18" charset="0"/>
              </a:rPr>
              <a:t>Жолыңды тосып ана жүр.</a:t>
            </a:r>
          </a:p>
          <a:p>
            <a:pPr algn="just">
              <a:spcAft>
                <a:spcPts val="0"/>
              </a:spcAft>
            </a:pPr>
            <a:r>
              <a:rPr lang="kk-KZ" b="0" i="0" dirty="0">
                <a:solidFill>
                  <a:srgbClr val="7030A0"/>
                </a:solidFill>
                <a:effectLst/>
                <a:latin typeface="Times New Roman" panose="02020603050405020304" pitchFamily="18" charset="0"/>
              </a:rPr>
              <a:t>Қанша үйдің ұрлап адамын,</a:t>
            </a:r>
          </a:p>
          <a:p>
            <a:pPr algn="just">
              <a:spcAft>
                <a:spcPts val="0"/>
              </a:spcAft>
            </a:pPr>
            <a:r>
              <a:rPr lang="kk-KZ" b="0" i="0" dirty="0">
                <a:solidFill>
                  <a:srgbClr val="7030A0"/>
                </a:solidFill>
                <a:effectLst/>
                <a:latin typeface="Times New Roman" panose="02020603050405020304" pitchFamily="18" charset="0"/>
              </a:rPr>
              <a:t>Қанша үйде сөніп қалды оттар.</a:t>
            </a:r>
          </a:p>
          <a:p>
            <a:pPr algn="just">
              <a:spcAft>
                <a:spcPts val="0"/>
              </a:spcAft>
            </a:pPr>
            <a:r>
              <a:rPr lang="kk-KZ" b="0" i="0" dirty="0">
                <a:solidFill>
                  <a:srgbClr val="7030A0"/>
                </a:solidFill>
                <a:effectLst/>
                <a:latin typeface="Times New Roman" panose="02020603050405020304" pitchFamily="18" charset="0"/>
              </a:rPr>
              <a:t>Көрдің бе ұлын ананың,</a:t>
            </a:r>
          </a:p>
          <a:p>
            <a:pPr algn="just">
              <a:spcAft>
                <a:spcPts val="0"/>
              </a:spcAft>
            </a:pPr>
            <a:r>
              <a:rPr lang="kk-KZ" b="0" i="0" dirty="0">
                <a:solidFill>
                  <a:srgbClr val="7030A0"/>
                </a:solidFill>
                <a:effectLst/>
                <a:latin typeface="Times New Roman" panose="02020603050405020304" pitchFamily="18" charset="0"/>
              </a:rPr>
              <a:t>Соғыстан қайтқан солдаттар?</a:t>
            </a:r>
          </a:p>
          <a:p>
            <a:pPr algn="just">
              <a:spcAft>
                <a:spcPts val="0"/>
              </a:spcAft>
            </a:pPr>
            <a:r>
              <a:rPr lang="kk-KZ" b="0" i="0" dirty="0">
                <a:solidFill>
                  <a:srgbClr val="7030A0"/>
                </a:solidFill>
                <a:effectLst/>
                <a:latin typeface="Times New Roman" panose="02020603050405020304" pitchFamily="18" charset="0"/>
              </a:rPr>
              <a:t>Ұлы Отан соғысы 1941 жылы 22 маусымда нацистік кезеңде басталды, 1939 жылғы  кеңес-герман шарттарын бұзған Германия КСРО-ға шабуыл жасады. Соғыс Кеңес  Одағының барлық халықтары, соның ішінде қазақ халқы үшін үлкен сынақ болды.</a:t>
            </a:r>
          </a:p>
          <a:p>
            <a:pPr algn="just">
              <a:spcAft>
                <a:spcPts val="0"/>
              </a:spcAft>
            </a:pPr>
            <a:r>
              <a:rPr lang="kk-KZ" b="0" i="0" dirty="0">
                <a:solidFill>
                  <a:srgbClr val="7030A0"/>
                </a:solidFill>
                <a:effectLst/>
                <a:latin typeface="Times New Roman" panose="02020603050405020304" pitchFamily="18" charset="0"/>
              </a:rPr>
              <a:t>Ұлы Отан соғысының батыры Бауыржан Момышұлы: соғыс біздің миллиондаған отандастарымыздың жүрегінде өшпес із қалдырды. «Ұлы Отан соғысы»  ̶  біздің заманымызда ғана емес, болашақ үшін де игілікті және толғандыратын әрі қызықты тақырып.</a:t>
            </a:r>
          </a:p>
        </p:txBody>
      </p:sp>
    </p:spTree>
    <p:extLst>
      <p:ext uri="{BB962C8B-B14F-4D97-AF65-F5344CB8AC3E}">
        <p14:creationId xmlns:p14="http://schemas.microsoft.com/office/powerpoint/2010/main" val="66055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C92C8F0-98D6-4A9B-A3EB-AA6DEA8D989C}"/>
              </a:ext>
            </a:extLst>
          </p:cNvPr>
          <p:cNvPicPr>
            <a:picLocks noChangeAspect="1"/>
          </p:cNvPicPr>
          <p:nvPr/>
        </p:nvPicPr>
        <p:blipFill>
          <a:blip r:embed="rId2"/>
          <a:stretch>
            <a:fillRect/>
          </a:stretch>
        </p:blipFill>
        <p:spPr>
          <a:xfrm>
            <a:off x="0" y="0"/>
            <a:ext cx="12192000" cy="1304544"/>
          </a:xfrm>
          <a:prstGeom prst="rect">
            <a:avLst/>
          </a:prstGeom>
        </p:spPr>
      </p:pic>
      <p:sp>
        <p:nvSpPr>
          <p:cNvPr id="2" name="Заголовок 1">
            <a:extLst>
              <a:ext uri="{FF2B5EF4-FFF2-40B4-BE49-F238E27FC236}">
                <a16:creationId xmlns:a16="http://schemas.microsoft.com/office/drawing/2014/main" id="{D30D13D5-1767-4AA9-8BEA-B094B15B139C}"/>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A1BCEE36-C7E5-4C8B-924A-8669573D7AE9}"/>
              </a:ext>
            </a:extLst>
          </p:cNvPr>
          <p:cNvSpPr>
            <a:spLocks noGrp="1"/>
          </p:cNvSpPr>
          <p:nvPr>
            <p:ph idx="1"/>
          </p:nvPr>
        </p:nvSpPr>
        <p:spPr/>
        <p:txBody>
          <a:bodyPr/>
          <a:lstStyle/>
          <a:p>
            <a:endParaRPr lang="ru-RU" dirty="0"/>
          </a:p>
        </p:txBody>
      </p:sp>
      <p:sp>
        <p:nvSpPr>
          <p:cNvPr id="5" name="Прямоугольник: скругленные углы 4">
            <a:extLst>
              <a:ext uri="{FF2B5EF4-FFF2-40B4-BE49-F238E27FC236}">
                <a16:creationId xmlns:a16="http://schemas.microsoft.com/office/drawing/2014/main" id="{6AA1163F-B390-4324-8A38-48C346B12094}"/>
              </a:ext>
            </a:extLst>
          </p:cNvPr>
          <p:cNvSpPr/>
          <p:nvPr/>
        </p:nvSpPr>
        <p:spPr>
          <a:xfrm>
            <a:off x="763570" y="1322109"/>
            <a:ext cx="10515600" cy="42137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kk-KZ" b="0" i="0" dirty="0">
                <a:solidFill>
                  <a:srgbClr val="7030A0"/>
                </a:solidFill>
                <a:effectLst/>
                <a:latin typeface="Times New Roman" panose="02020603050405020304" pitchFamily="18" charset="0"/>
              </a:rPr>
              <a:t>Қазақстандықтар біріңғай елдің азаматтары ретінде соғысқа белсенді және жаппай қатысты. Көптеген еріктілер майданға аттанып, Мәскеу, Сталинград және Курск доғасының астында шайқасты. Майданға республиканың 18-ден 50 жасқа дейінгі ер азаматтарының 70 пайызы кетті. Ұлы Отан соғысының 1418 күні Кеңес мемлекетінің, соның ішінде Қазақстан тарихында аса күрделі кезең болды. Солдаттар мен офицерлер өз өмірлерін аямай, фашистерді талқандап, фашистік Германияны тізе бүктірген. Рейхстагқа жеңіс туын лейтенант Р. Қошқарбаев, сержант М. Егоров, кіші сержанттар М. Кантария, П. Щербина, қатардағы жауынгерлер Г. Булатов, И. Прыгунов және Н. Бык сияқты азаматтар тікті. Кеңес Одағының Батыры атағы 497 қазақстандықтарға берілді.</a:t>
            </a:r>
          </a:p>
          <a:p>
            <a:pPr algn="just">
              <a:spcAft>
                <a:spcPts val="0"/>
              </a:spcAft>
            </a:pPr>
            <a:r>
              <a:rPr lang="kk-KZ" b="0" i="0" dirty="0">
                <a:solidFill>
                  <a:srgbClr val="7030A0"/>
                </a:solidFill>
                <a:effectLst/>
                <a:latin typeface="Times New Roman" panose="02020603050405020304" pitchFamily="18" charset="0"/>
              </a:rPr>
              <a:t>Өткен азапты жолдың ауыр сабақтарын халық ешқашан да ұмытпайды. Оның ауыр сабақтары біздің санамызға ұялап, қазіргі ұрпақтарды ерлікке, қырағылыққа баулып, жарқын болашағымызды қорғауға әрдайым дайын тұруға шақырады. Ұлы Отан соғысы Кеңес Одағы тұсындағы талай ақын-жыршылар шығармашылығына арқау болды. Мұның ішінде ел мен жерде жүріп, жеңіске тілектес болған қаламгерлер да, аласапыран майданда қан кешіп жүріп Отанын, халқын жырлаған ақындар айтарлықтай болды. </a:t>
            </a:r>
            <a:br>
              <a:rPr lang="kk-KZ" b="0" i="0" dirty="0">
                <a:solidFill>
                  <a:srgbClr val="7030A0"/>
                </a:solidFill>
                <a:effectLst/>
                <a:latin typeface="Times New Roman" panose="02020603050405020304" pitchFamily="18" charset="0"/>
              </a:rPr>
            </a:br>
            <a:endParaRPr lang="kk-KZ" b="0" i="0" dirty="0">
              <a:solidFill>
                <a:srgbClr val="7030A0"/>
              </a:solidFill>
              <a:effectLst/>
              <a:latin typeface="Times New Roman" panose="02020603050405020304" pitchFamily="18" charset="0"/>
            </a:endParaRPr>
          </a:p>
        </p:txBody>
      </p:sp>
      <p:sp>
        <p:nvSpPr>
          <p:cNvPr id="6" name="Прямоугольник 5">
            <a:extLst>
              <a:ext uri="{FF2B5EF4-FFF2-40B4-BE49-F238E27FC236}">
                <a16:creationId xmlns:a16="http://schemas.microsoft.com/office/drawing/2014/main" id="{4FD63B1B-25A1-4EB7-B6FE-E50E31DF39A4}"/>
              </a:ext>
            </a:extLst>
          </p:cNvPr>
          <p:cNvSpPr/>
          <p:nvPr/>
        </p:nvSpPr>
        <p:spPr>
          <a:xfrm>
            <a:off x="1267906" y="5641116"/>
            <a:ext cx="4246774" cy="1071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kk-KZ" sz="1800" b="1" dirty="0">
                <a:solidFill>
                  <a:srgbClr val="7030A0"/>
                </a:solidFill>
                <a:latin typeface="Times New Roman" panose="02020603050405020304" pitchFamily="18" charset="0"/>
                <a:cs typeface="Times New Roman" panose="02020603050405020304" pitchFamily="18" charset="0"/>
              </a:rPr>
              <a:t>Дескриптор</a:t>
            </a:r>
          </a:p>
          <a:p>
            <a:r>
              <a:rPr lang="kk-KZ" sz="1800" b="1" dirty="0">
                <a:solidFill>
                  <a:srgbClr val="7030A0"/>
                </a:solidFill>
                <a:latin typeface="Times New Roman" panose="02020603050405020304" pitchFamily="18" charset="0"/>
                <a:cs typeface="Times New Roman" panose="02020603050405020304" pitchFamily="18" charset="0"/>
              </a:rPr>
              <a:t>- </a:t>
            </a:r>
            <a:r>
              <a:rPr lang="kk-KZ" b="1" dirty="0">
                <a:solidFill>
                  <a:srgbClr val="7030A0"/>
                </a:solidFill>
                <a:latin typeface="Times New Roman" panose="02020603050405020304" pitchFamily="18" charset="0"/>
                <a:cs typeface="Times New Roman" panose="02020603050405020304" pitchFamily="18" charset="0"/>
              </a:rPr>
              <a:t>Аудиозапис  арқылы шағын мақала құрастырады</a:t>
            </a:r>
            <a:r>
              <a:rPr lang="kk-KZ" sz="1800" b="1" dirty="0">
                <a:solidFill>
                  <a:srgbClr val="7030A0"/>
                </a:solidFill>
                <a:latin typeface="Times New Roman" panose="02020603050405020304" pitchFamily="18" charset="0"/>
                <a:cs typeface="Times New Roman" panose="02020603050405020304" pitchFamily="18" charset="0"/>
              </a:rPr>
              <a:t>;</a:t>
            </a:r>
          </a:p>
          <a:p>
            <a:endParaRPr lang="kk-KZ" sz="1800" b="1" dirty="0">
              <a:solidFill>
                <a:srgbClr val="7030A0"/>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98E395F6-1CB5-40FF-9153-84F28AA8934A}"/>
              </a:ext>
            </a:extLst>
          </p:cNvPr>
          <p:cNvSpPr/>
          <p:nvPr/>
        </p:nvSpPr>
        <p:spPr>
          <a:xfrm>
            <a:off x="6447147" y="5670272"/>
            <a:ext cx="3974185" cy="10133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sz="1800" b="1" dirty="0">
                <a:solidFill>
                  <a:srgbClr val="7030A0"/>
                </a:solidFill>
                <a:effectLst/>
                <a:latin typeface="Times New Roman" panose="02020603050405020304" pitchFamily="18" charset="0"/>
                <a:ea typeface="Calibri" panose="020F0502020204030204" pitchFamily="34" charset="0"/>
              </a:rPr>
              <a:t>Критерий бойынша бағалау.</a:t>
            </a:r>
            <a:endParaRPr lang="ru-RU" b="1" dirty="0">
              <a:solidFill>
                <a:srgbClr val="7030A0"/>
              </a:solidFill>
            </a:endParaRPr>
          </a:p>
        </p:txBody>
      </p:sp>
    </p:spTree>
    <p:extLst>
      <p:ext uri="{BB962C8B-B14F-4D97-AF65-F5344CB8AC3E}">
        <p14:creationId xmlns:p14="http://schemas.microsoft.com/office/powerpoint/2010/main" val="166676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2F76B6E-6477-4B0C-ADFB-A91E7FFB03B0}"/>
              </a:ext>
            </a:extLst>
          </p:cNvPr>
          <p:cNvPicPr>
            <a:picLocks noChangeAspect="1"/>
          </p:cNvPicPr>
          <p:nvPr/>
        </p:nvPicPr>
        <p:blipFill>
          <a:blip r:embed="rId2"/>
          <a:stretch>
            <a:fillRect/>
          </a:stretch>
        </p:blipFill>
        <p:spPr>
          <a:xfrm>
            <a:off x="0" y="-1"/>
            <a:ext cx="12192000" cy="1150071"/>
          </a:xfrm>
          <a:prstGeom prst="rect">
            <a:avLst/>
          </a:prstGeom>
        </p:spPr>
      </p:pic>
      <p:sp>
        <p:nvSpPr>
          <p:cNvPr id="2" name="Заголовок 1">
            <a:extLst>
              <a:ext uri="{FF2B5EF4-FFF2-40B4-BE49-F238E27FC236}">
                <a16:creationId xmlns:a16="http://schemas.microsoft.com/office/drawing/2014/main" id="{E5DF74A6-D474-4E6A-B804-6A1F17FE130B}"/>
              </a:ext>
            </a:extLst>
          </p:cNvPr>
          <p:cNvSpPr>
            <a:spLocks noGrp="1"/>
          </p:cNvSpPr>
          <p:nvPr>
            <p:ph type="title"/>
          </p:nvPr>
        </p:nvSpPr>
        <p:spPr>
          <a:xfrm>
            <a:off x="84841" y="94268"/>
            <a:ext cx="11962615" cy="829560"/>
          </a:xfrm>
        </p:spPr>
        <p:txBody>
          <a:bodyPr>
            <a:normAutofit fontScale="90000"/>
          </a:bodyPr>
          <a:lstStyle/>
          <a:p>
            <a:br>
              <a:rPr lang="kk-KZ" sz="2800" b="1" dirty="0">
                <a:solidFill>
                  <a:srgbClr val="7030A0"/>
                </a:solidFill>
                <a:latin typeface="Times New Roman" panose="02020603050405020304" pitchFamily="18" charset="0"/>
                <a:cs typeface="Times New Roman" panose="02020603050405020304" pitchFamily="18" charset="0"/>
              </a:rPr>
            </a:br>
            <a:r>
              <a:rPr lang="kk-KZ" sz="2700" b="1" dirty="0">
                <a:solidFill>
                  <a:srgbClr val="7030A0"/>
                </a:solidFill>
                <a:latin typeface="Times New Roman" panose="02020603050405020304" pitchFamily="18" charset="0"/>
                <a:cs typeface="Times New Roman" panose="02020603050405020304" pitchFamily="18" charset="0"/>
              </a:rPr>
              <a:t>2-тапсырма. </a:t>
            </a:r>
            <a:r>
              <a:rPr lang="kk-KZ" sz="2700" b="1" i="0" dirty="0">
                <a:solidFill>
                  <a:srgbClr val="7030A0"/>
                </a:solidFill>
                <a:effectLst/>
                <a:latin typeface="Times New Roman" panose="02020603050405020304" pitchFamily="18" charset="0"/>
              </a:rPr>
              <a:t>Мәнмәтінге қарап болжам жасау әдісі. </a:t>
            </a:r>
            <a:r>
              <a:rPr lang="kk-KZ" sz="2700" b="1" dirty="0">
                <a:solidFill>
                  <a:srgbClr val="7030A0"/>
                </a:solidFill>
                <a:latin typeface="Times New Roman" panose="02020603050405020304" pitchFamily="18" charset="0"/>
                <a:cs typeface="Times New Roman" panose="02020603050405020304" pitchFamily="18" charset="0"/>
              </a:rPr>
              <a:t>Мәтіннен  тыныс белгілері қойылған сөздерді тауып, кестеге  орналастыр</a:t>
            </a:r>
            <a:endParaRPr lang="ru-RU" sz="27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ED75E26-3B12-4164-A0E9-271BD6E236C6}"/>
              </a:ext>
            </a:extLst>
          </p:cNvPr>
          <p:cNvSpPr>
            <a:spLocks noGrp="1"/>
          </p:cNvSpPr>
          <p:nvPr>
            <p:ph idx="1"/>
          </p:nvPr>
        </p:nvSpPr>
        <p:spPr>
          <a:xfrm>
            <a:off x="838200" y="2055813"/>
            <a:ext cx="10515600" cy="4121150"/>
          </a:xfrm>
        </p:spPr>
        <p:txBody>
          <a:bodyPr/>
          <a:lstStyle/>
          <a:p>
            <a:pPr marL="0" indent="0">
              <a:buNone/>
            </a:pPr>
            <a:endParaRPr lang="ru-RU" dirty="0"/>
          </a:p>
        </p:txBody>
      </p:sp>
      <p:sp>
        <p:nvSpPr>
          <p:cNvPr id="5" name="Прямоугольник: скругленные углы 4">
            <a:extLst>
              <a:ext uri="{FF2B5EF4-FFF2-40B4-BE49-F238E27FC236}">
                <a16:creationId xmlns:a16="http://schemas.microsoft.com/office/drawing/2014/main" id="{B3D28604-0163-460D-9644-C68EA92AF218}"/>
              </a:ext>
            </a:extLst>
          </p:cNvPr>
          <p:cNvSpPr/>
          <p:nvPr/>
        </p:nvSpPr>
        <p:spPr>
          <a:xfrm>
            <a:off x="188536" y="1319752"/>
            <a:ext cx="11745798" cy="53167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b="0" i="0" dirty="0" err="1">
                <a:solidFill>
                  <a:srgbClr val="7030A0"/>
                </a:solidFill>
                <a:effectLst/>
                <a:latin typeface="Times New Roman" panose="02020603050405020304" pitchFamily="18" charset="0"/>
                <a:cs typeface="Times New Roman" panose="02020603050405020304" pitchFamily="18" charset="0"/>
              </a:rPr>
              <a:t>Көтерді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бәрін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ауырдың</a:t>
            </a:r>
            <a:r>
              <a:rPr lang="ru-RU" b="0" i="0" dirty="0">
                <a:solidFill>
                  <a:srgbClr val="7030A0"/>
                </a:solidFill>
                <a:effectLst/>
                <a:latin typeface="Times New Roman" panose="02020603050405020304" pitchFamily="18" charset="0"/>
                <a:cs typeface="Times New Roman" panose="02020603050405020304" pitchFamily="18" charset="0"/>
              </a:rPr>
              <a:t>,</a:t>
            </a:r>
            <a:br>
              <a:rPr lang="ru-RU" dirty="0">
                <a:solidFill>
                  <a:srgbClr val="7030A0"/>
                </a:solidFill>
                <a:latin typeface="Times New Roman" panose="02020603050405020304" pitchFamily="18" charset="0"/>
                <a:cs typeface="Times New Roman" panose="02020603050405020304" pitchFamily="18" charset="0"/>
              </a:rPr>
            </a:br>
            <a:r>
              <a:rPr lang="ru-RU" b="0" i="0" dirty="0">
                <a:solidFill>
                  <a:srgbClr val="7030A0"/>
                </a:solidFill>
                <a:effectLst/>
                <a:latin typeface="Times New Roman" panose="02020603050405020304" pitchFamily="18" charset="0"/>
                <a:cs typeface="Times New Roman" panose="02020603050405020304" pitchFamily="18" charset="0"/>
              </a:rPr>
              <a:t>Азамат </a:t>
            </a:r>
            <a:r>
              <a:rPr lang="ru-RU" b="0" i="0" dirty="0" err="1">
                <a:solidFill>
                  <a:srgbClr val="7030A0"/>
                </a:solidFill>
                <a:effectLst/>
                <a:latin typeface="Times New Roman" panose="02020603050405020304" pitchFamily="18" charset="0"/>
                <a:cs typeface="Times New Roman" panose="02020603050405020304" pitchFamily="18" charset="0"/>
              </a:rPr>
              <a:t>болып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арды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ақтар</a:t>
            </a:r>
            <a:r>
              <a:rPr lang="ru-RU" b="0" i="0" dirty="0">
                <a:solidFill>
                  <a:srgbClr val="7030A0"/>
                </a:solidFill>
                <a:effectLst/>
                <a:latin typeface="Times New Roman" panose="02020603050405020304" pitchFamily="18" charset="0"/>
                <a:cs typeface="Times New Roman" panose="02020603050405020304" pitchFamily="18" charset="0"/>
              </a:rPr>
              <a:t>.</a:t>
            </a:r>
            <a:br>
              <a:rPr lang="ru-RU" dirty="0">
                <a:solidFill>
                  <a:srgbClr val="7030A0"/>
                </a:solidFill>
                <a:latin typeface="Times New Roman" panose="02020603050405020304" pitchFamily="18" charset="0"/>
                <a:cs typeface="Times New Roman" panose="02020603050405020304" pitchFamily="18" charset="0"/>
              </a:rPr>
            </a:br>
            <a:r>
              <a:rPr lang="ru-RU" b="0" i="0" dirty="0" err="1">
                <a:solidFill>
                  <a:srgbClr val="7030A0"/>
                </a:solidFill>
                <a:effectLst/>
                <a:latin typeface="Times New Roman" panose="02020603050405020304" pitchFamily="18" charset="0"/>
                <a:cs typeface="Times New Roman" panose="02020603050405020304" pitchFamily="18" charset="0"/>
              </a:rPr>
              <a:t>Көрдің</a:t>
            </a:r>
            <a:r>
              <a:rPr lang="ru-RU" b="0" i="0" dirty="0">
                <a:solidFill>
                  <a:srgbClr val="7030A0"/>
                </a:solidFill>
                <a:effectLst/>
                <a:latin typeface="Times New Roman" panose="02020603050405020304" pitchFamily="18" charset="0"/>
                <a:cs typeface="Times New Roman" panose="02020603050405020304" pitchFamily="18" charset="0"/>
              </a:rPr>
              <a:t> бе </a:t>
            </a:r>
            <a:r>
              <a:rPr lang="ru-RU" b="0" i="0" dirty="0" err="1">
                <a:solidFill>
                  <a:srgbClr val="7030A0"/>
                </a:solidFill>
                <a:effectLst/>
                <a:latin typeface="Times New Roman" panose="02020603050405020304" pitchFamily="18" charset="0"/>
                <a:cs typeface="Times New Roman" panose="02020603050405020304" pitchFamily="18" charset="0"/>
              </a:rPr>
              <a:t>жарын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арудың</a:t>
            </a:r>
            <a:r>
              <a:rPr lang="ru-RU" b="0" i="0" dirty="0">
                <a:solidFill>
                  <a:srgbClr val="7030A0"/>
                </a:solidFill>
                <a:effectLst/>
                <a:latin typeface="Times New Roman" panose="02020603050405020304" pitchFamily="18" charset="0"/>
                <a:cs typeface="Times New Roman" panose="02020603050405020304" pitchFamily="18" charset="0"/>
              </a:rPr>
              <a:t>,</a:t>
            </a:r>
            <a:br>
              <a:rPr lang="ru-RU" dirty="0">
                <a:solidFill>
                  <a:srgbClr val="7030A0"/>
                </a:solidFill>
                <a:latin typeface="Times New Roman" panose="02020603050405020304" pitchFamily="18" charset="0"/>
                <a:cs typeface="Times New Roman" panose="02020603050405020304" pitchFamily="18" charset="0"/>
              </a:rPr>
            </a:br>
            <a:r>
              <a:rPr lang="ru-RU" b="0" i="0" dirty="0" err="1">
                <a:solidFill>
                  <a:srgbClr val="7030A0"/>
                </a:solidFill>
                <a:effectLst/>
                <a:latin typeface="Times New Roman" panose="02020603050405020304" pitchFamily="18" charset="0"/>
                <a:cs typeface="Times New Roman" panose="02020603050405020304" pitchFamily="18" charset="0"/>
              </a:rPr>
              <a:t>Соғыстан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қайтқан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солдаттар</a:t>
            </a:r>
            <a:r>
              <a:rPr lang="ru-RU" b="0" i="0" dirty="0">
                <a:solidFill>
                  <a:srgbClr val="7030A0"/>
                </a:solidFill>
                <a:effectLst/>
                <a:latin typeface="Times New Roman" panose="02020603050405020304" pitchFamily="18" charset="0"/>
                <a:cs typeface="Times New Roman" panose="02020603050405020304" pitchFamily="18" charset="0"/>
              </a:rPr>
              <a:t>? - </a:t>
            </a:r>
            <a:r>
              <a:rPr lang="ru-RU" b="0" i="0" dirty="0" err="1">
                <a:solidFill>
                  <a:srgbClr val="7030A0"/>
                </a:solidFill>
                <a:effectLst/>
                <a:latin typeface="Times New Roman" panose="02020603050405020304" pitchFamily="18" charset="0"/>
                <a:cs typeface="Times New Roman" panose="02020603050405020304" pitchFamily="18" charset="0"/>
              </a:rPr>
              <a:t>деп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халқымыздың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көрнекті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ақындарының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бірі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Сырбай</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Мәуленов</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жырлағандай</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сұм</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соғыс</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қай</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шаңыраққа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қайғы</a:t>
            </a:r>
            <a:r>
              <a:rPr lang="ru-RU" b="0" i="0" dirty="0">
                <a:solidFill>
                  <a:srgbClr val="7030A0"/>
                </a:solidFill>
                <a:effectLst/>
                <a:latin typeface="Times New Roman" panose="02020603050405020304" pitchFamily="18" charset="0"/>
                <a:cs typeface="Times New Roman" panose="02020603050405020304" pitchFamily="18" charset="0"/>
              </a:rPr>
              <a:t>–</a:t>
            </a:r>
            <a:r>
              <a:rPr lang="ru-RU" b="0" i="0" dirty="0" err="1">
                <a:solidFill>
                  <a:srgbClr val="7030A0"/>
                </a:solidFill>
                <a:effectLst/>
                <a:latin typeface="Times New Roman" panose="02020603050405020304" pitchFamily="18" charset="0"/>
                <a:cs typeface="Times New Roman" panose="02020603050405020304" pitchFamily="18" charset="0"/>
              </a:rPr>
              <a:t>шер</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әкелмеді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десеңізші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Соғыс-күйретуші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күш</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Дәл</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солай</a:t>
            </a:r>
            <a:r>
              <a:rPr lang="ru-RU" b="0" i="0" dirty="0">
                <a:solidFill>
                  <a:srgbClr val="7030A0"/>
                </a:solidFill>
                <a:effectLst/>
                <a:latin typeface="Times New Roman" panose="02020603050405020304" pitchFamily="18" charset="0"/>
                <a:cs typeface="Times New Roman" panose="02020603050405020304" pitchFamily="18" charset="0"/>
              </a:rPr>
              <a:t>! Барды </a:t>
            </a:r>
            <a:r>
              <a:rPr lang="ru-RU" b="0" i="0" dirty="0" err="1">
                <a:solidFill>
                  <a:srgbClr val="7030A0"/>
                </a:solidFill>
                <a:effectLst/>
                <a:latin typeface="Times New Roman" panose="02020603050405020304" pitchFamily="18" charset="0"/>
                <a:cs typeface="Times New Roman" panose="02020603050405020304" pitchFamily="18" charset="0"/>
              </a:rPr>
              <a:t>жоқ</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ететін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тауды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жер</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ететін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жер</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бетіндегі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тіршілік</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атаулының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бәрін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жалмап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жұтатын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тажал</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Иә,содан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бері</a:t>
            </a:r>
            <a:r>
              <a:rPr lang="ru-RU" b="0" i="0" dirty="0">
                <a:solidFill>
                  <a:srgbClr val="7030A0"/>
                </a:solidFill>
                <a:effectLst/>
                <a:latin typeface="Times New Roman" panose="02020603050405020304" pitchFamily="18" charset="0"/>
                <a:cs typeface="Times New Roman" panose="02020603050405020304" pitchFamily="18" charset="0"/>
              </a:rPr>
              <a:t> жарты </a:t>
            </a:r>
            <a:r>
              <a:rPr lang="ru-RU" b="0" i="0" dirty="0" err="1">
                <a:solidFill>
                  <a:srgbClr val="7030A0"/>
                </a:solidFill>
                <a:effectLst/>
                <a:latin typeface="Times New Roman" panose="02020603050405020304" pitchFamily="18" charset="0"/>
                <a:cs typeface="Times New Roman" panose="02020603050405020304" pitchFamily="18" charset="0"/>
              </a:rPr>
              <a:t>ғасырдан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астам</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уақыт</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өтсе</a:t>
            </a:r>
            <a:r>
              <a:rPr lang="ru-RU" b="0" i="0" dirty="0">
                <a:solidFill>
                  <a:srgbClr val="7030A0"/>
                </a:solidFill>
                <a:effectLst/>
                <a:latin typeface="Times New Roman" panose="02020603050405020304" pitchFamily="18" charset="0"/>
                <a:cs typeface="Times New Roman" panose="02020603050405020304" pitchFamily="18" charset="0"/>
              </a:rPr>
              <a:t> де </a:t>
            </a:r>
            <a:r>
              <a:rPr lang="ru-RU" b="0" i="0" dirty="0" err="1">
                <a:solidFill>
                  <a:srgbClr val="7030A0"/>
                </a:solidFill>
                <a:effectLst/>
                <a:latin typeface="Times New Roman" panose="02020603050405020304" pitchFamily="18" charset="0"/>
                <a:cs typeface="Times New Roman" panose="02020603050405020304" pitchFamily="18" charset="0"/>
              </a:rPr>
              <a:t>ешкім</a:t>
            </a:r>
            <a:r>
              <a:rPr lang="ru-RU" b="0" i="0" dirty="0">
                <a:solidFill>
                  <a:srgbClr val="7030A0"/>
                </a:solidFill>
                <a:effectLst/>
                <a:latin typeface="Times New Roman" panose="02020603050405020304" pitchFamily="18" charset="0"/>
                <a:cs typeface="Times New Roman" panose="02020603050405020304" pitchFamily="18" charset="0"/>
              </a:rPr>
              <a:t> де, </a:t>
            </a:r>
            <a:r>
              <a:rPr lang="ru-RU" b="0" i="0" dirty="0" err="1">
                <a:solidFill>
                  <a:srgbClr val="7030A0"/>
                </a:solidFill>
                <a:effectLst/>
                <a:latin typeface="Times New Roman" panose="02020603050405020304" pitchFamily="18" charset="0"/>
                <a:cs typeface="Times New Roman" panose="02020603050405020304" pitchFamily="18" charset="0"/>
              </a:rPr>
              <a:t>ешнәрсе</a:t>
            </a:r>
            <a:r>
              <a:rPr lang="ru-RU" b="0" i="0" dirty="0">
                <a:solidFill>
                  <a:srgbClr val="7030A0"/>
                </a:solidFill>
                <a:effectLst/>
                <a:latin typeface="Times New Roman" panose="02020603050405020304" pitchFamily="18" charset="0"/>
                <a:cs typeface="Times New Roman" panose="02020603050405020304" pitchFamily="18" charset="0"/>
              </a:rPr>
              <a:t> де </a:t>
            </a:r>
            <a:r>
              <a:rPr lang="ru-RU" b="0" i="0" dirty="0" err="1">
                <a:solidFill>
                  <a:srgbClr val="7030A0"/>
                </a:solidFill>
                <a:effectLst/>
                <a:latin typeface="Times New Roman" panose="02020603050405020304" pitchFamily="18" charset="0"/>
                <a:cs typeface="Times New Roman" panose="02020603050405020304" pitchFamily="18" charset="0"/>
              </a:rPr>
              <a:t>ұмытылған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жоқ</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Ұлы</a:t>
            </a:r>
            <a:r>
              <a:rPr lang="ru-RU" b="0" i="0" dirty="0">
                <a:solidFill>
                  <a:srgbClr val="7030A0"/>
                </a:solidFill>
                <a:effectLst/>
                <a:latin typeface="Times New Roman" panose="02020603050405020304" pitchFamily="18" charset="0"/>
                <a:cs typeface="Times New Roman" panose="02020603050405020304" pitchFamily="18" charset="0"/>
              </a:rPr>
              <a:t> Отан </a:t>
            </a:r>
            <a:r>
              <a:rPr lang="ru-RU" b="0" i="0" dirty="0" err="1">
                <a:solidFill>
                  <a:srgbClr val="7030A0"/>
                </a:solidFill>
                <a:effectLst/>
                <a:latin typeface="Times New Roman" panose="02020603050405020304" pitchFamily="18" charset="0"/>
                <a:cs typeface="Times New Roman" panose="02020603050405020304" pitchFamily="18" charset="0"/>
              </a:rPr>
              <a:t>соғысынан</a:t>
            </a:r>
            <a:r>
              <a:rPr lang="ru-RU" b="0" i="0" dirty="0">
                <a:solidFill>
                  <a:srgbClr val="7030A0"/>
                </a:solidFill>
                <a:effectLst/>
                <a:latin typeface="Times New Roman" panose="02020603050405020304" pitchFamily="18" charset="0"/>
                <a:cs typeface="Times New Roman" panose="02020603050405020304" pitchFamily="18" charset="0"/>
              </a:rPr>
              <a:t> аман </a:t>
            </a:r>
            <a:r>
              <a:rPr lang="ru-RU" b="0" i="0" dirty="0" err="1">
                <a:solidFill>
                  <a:srgbClr val="7030A0"/>
                </a:solidFill>
                <a:effectLst/>
                <a:latin typeface="Times New Roman" panose="02020603050405020304" pitchFamily="18" charset="0"/>
                <a:cs typeface="Times New Roman" panose="02020603050405020304" pitchFamily="18" charset="0"/>
              </a:rPr>
              <a:t>оралған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ақсақалдарымыздың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қарасы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жыл</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сайын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азайып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барады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Солардың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жанымен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қанымен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терімен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көз</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жасымен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күшімен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ісімен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ерлігімен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еңіреп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жүріп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жауды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жеңіп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тауын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шағып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жеңістің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таңбасын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басқан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күн</a:t>
            </a:r>
            <a:r>
              <a:rPr lang="ru-RU" b="0" i="0" dirty="0">
                <a:solidFill>
                  <a:srgbClr val="7030A0"/>
                </a:solidFill>
                <a:effectLst/>
                <a:latin typeface="Times New Roman" panose="02020603050405020304" pitchFamily="18" charset="0"/>
                <a:cs typeface="Times New Roman" panose="02020603050405020304" pitchFamily="18" charset="0"/>
              </a:rPr>
              <a:t> – </a:t>
            </a:r>
            <a:r>
              <a:rPr lang="ru-RU" b="0" i="0" dirty="0" err="1">
                <a:solidFill>
                  <a:srgbClr val="7030A0"/>
                </a:solidFill>
                <a:effectLst/>
                <a:latin typeface="Times New Roman" panose="02020603050405020304" pitchFamily="18" charset="0"/>
                <a:cs typeface="Times New Roman" panose="02020603050405020304" pitchFamily="18" charset="0"/>
              </a:rPr>
              <a:t>Жеңіс</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күні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Бұл</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күннің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толғағы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ащы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болса</a:t>
            </a:r>
            <a:r>
              <a:rPr lang="ru-RU" b="0" i="0" dirty="0">
                <a:solidFill>
                  <a:srgbClr val="7030A0"/>
                </a:solidFill>
                <a:effectLst/>
                <a:latin typeface="Times New Roman" panose="02020603050405020304" pitchFamily="18" charset="0"/>
                <a:cs typeface="Times New Roman" panose="02020603050405020304" pitchFamily="18" charset="0"/>
              </a:rPr>
              <a:t> да, </a:t>
            </a:r>
            <a:r>
              <a:rPr lang="ru-RU" b="0" i="0" dirty="0" err="1">
                <a:solidFill>
                  <a:srgbClr val="7030A0"/>
                </a:solidFill>
                <a:effectLst/>
                <a:latin typeface="Times New Roman" panose="02020603050405020304" pitchFamily="18" charset="0"/>
                <a:cs typeface="Times New Roman" panose="02020603050405020304" pitchFamily="18" charset="0"/>
              </a:rPr>
              <a:t>туғаны</a:t>
            </a:r>
            <a:r>
              <a:rPr lang="ru-RU" b="0" i="0" dirty="0">
                <a:solidFill>
                  <a:srgbClr val="7030A0"/>
                </a:solidFill>
                <a:effectLst/>
                <a:latin typeface="Times New Roman" panose="02020603050405020304" pitchFamily="18" charset="0"/>
                <a:cs typeface="Times New Roman" panose="02020603050405020304" pitchFamily="18" charset="0"/>
              </a:rPr>
              <a:t> бар </a:t>
            </a:r>
            <a:r>
              <a:rPr lang="ru-RU" b="0" i="0" dirty="0" err="1">
                <a:solidFill>
                  <a:srgbClr val="7030A0"/>
                </a:solidFill>
                <a:effectLst/>
                <a:latin typeface="Times New Roman" panose="02020603050405020304" pitchFamily="18" charset="0"/>
                <a:cs typeface="Times New Roman" panose="02020603050405020304" pitchFamily="18" charset="0"/>
              </a:rPr>
              <a:t>халық</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үшін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қуаныш</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болған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Сондықтан</a:t>
            </a:r>
            <a:r>
              <a:rPr lang="ru-RU" b="0" i="0" dirty="0">
                <a:solidFill>
                  <a:srgbClr val="7030A0"/>
                </a:solidFill>
                <a:effectLst/>
                <a:latin typeface="Times New Roman" panose="02020603050405020304" pitchFamily="18" charset="0"/>
                <a:cs typeface="Times New Roman" panose="02020603050405020304" pitchFamily="18" charset="0"/>
              </a:rPr>
              <a:t> да </a:t>
            </a:r>
            <a:r>
              <a:rPr lang="ru-RU" b="0" i="0" dirty="0" err="1">
                <a:solidFill>
                  <a:srgbClr val="7030A0"/>
                </a:solidFill>
                <a:effectLst/>
                <a:latin typeface="Times New Roman" panose="02020603050405020304" pitchFamily="18" charset="0"/>
                <a:cs typeface="Times New Roman" panose="02020603050405020304" pitchFamily="18" charset="0"/>
              </a:rPr>
              <a:t>бұл</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Ұлы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мереке</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Оққа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ұшқан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қарулас</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жолдастарының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аманатын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арқалап</a:t>
            </a:r>
            <a:r>
              <a:rPr lang="ru-RU" b="0" i="0" dirty="0">
                <a:solidFill>
                  <a:srgbClr val="7030A0"/>
                </a:solidFill>
                <a:effectLst/>
                <a:latin typeface="Times New Roman" panose="02020603050405020304" pitchFamily="18" charset="0"/>
                <a:cs typeface="Times New Roman" panose="02020603050405020304" pitchFamily="18" charset="0"/>
              </a:rPr>
              <a:t>, аман </a:t>
            </a:r>
            <a:r>
              <a:rPr lang="ru-RU" b="0" i="0" dirty="0" err="1">
                <a:solidFill>
                  <a:srgbClr val="7030A0"/>
                </a:solidFill>
                <a:effectLst/>
                <a:latin typeface="Times New Roman" panose="02020603050405020304" pitchFamily="18" charset="0"/>
                <a:cs typeface="Times New Roman" panose="02020603050405020304" pitchFamily="18" charset="0"/>
              </a:rPr>
              <a:t>оралған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ардагер</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аталарымыздың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өздері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қорғап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қамқор</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болып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оралған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қалың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елдің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қамығып</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жеткен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Жеңіс</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күнін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біз</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ұмытсақ</a:t>
            </a:r>
            <a:r>
              <a:rPr lang="ru-RU" b="0" i="0" dirty="0">
                <a:solidFill>
                  <a:srgbClr val="7030A0"/>
                </a:solidFill>
                <a:effectLst/>
                <a:latin typeface="Times New Roman" panose="02020603050405020304" pitchFamily="18" charset="0"/>
                <a:cs typeface="Times New Roman" panose="02020603050405020304" pitchFamily="18" charset="0"/>
              </a:rPr>
              <a:t> та, </a:t>
            </a:r>
            <a:r>
              <a:rPr lang="ru-RU" b="0" i="0" dirty="0" err="1">
                <a:solidFill>
                  <a:srgbClr val="7030A0"/>
                </a:solidFill>
                <a:effectLst/>
                <a:latin typeface="Times New Roman" panose="02020603050405020304" pitchFamily="18" charset="0"/>
                <a:cs typeface="Times New Roman" panose="02020603050405020304" pitchFamily="18" charset="0"/>
              </a:rPr>
              <a:t>тарих</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ұмытпайды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Ол</a:t>
            </a:r>
            <a:r>
              <a:rPr lang="ru-RU" b="0" i="0" dirty="0">
                <a:solidFill>
                  <a:srgbClr val="7030A0"/>
                </a:solidFill>
                <a:effectLst/>
                <a:latin typeface="Times New Roman" panose="02020603050405020304" pitchFamily="18" charset="0"/>
                <a:cs typeface="Times New Roman" panose="02020603050405020304" pitchFamily="18" charset="0"/>
              </a:rPr>
              <a:t> – </a:t>
            </a:r>
            <a:r>
              <a:rPr lang="ru-RU" b="0" i="0" dirty="0" err="1">
                <a:solidFill>
                  <a:srgbClr val="7030A0"/>
                </a:solidFill>
                <a:effectLst/>
                <a:latin typeface="Times New Roman" panose="02020603050405020304" pitchFamily="18" charset="0"/>
                <a:cs typeface="Times New Roman" panose="02020603050405020304" pitchFamily="18" charset="0"/>
              </a:rPr>
              <a:t>өмір</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заңы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Ұлы</a:t>
            </a:r>
            <a:r>
              <a:rPr lang="ru-RU" b="0" i="0" dirty="0">
                <a:solidFill>
                  <a:srgbClr val="7030A0"/>
                </a:solidFill>
                <a:effectLst/>
                <a:latin typeface="Times New Roman" panose="02020603050405020304" pitchFamily="18" charset="0"/>
                <a:cs typeface="Times New Roman" panose="02020603050405020304" pitchFamily="18" charset="0"/>
              </a:rPr>
              <a:t> Отан </a:t>
            </a:r>
            <a:r>
              <a:rPr lang="ru-RU" b="0" i="0" dirty="0" err="1">
                <a:solidFill>
                  <a:srgbClr val="7030A0"/>
                </a:solidFill>
                <a:effectLst/>
                <a:latin typeface="Times New Roman" panose="02020603050405020304" pitchFamily="18" charset="0"/>
                <a:cs typeface="Times New Roman" panose="02020603050405020304" pitchFamily="18" charset="0"/>
              </a:rPr>
              <a:t>соғысы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Бұл</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тарихта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мәңгі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қалатын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Ұлы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Жеңістің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ұмытылмайтыны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сиякты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соғыс</a:t>
            </a:r>
            <a:r>
              <a:rPr lang="ru-RU" b="0" i="0" dirty="0">
                <a:solidFill>
                  <a:srgbClr val="7030A0"/>
                </a:solidFill>
                <a:effectLst/>
                <a:latin typeface="Times New Roman" panose="02020603050405020304" pitchFamily="18" charset="0"/>
                <a:cs typeface="Times New Roman" panose="02020603050405020304" pitchFamily="18" charset="0"/>
              </a:rPr>
              <a:t> та </a:t>
            </a:r>
            <a:r>
              <a:rPr lang="ru-RU" b="0" i="0" dirty="0" err="1">
                <a:solidFill>
                  <a:srgbClr val="7030A0"/>
                </a:solidFill>
                <a:effectLst/>
                <a:latin typeface="Times New Roman" panose="02020603050405020304" pitchFamily="18" charset="0"/>
                <a:cs typeface="Times New Roman" panose="02020603050405020304" pitchFamily="18" charset="0"/>
              </a:rPr>
              <a:t>ұмытылмастай</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ізін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қалдырды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Жеңіс</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күні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бұл</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барлығымызға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ортақ</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мереке</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Біздің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аталарымыз</a:t>
            </a:r>
            <a:r>
              <a:rPr lang="ru-RU" b="0" i="0" dirty="0">
                <a:solidFill>
                  <a:srgbClr val="7030A0"/>
                </a:solidFill>
                <a:effectLst/>
                <a:latin typeface="Times New Roman" panose="02020603050405020304" pitchFamily="18" charset="0"/>
                <a:cs typeface="Times New Roman" panose="02020603050405020304" pitchFamily="18" charset="0"/>
              </a:rPr>
              <a:t> бен </a:t>
            </a:r>
            <a:r>
              <a:rPr lang="ru-RU" b="0" i="0" dirty="0" err="1">
                <a:solidFill>
                  <a:srgbClr val="7030A0"/>
                </a:solidFill>
                <a:effectLst/>
                <a:latin typeface="Times New Roman" panose="02020603050405020304" pitchFamily="18" charset="0"/>
                <a:cs typeface="Times New Roman" panose="02020603050405020304" pitchFamily="18" charset="0"/>
              </a:rPr>
              <a:t>әкелеріміздің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батырлықтары</a:t>
            </a:r>
            <a:r>
              <a:rPr lang="ru-RU" b="0" i="0" dirty="0">
                <a:solidFill>
                  <a:srgbClr val="7030A0"/>
                </a:solidFill>
                <a:effectLst/>
                <a:latin typeface="Times New Roman" panose="02020603050405020304" pitchFamily="18" charset="0"/>
                <a:cs typeface="Times New Roman" panose="02020603050405020304" pitchFamily="18" charset="0"/>
              </a:rPr>
              <a:t> мен </a:t>
            </a:r>
            <a:r>
              <a:rPr lang="ru-RU" b="0" i="0" dirty="0" err="1">
                <a:solidFill>
                  <a:srgbClr val="7030A0"/>
                </a:solidFill>
                <a:effectLst/>
                <a:latin typeface="Times New Roman" panose="02020603050405020304" pitchFamily="18" charset="0"/>
                <a:cs typeface="Times New Roman" panose="02020603050405020304" pitchFamily="18" charset="0"/>
              </a:rPr>
              <a:t>жанқиярлықтары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олардың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өз</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Отанына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деген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шексіз</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сүйіспеншіліктері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Қазақстанның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бүгінгі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біздер</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үшін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мақтан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тұтарлық</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үлгі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ғана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емес</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бұл-бірнеше</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ұрпақты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байланыстыратын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қоғамның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дамуы</a:t>
            </a:r>
            <a:r>
              <a:rPr lang="ru-RU" b="0" i="0" dirty="0">
                <a:solidFill>
                  <a:srgbClr val="7030A0"/>
                </a:solidFill>
                <a:effectLst/>
                <a:latin typeface="Times New Roman" panose="02020603050405020304" pitchFamily="18" charset="0"/>
                <a:cs typeface="Times New Roman" panose="02020603050405020304" pitchFamily="18" charset="0"/>
              </a:rPr>
              <a:t> мен </a:t>
            </a:r>
            <a:r>
              <a:rPr lang="ru-RU" b="0" i="0" dirty="0" err="1">
                <a:solidFill>
                  <a:srgbClr val="7030A0"/>
                </a:solidFill>
                <a:effectLst/>
                <a:latin typeface="Times New Roman" panose="02020603050405020304" pitchFamily="18" charset="0"/>
                <a:cs typeface="Times New Roman" panose="02020603050405020304" pitchFamily="18" charset="0"/>
              </a:rPr>
              <a:t>қайта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өрлеуінің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негізі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Жеңіс</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күні</a:t>
            </a:r>
            <a:r>
              <a:rPr lang="ru-RU" b="0" i="0" dirty="0">
                <a:solidFill>
                  <a:srgbClr val="7030A0"/>
                </a:solidFill>
                <a:effectLst/>
                <a:latin typeface="Times New Roman" panose="02020603050405020304" pitchFamily="18" charset="0"/>
                <a:cs typeface="Times New Roman" panose="02020603050405020304" pitchFamily="18" charset="0"/>
              </a:rPr>
              <a:t> - </a:t>
            </a:r>
            <a:r>
              <a:rPr lang="ru-RU" b="0" i="0" dirty="0" err="1">
                <a:solidFill>
                  <a:srgbClr val="7030A0"/>
                </a:solidFill>
                <a:effectLst/>
                <a:latin typeface="Times New Roman" panose="02020603050405020304" pitchFamily="18" charset="0"/>
                <a:cs typeface="Times New Roman" panose="02020603050405020304" pitchFamily="18" charset="0"/>
              </a:rPr>
              <a:t>абыройымыз</a:t>
            </a:r>
            <a:r>
              <a:rPr lang="ru-RU" b="0" i="0" dirty="0">
                <a:solidFill>
                  <a:srgbClr val="7030A0"/>
                </a:solidFill>
                <a:effectLst/>
                <a:latin typeface="Times New Roman" panose="02020603050405020304" pitchFamily="18" charset="0"/>
                <a:cs typeface="Times New Roman" panose="02020603050405020304" pitchFamily="18" charset="0"/>
              </a:rPr>
              <a:t> бен </a:t>
            </a:r>
            <a:r>
              <a:rPr lang="ru-RU" b="0" i="0" dirty="0" err="1">
                <a:solidFill>
                  <a:srgbClr val="7030A0"/>
                </a:solidFill>
                <a:effectLst/>
                <a:latin typeface="Times New Roman" panose="02020603050405020304" pitchFamily="18" charset="0"/>
                <a:cs typeface="Times New Roman" panose="02020603050405020304" pitchFamily="18" charset="0"/>
              </a:rPr>
              <a:t>даңқымыздың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мерекесі</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Батырларымыздың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табандылығы</a:t>
            </a:r>
            <a:r>
              <a:rPr lang="ru-RU" b="0" i="0" dirty="0">
                <a:solidFill>
                  <a:srgbClr val="7030A0"/>
                </a:solidFill>
                <a:effectLst/>
                <a:latin typeface="Times New Roman" panose="02020603050405020304" pitchFamily="18" charset="0"/>
                <a:cs typeface="Times New Roman" panose="02020603050405020304" pitchFamily="18" charset="0"/>
              </a:rPr>
              <a:t> мен </a:t>
            </a:r>
            <a:r>
              <a:rPr lang="ru-RU" b="0" i="0" dirty="0" err="1">
                <a:solidFill>
                  <a:srgbClr val="7030A0"/>
                </a:solidFill>
                <a:effectLst/>
                <a:latin typeface="Times New Roman" panose="02020603050405020304" pitchFamily="18" charset="0"/>
                <a:cs typeface="Times New Roman" panose="02020603050405020304" pitchFamily="18" charset="0"/>
              </a:rPr>
              <a:t>ерлігінің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арқасында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Отанға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деген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сүйіспеншілігінің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арқасында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олар</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қатал</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соғыста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жеңіске</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жетті</a:t>
            </a:r>
            <a:r>
              <a:rPr lang="ru-RU" b="0" i="0" dirty="0">
                <a:solidFill>
                  <a:srgbClr val="7030A0"/>
                </a:solidFill>
                <a:effectLst/>
                <a:latin typeface="Times New Roman" panose="02020603050405020304" pitchFamily="18" charset="0"/>
                <a:cs typeface="Times New Roman" panose="02020603050405020304" pitchFamily="18" charset="0"/>
              </a:rPr>
              <a:t>. Сол </a:t>
            </a:r>
            <a:r>
              <a:rPr lang="ru-RU" b="0" i="0" dirty="0" err="1">
                <a:solidFill>
                  <a:srgbClr val="7030A0"/>
                </a:solidFill>
                <a:effectLst/>
                <a:latin typeface="Times New Roman" panose="02020603050405020304" pitchFamily="18" charset="0"/>
                <a:cs typeface="Times New Roman" panose="02020603050405020304" pitchFamily="18" charset="0"/>
              </a:rPr>
              <a:t>жылдары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қазақ</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халқы</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өзінің</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Отанына</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еліне</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жеріне</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деген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патриоттық</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сезімін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ұлттық</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мақтанышын</a:t>
            </a:r>
            <a:r>
              <a:rPr lang="ru-RU" b="0" i="0" dirty="0">
                <a:solidFill>
                  <a:srgbClr val="7030A0"/>
                </a:solidFill>
                <a:effectLst/>
                <a:latin typeface="Times New Roman" panose="02020603050405020304" pitchFamily="18" charset="0"/>
                <a:cs typeface="Times New Roman" panose="02020603050405020304" pitchFamily="18" charset="0"/>
              </a:rPr>
              <a:t> </a:t>
            </a:r>
            <a:r>
              <a:rPr lang="ru-RU" b="0" i="0" dirty="0" err="1">
                <a:solidFill>
                  <a:srgbClr val="7030A0"/>
                </a:solidFill>
                <a:effectLst/>
                <a:latin typeface="Times New Roman" panose="02020603050405020304" pitchFamily="18" charset="0"/>
                <a:cs typeface="Times New Roman" panose="02020603050405020304" pitchFamily="18" charset="0"/>
              </a:rPr>
              <a:t>дәлелдеді</a:t>
            </a:r>
            <a:r>
              <a:rPr lang="ru-RU" b="0" i="0" dirty="0">
                <a:solidFill>
                  <a:srgbClr val="7030A0"/>
                </a:solidFill>
                <a:effectLst/>
                <a:latin typeface="Times New Roman" panose="02020603050405020304" pitchFamily="18" charset="0"/>
                <a:cs typeface="Times New Roman" panose="02020603050405020304" pitchFamily="18" charset="0"/>
              </a:rPr>
              <a:t>.</a:t>
            </a:r>
            <a:endParaRPr lang="ru-RU"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74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9047003-5FE2-4470-823C-0170A607D157}"/>
              </a:ext>
            </a:extLst>
          </p:cNvPr>
          <p:cNvPicPr>
            <a:picLocks noChangeAspect="1"/>
          </p:cNvPicPr>
          <p:nvPr/>
        </p:nvPicPr>
        <p:blipFill>
          <a:blip r:embed="rId2"/>
          <a:stretch>
            <a:fillRect/>
          </a:stretch>
        </p:blipFill>
        <p:spPr>
          <a:xfrm>
            <a:off x="0" y="0"/>
            <a:ext cx="12192000" cy="1304544"/>
          </a:xfrm>
          <a:prstGeom prst="rect">
            <a:avLst/>
          </a:prstGeom>
        </p:spPr>
      </p:pic>
      <p:sp>
        <p:nvSpPr>
          <p:cNvPr id="2" name="Заголовок 1">
            <a:extLst>
              <a:ext uri="{FF2B5EF4-FFF2-40B4-BE49-F238E27FC236}">
                <a16:creationId xmlns:a16="http://schemas.microsoft.com/office/drawing/2014/main" id="{879249D9-990D-4270-937C-30D0179B9A7C}"/>
              </a:ext>
            </a:extLst>
          </p:cNvPr>
          <p:cNvSpPr>
            <a:spLocks noGrp="1"/>
          </p:cNvSpPr>
          <p:nvPr>
            <p:ph type="title"/>
          </p:nvPr>
        </p:nvSpPr>
        <p:spPr>
          <a:xfrm>
            <a:off x="3704734" y="365126"/>
            <a:ext cx="7649066" cy="860360"/>
          </a:xfrm>
        </p:spPr>
        <p:txBody>
          <a:bodyPr/>
          <a:lstStyle/>
          <a:p>
            <a:r>
              <a:rPr lang="kk-KZ" sz="4400" b="1" dirty="0">
                <a:solidFill>
                  <a:srgbClr val="7030A0"/>
                </a:solidFill>
                <a:latin typeface="Times New Roman" panose="02020603050405020304" pitchFamily="18" charset="0"/>
                <a:cs typeface="Times New Roman" panose="02020603050405020304" pitchFamily="18" charset="0"/>
              </a:rPr>
              <a:t>Өзіңді тексер</a:t>
            </a:r>
            <a:endParaRPr lang="ru-RU" dirty="0"/>
          </a:p>
        </p:txBody>
      </p:sp>
      <p:graphicFrame>
        <p:nvGraphicFramePr>
          <p:cNvPr id="5" name="Таблица 5">
            <a:extLst>
              <a:ext uri="{FF2B5EF4-FFF2-40B4-BE49-F238E27FC236}">
                <a16:creationId xmlns:a16="http://schemas.microsoft.com/office/drawing/2014/main" id="{00235D3C-A345-4B67-BBD4-1928DEB316A7}"/>
              </a:ext>
            </a:extLst>
          </p:cNvPr>
          <p:cNvGraphicFramePr>
            <a:graphicFrameLocks noGrp="1"/>
          </p:cNvGraphicFramePr>
          <p:nvPr>
            <p:ph idx="1"/>
            <p:extLst>
              <p:ext uri="{D42A27DB-BD31-4B8C-83A1-F6EECF244321}">
                <p14:modId xmlns:p14="http://schemas.microsoft.com/office/powerpoint/2010/main" val="1260768706"/>
              </p:ext>
            </p:extLst>
          </p:nvPr>
        </p:nvGraphicFramePr>
        <p:xfrm>
          <a:off x="339365" y="1825625"/>
          <a:ext cx="11481848" cy="3749040"/>
        </p:xfrm>
        <a:graphic>
          <a:graphicData uri="http://schemas.openxmlformats.org/drawingml/2006/table">
            <a:tbl>
              <a:tblPr firstRow="1" bandRow="1">
                <a:tableStyleId>{5C22544A-7EE6-4342-B048-85BDC9FD1C3A}</a:tableStyleId>
              </a:tblPr>
              <a:tblGrid>
                <a:gridCol w="2870462">
                  <a:extLst>
                    <a:ext uri="{9D8B030D-6E8A-4147-A177-3AD203B41FA5}">
                      <a16:colId xmlns:a16="http://schemas.microsoft.com/office/drawing/2014/main" val="3991535158"/>
                    </a:ext>
                  </a:extLst>
                </a:gridCol>
                <a:gridCol w="2870462">
                  <a:extLst>
                    <a:ext uri="{9D8B030D-6E8A-4147-A177-3AD203B41FA5}">
                      <a16:colId xmlns:a16="http://schemas.microsoft.com/office/drawing/2014/main" val="99780944"/>
                    </a:ext>
                  </a:extLst>
                </a:gridCol>
                <a:gridCol w="2870462">
                  <a:extLst>
                    <a:ext uri="{9D8B030D-6E8A-4147-A177-3AD203B41FA5}">
                      <a16:colId xmlns:a16="http://schemas.microsoft.com/office/drawing/2014/main" val="3697586252"/>
                    </a:ext>
                  </a:extLst>
                </a:gridCol>
                <a:gridCol w="2870462">
                  <a:extLst>
                    <a:ext uri="{9D8B030D-6E8A-4147-A177-3AD203B41FA5}">
                      <a16:colId xmlns:a16="http://schemas.microsoft.com/office/drawing/2014/main" val="1818198519"/>
                    </a:ext>
                  </a:extLst>
                </a:gridCol>
              </a:tblGrid>
              <a:tr h="370840">
                <a:tc>
                  <a:txBody>
                    <a:bodyPr/>
                    <a:lstStyle/>
                    <a:p>
                      <a:r>
                        <a:rPr lang="kk-K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txBody>
                  <a:tcPr/>
                </a:tc>
                <a:tc>
                  <a:txBody>
                    <a:bodyPr/>
                    <a:lstStyle/>
                    <a:p>
                      <a:r>
                        <a:rPr lang="kk-K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txBody>
                  <a:tcPr/>
                </a:tc>
                <a:tc>
                  <a:txBody>
                    <a:bodyPr/>
                    <a:lstStyle/>
                    <a:p>
                      <a:r>
                        <a:rPr lang="kk-K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txBody>
                  <a:tcPr/>
                </a:tc>
                <a:tc>
                  <a:txBody>
                    <a:bodyPr/>
                    <a:lstStyle/>
                    <a:p>
                      <a:r>
                        <a:rPr lang="kk-K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5011283"/>
                  </a:ext>
                </a:extLst>
              </a:tr>
              <a:tr h="370840">
                <a:tc>
                  <a:txBody>
                    <a:bodyPr/>
                    <a:lstStyle/>
                    <a:p>
                      <a:r>
                        <a:rPr lang="kk-KZ" sz="2000" b="1" dirty="0">
                          <a:solidFill>
                            <a:srgbClr val="7030A0"/>
                          </a:solidFill>
                          <a:latin typeface="Times New Roman" panose="02020603050405020304" pitchFamily="18" charset="0"/>
                          <a:cs typeface="Times New Roman" panose="02020603050405020304" pitchFamily="18" charset="0"/>
                        </a:rPr>
                        <a:t>Соғыстан қайтқан солдаттар?</a:t>
                      </a:r>
                      <a:endParaRPr lang="ru-RU" sz="20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Соғыс-күйретуші</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күш</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Дәл</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солай</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endParaRPr lang="ru-RU" sz="20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Сырбай</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Мәуленов</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жырлағандай</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сұм</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соғыс</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қай</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шаңыраққа</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қайғы</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шер</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әкелмеді</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десеңізші</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a:t>
                      </a:r>
                      <a:endParaRPr lang="ru-RU" sz="20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Ұлы</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 Отан </a:t>
                      </a:r>
                      <a:r>
                        <a:rPr lang="ru-RU" sz="2000" b="1" i="0" kern="1200" dirty="0" err="1">
                          <a:solidFill>
                            <a:srgbClr val="7030A0"/>
                          </a:solidFill>
                          <a:effectLst/>
                          <a:latin typeface="Times New Roman" panose="02020603050405020304" pitchFamily="18" charset="0"/>
                          <a:ea typeface="+mn-ea"/>
                          <a:cs typeface="Times New Roman" panose="02020603050405020304" pitchFamily="18" charset="0"/>
                        </a:rPr>
                        <a:t>соғысы</a:t>
                      </a:r>
                      <a:r>
                        <a:rPr lang="ru-RU" sz="2000" b="1" i="0" kern="1200" dirty="0">
                          <a:solidFill>
                            <a:srgbClr val="7030A0"/>
                          </a:solidFill>
                          <a:effectLst/>
                          <a:latin typeface="Times New Roman" panose="02020603050405020304" pitchFamily="18" charset="0"/>
                          <a:ea typeface="+mn-ea"/>
                          <a:cs typeface="Times New Roman" panose="02020603050405020304" pitchFamily="18" charset="0"/>
                        </a:rPr>
                        <a:t>...</a:t>
                      </a:r>
                      <a:endParaRPr lang="ru-RU" sz="2000" b="1" dirty="0">
                        <a:solidFill>
                          <a:srgbClr val="7030A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739850"/>
                  </a:ext>
                </a:extLst>
              </a:tr>
              <a:tr h="370840">
                <a:tc>
                  <a:txBody>
                    <a:bodyPr/>
                    <a:lstStyle/>
                    <a:p>
                      <a:endParaRPr lang="kk-KZ" sz="2000" b="1" dirty="0"/>
                    </a:p>
                    <a:p>
                      <a:r>
                        <a:rPr lang="en-US" sz="2000" b="1" dirty="0">
                          <a:solidFill>
                            <a:srgbClr val="7030A0"/>
                          </a:solidFill>
                          <a:latin typeface="Times New Roman" panose="02020603050405020304" pitchFamily="18" charset="0"/>
                          <a:cs typeface="Times New Roman" panose="02020603050405020304" pitchFamily="18" charset="0"/>
                        </a:rPr>
                        <a:t>C</a:t>
                      </a:r>
                      <a:r>
                        <a:rPr lang="kk-KZ" sz="2000" b="1" dirty="0">
                          <a:solidFill>
                            <a:srgbClr val="7030A0"/>
                          </a:solidFill>
                          <a:latin typeface="Times New Roman" panose="02020603050405020304" pitchFamily="18" charset="0"/>
                          <a:cs typeface="Times New Roman" panose="02020603050405020304" pitchFamily="18" charset="0"/>
                        </a:rPr>
                        <a:t>ұраулы сөйлемнен кейін ? белгісі қойылады</a:t>
                      </a:r>
                      <a:endParaRPr lang="ru-RU" sz="20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kk-KZ" sz="2000" b="1" dirty="0">
                          <a:solidFill>
                            <a:srgbClr val="7030A0"/>
                          </a:solidFill>
                          <a:latin typeface="Times New Roman" panose="02020603050405020304" pitchFamily="18" charset="0"/>
                          <a:cs typeface="Times New Roman" panose="02020603050405020304" pitchFamily="18" charset="0"/>
                        </a:rPr>
                        <a:t>Көтеріңкі дауыспен айтылған лепті сөйлемнен кейін леп белгісі қойылады</a:t>
                      </a:r>
                      <a:endParaRPr lang="ru-RU" sz="20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kk-KZ" sz="2000" b="1" dirty="0">
                          <a:solidFill>
                            <a:srgbClr val="7030A0"/>
                          </a:solidFill>
                          <a:latin typeface="Times New Roman" panose="02020603050405020304" pitchFamily="18" charset="0"/>
                          <a:cs typeface="Times New Roman" panose="02020603050405020304" pitchFamily="18" charset="0"/>
                        </a:rPr>
                        <a:t>Егер сұраулы лептік интонациямен айтылса,сұрау мен леп белгілері қабат қойылады</a:t>
                      </a:r>
                      <a:endParaRPr lang="ru-RU" sz="20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kk-KZ" sz="2000" b="1" dirty="0">
                          <a:solidFill>
                            <a:srgbClr val="7030A0"/>
                          </a:solidFill>
                          <a:latin typeface="Times New Roman" panose="02020603050405020304" pitchFamily="18" charset="0"/>
                          <a:cs typeface="Times New Roman" panose="02020603050405020304" pitchFamily="18" charset="0"/>
                        </a:rPr>
                        <a:t>Айтылуға тиісті ой  аяқталмай қалғанда,сөйлем соңында көп нүкте қойылады</a:t>
                      </a:r>
                      <a:endParaRPr lang="ru-RU" sz="2000" b="1" dirty="0">
                        <a:solidFill>
                          <a:srgbClr val="7030A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1065690"/>
                  </a:ext>
                </a:extLst>
              </a:tr>
            </a:tbl>
          </a:graphicData>
        </a:graphic>
      </p:graphicFrame>
      <p:sp>
        <p:nvSpPr>
          <p:cNvPr id="3" name="Прямоугольник 2">
            <a:extLst>
              <a:ext uri="{FF2B5EF4-FFF2-40B4-BE49-F238E27FC236}">
                <a16:creationId xmlns:a16="http://schemas.microsoft.com/office/drawing/2014/main" id="{FD0127C9-62DB-416D-9B98-C17489DA5F74}"/>
              </a:ext>
            </a:extLst>
          </p:cNvPr>
          <p:cNvSpPr/>
          <p:nvPr/>
        </p:nvSpPr>
        <p:spPr>
          <a:xfrm>
            <a:off x="480767" y="5844619"/>
            <a:ext cx="7626285" cy="8012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kk-KZ" sz="1800" b="1" dirty="0">
                <a:solidFill>
                  <a:srgbClr val="7030A0"/>
                </a:solidFill>
                <a:latin typeface="Times New Roman" panose="02020603050405020304" pitchFamily="18" charset="0"/>
                <a:cs typeface="Times New Roman" panose="02020603050405020304" pitchFamily="18" charset="0"/>
              </a:rPr>
              <a:t>Дескриптор</a:t>
            </a:r>
          </a:p>
          <a:p>
            <a:r>
              <a:rPr lang="kk-KZ" b="1" dirty="0">
                <a:solidFill>
                  <a:srgbClr val="7030A0"/>
                </a:solidFill>
                <a:latin typeface="Times New Roman" panose="02020603050405020304" pitchFamily="18" charset="0"/>
                <a:cs typeface="Times New Roman" panose="02020603050405020304" pitchFamily="18" charset="0"/>
              </a:rPr>
              <a:t>-</a:t>
            </a:r>
            <a:r>
              <a:rPr lang="kk-KZ" sz="1800" b="1" dirty="0">
                <a:solidFill>
                  <a:srgbClr val="7030A0"/>
                </a:solidFill>
                <a:latin typeface="Times New Roman" panose="02020603050405020304" pitchFamily="18" charset="0"/>
                <a:cs typeface="Times New Roman" panose="02020603050405020304" pitchFamily="18" charset="0"/>
              </a:rPr>
              <a:t> Мәтіннен  тыныс белгілері қойылған сөздерді тауып, кестеге  орналастырды;</a:t>
            </a:r>
          </a:p>
        </p:txBody>
      </p:sp>
    </p:spTree>
    <p:extLst>
      <p:ext uri="{BB962C8B-B14F-4D97-AF65-F5344CB8AC3E}">
        <p14:creationId xmlns:p14="http://schemas.microsoft.com/office/powerpoint/2010/main" val="254646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C9145D-DC46-47D2-A9D7-265A8A036DE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C339D7E-501A-47A9-9A0D-1FB21FB91899}"/>
              </a:ext>
            </a:extLst>
          </p:cNvPr>
          <p:cNvSpPr>
            <a:spLocks noGrp="1"/>
          </p:cNvSpPr>
          <p:nvPr>
            <p:ph idx="1"/>
          </p:nvPr>
        </p:nvSpPr>
        <p:spPr/>
        <p:txBody>
          <a:bodyPr/>
          <a:lstStyle/>
          <a:p>
            <a:endParaRPr lang="ru-RU" dirty="0"/>
          </a:p>
        </p:txBody>
      </p:sp>
      <p:pic>
        <p:nvPicPr>
          <p:cNvPr id="4" name="Рисунок 3">
            <a:extLst>
              <a:ext uri="{FF2B5EF4-FFF2-40B4-BE49-F238E27FC236}">
                <a16:creationId xmlns:a16="http://schemas.microsoft.com/office/drawing/2014/main" id="{39AD529A-5090-471F-8646-CB1CD2C36077}"/>
              </a:ext>
            </a:extLst>
          </p:cNvPr>
          <p:cNvPicPr>
            <a:picLocks noChangeAspect="1"/>
          </p:cNvPicPr>
          <p:nvPr/>
        </p:nvPicPr>
        <p:blipFill>
          <a:blip r:embed="rId2"/>
          <a:stretch>
            <a:fillRect/>
          </a:stretch>
        </p:blipFill>
        <p:spPr>
          <a:xfrm>
            <a:off x="0" y="0"/>
            <a:ext cx="12192000" cy="1304544"/>
          </a:xfrm>
          <a:prstGeom prst="rect">
            <a:avLst/>
          </a:prstGeom>
        </p:spPr>
      </p:pic>
      <p:sp>
        <p:nvSpPr>
          <p:cNvPr id="5" name="Прямоугольник: скругленные углы 4">
            <a:extLst>
              <a:ext uri="{FF2B5EF4-FFF2-40B4-BE49-F238E27FC236}">
                <a16:creationId xmlns:a16="http://schemas.microsoft.com/office/drawing/2014/main" id="{2DC5A7A3-423B-46CC-99CD-5A645FBEA9B9}"/>
              </a:ext>
            </a:extLst>
          </p:cNvPr>
          <p:cNvSpPr/>
          <p:nvPr/>
        </p:nvSpPr>
        <p:spPr>
          <a:xfrm>
            <a:off x="490193" y="1509713"/>
            <a:ext cx="11387580" cy="4184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b="0" i="0" dirty="0" err="1">
                <a:solidFill>
                  <a:srgbClr val="000000"/>
                </a:solidFill>
                <a:effectLst/>
                <a:latin typeface="Times New Roman" panose="02020603050405020304" pitchFamily="18" charset="0"/>
                <a:cs typeface="Times New Roman" panose="02020603050405020304" pitchFamily="18" charset="0"/>
              </a:rPr>
              <a:t>О,ұрпақ</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есіңнен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шығарма</a:t>
            </a:r>
            <a:r>
              <a:rPr lang="ru-RU" sz="2800" b="0" i="0" dirty="0">
                <a:solidFill>
                  <a:srgbClr val="000000"/>
                </a:solidFill>
                <a:effectLst/>
                <a:latin typeface="Times New Roman" panose="02020603050405020304" pitchFamily="18" charset="0"/>
                <a:cs typeface="Times New Roman" panose="02020603050405020304" pitchFamily="18" charset="0"/>
              </a:rPr>
              <a:t>!</a:t>
            </a:r>
          </a:p>
          <a:p>
            <a:pPr algn="just"/>
            <a:r>
              <a:rPr lang="ru-RU" sz="2800" b="0" i="0" dirty="0" err="1">
                <a:solidFill>
                  <a:srgbClr val="000000"/>
                </a:solidFill>
                <a:effectLst/>
                <a:latin typeface="Times New Roman" panose="02020603050405020304" pitchFamily="18" charset="0"/>
                <a:cs typeface="Times New Roman" panose="02020603050405020304" pitchFamily="18" charset="0"/>
              </a:rPr>
              <a:t>Ұлы</a:t>
            </a:r>
            <a:r>
              <a:rPr lang="ru-RU" sz="2800" b="0" i="0" dirty="0">
                <a:solidFill>
                  <a:srgbClr val="000000"/>
                </a:solidFill>
                <a:effectLst/>
                <a:latin typeface="Times New Roman" panose="02020603050405020304" pitchFamily="18" charset="0"/>
                <a:cs typeface="Times New Roman" panose="02020603050405020304" pitchFamily="18" charset="0"/>
              </a:rPr>
              <a:t> Отан </a:t>
            </a:r>
            <a:r>
              <a:rPr lang="ru-RU" sz="2800" b="0" i="0" dirty="0" err="1">
                <a:solidFill>
                  <a:srgbClr val="000000"/>
                </a:solidFill>
                <a:effectLst/>
                <a:latin typeface="Times New Roman" panose="02020603050405020304" pitchFamily="18" charset="0"/>
                <a:cs typeface="Times New Roman" panose="02020603050405020304" pitchFamily="18" charset="0"/>
              </a:rPr>
              <a:t>соғысының</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ерлікке</a:t>
            </a:r>
            <a:r>
              <a:rPr lang="ru-RU" sz="2800" b="0" i="0" dirty="0">
                <a:solidFill>
                  <a:srgbClr val="000000"/>
                </a:solidFill>
                <a:effectLst/>
                <a:latin typeface="Times New Roman" panose="02020603050405020304" pitchFamily="18" charset="0"/>
                <a:cs typeface="Times New Roman" panose="02020603050405020304" pitchFamily="18" charset="0"/>
              </a:rPr>
              <a:t> толы </a:t>
            </a:r>
            <a:r>
              <a:rPr lang="ru-RU" sz="2800" b="0" i="0" dirty="0" err="1">
                <a:solidFill>
                  <a:srgbClr val="000000"/>
                </a:solidFill>
                <a:effectLst/>
                <a:latin typeface="Times New Roman" panose="02020603050405020304" pitchFamily="18" charset="0"/>
                <a:cs typeface="Times New Roman" panose="02020603050405020304" pitchFamily="18" charset="0"/>
              </a:rPr>
              <a:t>қа</a:t>
            </a:r>
            <a:r>
              <a:rPr lang="en-US" sz="2800" b="0" i="0" dirty="0">
                <a:solidFill>
                  <a:srgbClr val="000000"/>
                </a:solidFill>
                <a:effectLst/>
                <a:latin typeface="Times New Roman" panose="02020603050405020304" pitchFamily="18" charset="0"/>
                <a:cs typeface="Times New Roman" panose="02020603050405020304" pitchFamily="18" charset="0"/>
              </a:rPr>
              <a:t>h</a:t>
            </a:r>
            <a:r>
              <a:rPr lang="ru-RU" sz="2800" b="0" i="0" dirty="0" err="1">
                <a:solidFill>
                  <a:srgbClr val="000000"/>
                </a:solidFill>
                <a:effectLst/>
                <a:latin typeface="Times New Roman" panose="02020603050405020304" pitchFamily="18" charset="0"/>
                <a:cs typeface="Times New Roman" panose="02020603050405020304" pitchFamily="18" charset="0"/>
              </a:rPr>
              <a:t>арлы</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жылдары</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бірте-бірте</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алыстап</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барады.Бірақ</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адамзат</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дүние</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жүзін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Фашистік</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құлдықтан</a:t>
            </a:r>
            <a:r>
              <a:rPr lang="ru-RU" sz="2800" b="0" i="0" dirty="0">
                <a:solidFill>
                  <a:srgbClr val="000000"/>
                </a:solidFill>
                <a:effectLst/>
                <a:latin typeface="Times New Roman" panose="02020603050405020304" pitchFamily="18" charset="0"/>
                <a:cs typeface="Times New Roman" panose="02020603050405020304" pitchFamily="18" charset="0"/>
              </a:rPr>
              <a:t> аман </a:t>
            </a:r>
            <a:r>
              <a:rPr lang="ru-RU" sz="2800" b="0" i="0" dirty="0" err="1">
                <a:solidFill>
                  <a:srgbClr val="000000"/>
                </a:solidFill>
                <a:effectLst/>
                <a:latin typeface="Times New Roman" panose="02020603050405020304" pitchFamily="18" charset="0"/>
                <a:cs typeface="Times New Roman" panose="02020603050405020304" pitchFamily="18" charset="0"/>
              </a:rPr>
              <a:t>қалған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ғажайып</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ерліктерін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ешқашан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ұмытпақ</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емес</a:t>
            </a:r>
            <a:r>
              <a:rPr lang="ru-RU" sz="2800" b="0" i="0" dirty="0">
                <a:solidFill>
                  <a:srgbClr val="000000"/>
                </a:solidFill>
                <a:effectLst/>
                <a:latin typeface="Times New Roman" panose="02020603050405020304" pitchFamily="18" charset="0"/>
                <a:cs typeface="Times New Roman" panose="02020603050405020304" pitchFamily="18" charset="0"/>
              </a:rPr>
              <a:t>.«</a:t>
            </a:r>
            <a:r>
              <a:rPr lang="ru-RU" sz="2800" b="0" i="0" dirty="0" err="1">
                <a:solidFill>
                  <a:srgbClr val="000000"/>
                </a:solidFill>
                <a:effectLst/>
                <a:latin typeface="Times New Roman" panose="02020603050405020304" pitchFamily="18" charset="0"/>
                <a:cs typeface="Times New Roman" panose="02020603050405020304" pitchFamily="18" charset="0"/>
              </a:rPr>
              <a:t>Ұрпақ</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үшін</a:t>
            </a:r>
            <a:r>
              <a:rPr lang="ru-RU" sz="2800" b="0" i="0" dirty="0">
                <a:solidFill>
                  <a:srgbClr val="000000"/>
                </a:solidFill>
                <a:effectLst/>
                <a:latin typeface="Times New Roman" panose="02020603050405020304" pitchFamily="18" charset="0"/>
                <a:cs typeface="Times New Roman" panose="02020603050405020304" pitchFamily="18" charset="0"/>
              </a:rPr>
              <a:t>, ел </a:t>
            </a:r>
            <a:r>
              <a:rPr lang="ru-RU" sz="2800" b="0" i="0" dirty="0" err="1">
                <a:solidFill>
                  <a:srgbClr val="000000"/>
                </a:solidFill>
                <a:effectLst/>
                <a:latin typeface="Times New Roman" panose="02020603050405020304" pitchFamily="18" charset="0"/>
                <a:cs typeface="Times New Roman" panose="02020603050405020304" pitchFamily="18" charset="0"/>
              </a:rPr>
              <a:t>үшін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атамекен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жер</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үшін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деп</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қайратқа</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мініп</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намыстың</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туын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желбіретіп</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жеңіспен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оралған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аталарымыздың</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ерлігін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ешқашан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ұмытпақ</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емеспіз</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ұмытылмайды</a:t>
            </a:r>
            <a:r>
              <a:rPr lang="ru-RU" sz="2800" b="0" i="0" dirty="0">
                <a:solidFill>
                  <a:srgbClr val="000000"/>
                </a:solidFill>
                <a:effectLst/>
                <a:latin typeface="Times New Roman" panose="02020603050405020304" pitchFamily="18" charset="0"/>
                <a:cs typeface="Times New Roman" panose="02020603050405020304" pitchFamily="18" charset="0"/>
              </a:rPr>
              <a:t> да!</a:t>
            </a:r>
          </a:p>
          <a:p>
            <a:pPr algn="just"/>
            <a:r>
              <a:rPr lang="ru-RU" sz="2800" b="1" i="0" dirty="0" err="1">
                <a:solidFill>
                  <a:srgbClr val="000000"/>
                </a:solidFill>
                <a:effectLst/>
                <a:latin typeface="Times New Roman" panose="02020603050405020304" pitchFamily="18" charset="0"/>
                <a:cs typeface="Times New Roman" panose="02020603050405020304" pitchFamily="18" charset="0"/>
              </a:rPr>
              <a:t>Ешкім</a:t>
            </a:r>
            <a:r>
              <a:rPr lang="ru-RU" sz="2800" b="1" i="0" dirty="0">
                <a:solidFill>
                  <a:srgbClr val="000000"/>
                </a:solidFill>
                <a:effectLst/>
                <a:latin typeface="Times New Roman" panose="02020603050405020304" pitchFamily="18" charset="0"/>
                <a:cs typeface="Times New Roman" panose="02020603050405020304" pitchFamily="18" charset="0"/>
              </a:rPr>
              <a:t> де </a:t>
            </a:r>
            <a:r>
              <a:rPr lang="ru-RU" sz="2800" b="1" i="0" dirty="0" err="1">
                <a:solidFill>
                  <a:srgbClr val="000000"/>
                </a:solidFill>
                <a:effectLst/>
                <a:latin typeface="Times New Roman" panose="02020603050405020304" pitchFamily="18" charset="0"/>
                <a:cs typeface="Times New Roman" panose="02020603050405020304" pitchFamily="18" charset="0"/>
              </a:rPr>
              <a:t>ұмытылмайды</a:t>
            </a:r>
            <a:r>
              <a:rPr lang="ru-RU" sz="2800" b="1" i="0" dirty="0">
                <a:solidFill>
                  <a:srgbClr val="000000"/>
                </a:solidFill>
                <a:effectLst/>
                <a:latin typeface="Times New Roman" panose="02020603050405020304" pitchFamily="18" charset="0"/>
                <a:cs typeface="Times New Roman" panose="02020603050405020304" pitchFamily="18" charset="0"/>
              </a:rPr>
              <a:t>, </a:t>
            </a:r>
            <a:r>
              <a:rPr lang="ru-RU" sz="2800" b="1" i="0" dirty="0" err="1">
                <a:solidFill>
                  <a:srgbClr val="000000"/>
                </a:solidFill>
                <a:effectLst/>
                <a:latin typeface="Times New Roman" panose="02020603050405020304" pitchFamily="18" charset="0"/>
                <a:cs typeface="Times New Roman" panose="02020603050405020304" pitchFamily="18" charset="0"/>
              </a:rPr>
              <a:t>ештеңе</a:t>
            </a:r>
            <a:r>
              <a:rPr lang="ru-RU" sz="2800" b="1" i="0" dirty="0">
                <a:solidFill>
                  <a:srgbClr val="000000"/>
                </a:solidFill>
                <a:effectLst/>
                <a:latin typeface="Times New Roman" panose="02020603050405020304" pitchFamily="18" charset="0"/>
                <a:cs typeface="Times New Roman" panose="02020603050405020304" pitchFamily="18" charset="0"/>
              </a:rPr>
              <a:t> де </a:t>
            </a:r>
            <a:r>
              <a:rPr lang="ru-RU" sz="2800" b="1" i="0" dirty="0" err="1">
                <a:solidFill>
                  <a:srgbClr val="000000"/>
                </a:solidFill>
                <a:effectLst/>
                <a:latin typeface="Times New Roman" panose="02020603050405020304" pitchFamily="18" charset="0"/>
                <a:cs typeface="Times New Roman" panose="02020603050405020304" pitchFamily="18" charset="0"/>
              </a:rPr>
              <a:t>ұмыт</a:t>
            </a:r>
            <a:r>
              <a:rPr lang="ru-RU" sz="2800" b="1" i="0" dirty="0">
                <a:solidFill>
                  <a:srgbClr val="000000"/>
                </a:solidFill>
                <a:effectLst/>
                <a:latin typeface="Times New Roman" panose="02020603050405020304" pitchFamily="18" charset="0"/>
                <a:cs typeface="Times New Roman" panose="02020603050405020304" pitchFamily="18" charset="0"/>
              </a:rPr>
              <a:t> </a:t>
            </a:r>
            <a:r>
              <a:rPr lang="ru-RU" sz="2800" b="1" i="0" dirty="0" err="1">
                <a:solidFill>
                  <a:srgbClr val="000000"/>
                </a:solidFill>
                <a:effectLst/>
                <a:latin typeface="Times New Roman" panose="02020603050405020304" pitchFamily="18" charset="0"/>
                <a:cs typeface="Times New Roman" panose="02020603050405020304" pitchFamily="18" charset="0"/>
              </a:rPr>
              <a:t>қалмайды</a:t>
            </a:r>
            <a:r>
              <a:rPr lang="ru-RU" sz="2800" b="1" i="0" dirty="0">
                <a:solidFill>
                  <a:srgbClr val="000000"/>
                </a:solidFill>
                <a:effectLst/>
                <a:latin typeface="Times New Roman" panose="02020603050405020304" pitchFamily="18" charset="0"/>
                <a:cs typeface="Times New Roman" panose="02020603050405020304" pitchFamily="18" charset="0"/>
              </a:rPr>
              <a:t>.</a:t>
            </a:r>
            <a:endParaRPr lang="ru-RU" sz="2800" b="0" i="0" dirty="0">
              <a:solidFill>
                <a:srgbClr val="000000"/>
              </a:solidFill>
              <a:effectLst/>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2531416-92F9-406E-A390-3EB069FA8222}"/>
              </a:ext>
            </a:extLst>
          </p:cNvPr>
          <p:cNvPicPr>
            <a:picLocks noChangeAspect="1"/>
          </p:cNvPicPr>
          <p:nvPr/>
        </p:nvPicPr>
        <p:blipFill>
          <a:blip r:embed="rId2"/>
          <a:stretch>
            <a:fillRect/>
          </a:stretch>
        </p:blipFill>
        <p:spPr>
          <a:xfrm>
            <a:off x="0" y="0"/>
            <a:ext cx="12192000" cy="1304544"/>
          </a:xfrm>
          <a:prstGeom prst="rect">
            <a:avLst/>
          </a:prstGeom>
        </p:spPr>
      </p:pic>
      <p:pic>
        <p:nvPicPr>
          <p:cNvPr id="7" name="Рисунок 6">
            <a:extLst>
              <a:ext uri="{FF2B5EF4-FFF2-40B4-BE49-F238E27FC236}">
                <a16:creationId xmlns:a16="http://schemas.microsoft.com/office/drawing/2014/main" id="{1C7CCF45-CA51-417E-B5E4-1B8A91D0C75F}"/>
              </a:ext>
            </a:extLst>
          </p:cNvPr>
          <p:cNvPicPr>
            <a:picLocks noChangeAspect="1"/>
          </p:cNvPicPr>
          <p:nvPr/>
        </p:nvPicPr>
        <p:blipFill>
          <a:blip r:embed="rId2"/>
          <a:stretch>
            <a:fillRect/>
          </a:stretch>
        </p:blipFill>
        <p:spPr>
          <a:xfrm>
            <a:off x="0" y="-8714"/>
            <a:ext cx="12192000" cy="1304544"/>
          </a:xfrm>
          <a:prstGeom prst="rect">
            <a:avLst/>
          </a:prstGeom>
        </p:spPr>
      </p:pic>
    </p:spTree>
    <p:extLst>
      <p:ext uri="{BB962C8B-B14F-4D97-AF65-F5344CB8AC3E}">
        <p14:creationId xmlns:p14="http://schemas.microsoft.com/office/powerpoint/2010/main" val="298430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61C77-C70A-407D-98AB-5AD8589A6AA5}"/>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F7039920-A844-4310-B9DD-933164F1185B}"/>
              </a:ext>
            </a:extLst>
          </p:cNvPr>
          <p:cNvSpPr>
            <a:spLocks noGrp="1"/>
          </p:cNvSpPr>
          <p:nvPr>
            <p:ph idx="1"/>
          </p:nvPr>
        </p:nvSpPr>
        <p:spPr/>
        <p:txBody>
          <a:bodyPr/>
          <a:lstStyle/>
          <a:p>
            <a:endParaRPr lang="ru-RU"/>
          </a:p>
        </p:txBody>
      </p:sp>
      <p:sp>
        <p:nvSpPr>
          <p:cNvPr id="4" name="Прямоугольник: скругленные углы 3">
            <a:extLst>
              <a:ext uri="{FF2B5EF4-FFF2-40B4-BE49-F238E27FC236}">
                <a16:creationId xmlns:a16="http://schemas.microsoft.com/office/drawing/2014/main" id="{0CBE1EBC-087E-4D50-840C-F02230F20A48}"/>
              </a:ext>
            </a:extLst>
          </p:cNvPr>
          <p:cNvSpPr/>
          <p:nvPr/>
        </p:nvSpPr>
        <p:spPr>
          <a:xfrm>
            <a:off x="521617" y="1709542"/>
            <a:ext cx="11148768" cy="48021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b="0" i="0" dirty="0" err="1">
                <a:solidFill>
                  <a:srgbClr val="000000"/>
                </a:solidFill>
                <a:effectLst/>
                <a:latin typeface="Times New Roman" panose="02020603050405020304" pitchFamily="18" charset="0"/>
                <a:cs typeface="Times New Roman" panose="02020603050405020304" pitchFamily="18" charset="0"/>
              </a:rPr>
              <a:t>Ұлы</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Жеңіс</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біз</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үшін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аға</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ұрпақтың</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сол</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ұлы</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ерлігі</a:t>
            </a:r>
            <a:r>
              <a:rPr lang="ru-RU" sz="2800" b="0" i="0" dirty="0">
                <a:solidFill>
                  <a:srgbClr val="000000"/>
                </a:solidFill>
                <a:effectLst/>
                <a:latin typeface="Times New Roman" panose="02020603050405020304" pitchFamily="18" charset="0"/>
                <a:cs typeface="Times New Roman" panose="02020603050405020304" pitchFamily="18" charset="0"/>
              </a:rPr>
              <a:t> мен </a:t>
            </a:r>
            <a:r>
              <a:rPr lang="ru-RU" sz="2800" b="0" i="0" dirty="0" err="1">
                <a:solidFill>
                  <a:srgbClr val="000000"/>
                </a:solidFill>
                <a:effectLst/>
                <a:latin typeface="Times New Roman" panose="02020603050405020304" pitchFamily="18" charset="0"/>
                <a:cs typeface="Times New Roman" panose="02020603050405020304" pitchFamily="18" charset="0"/>
              </a:rPr>
              <a:t>батырлығын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мәңгілікке</a:t>
            </a:r>
            <a:r>
              <a:rPr lang="ru-RU" sz="2800" b="0" i="0" dirty="0">
                <a:solidFill>
                  <a:srgbClr val="000000"/>
                </a:solidFill>
                <a:effectLst/>
                <a:latin typeface="Times New Roman" panose="02020603050405020304" pitchFamily="18" charset="0"/>
                <a:cs typeface="Times New Roman" panose="02020603050405020304" pitchFamily="18" charset="0"/>
              </a:rPr>
              <a:t> ел </a:t>
            </a:r>
            <a:r>
              <a:rPr lang="ru-RU" sz="2800" b="0" i="0" dirty="0" err="1">
                <a:solidFill>
                  <a:srgbClr val="000000"/>
                </a:solidFill>
                <a:effectLst/>
                <a:latin typeface="Times New Roman" panose="02020603050405020304" pitchFamily="18" charset="0"/>
                <a:cs typeface="Times New Roman" panose="02020603050405020304" pitchFamily="18" charset="0"/>
              </a:rPr>
              <a:t>жадында</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сақтауды</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борыш</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еткен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ең</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қастерлі</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мерекеге</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айналды</a:t>
            </a:r>
            <a:r>
              <a:rPr lang="ru-RU" sz="2800" b="0" i="0" dirty="0">
                <a:solidFill>
                  <a:srgbClr val="000000"/>
                </a:solidFill>
                <a:effectLst/>
                <a:latin typeface="Times New Roman" panose="02020603050405020304" pitchFamily="18" charset="0"/>
                <a:cs typeface="Times New Roman" panose="02020603050405020304" pitchFamily="18" charset="0"/>
              </a:rPr>
              <a:t>.</a:t>
            </a:r>
          </a:p>
          <a:p>
            <a:pPr algn="just"/>
            <a:r>
              <a:rPr lang="ru-RU" sz="2800" b="0" i="0" dirty="0" err="1">
                <a:solidFill>
                  <a:srgbClr val="000000"/>
                </a:solidFill>
                <a:effectLst/>
                <a:latin typeface="Times New Roman" panose="02020603050405020304" pitchFamily="18" charset="0"/>
                <a:cs typeface="Times New Roman" panose="02020603050405020304" pitchFamily="18" charset="0"/>
              </a:rPr>
              <a:t>Жеңіс</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мерекесі-Отанымыздың</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абыройы</a:t>
            </a:r>
            <a:r>
              <a:rPr lang="ru-RU" sz="2800" b="0" i="0" dirty="0">
                <a:solidFill>
                  <a:srgbClr val="000000"/>
                </a:solidFill>
                <a:effectLst/>
                <a:latin typeface="Times New Roman" panose="02020603050405020304" pitchFamily="18" charset="0"/>
                <a:cs typeface="Times New Roman" panose="02020603050405020304" pitchFamily="18" charset="0"/>
              </a:rPr>
              <a:t> мен </a:t>
            </a:r>
            <a:r>
              <a:rPr lang="ru-RU" sz="2800" b="0" i="0" dirty="0" err="1">
                <a:solidFill>
                  <a:srgbClr val="000000"/>
                </a:solidFill>
                <a:effectLst/>
                <a:latin typeface="Times New Roman" panose="02020603050405020304" pitchFamily="18" charset="0"/>
                <a:cs typeface="Times New Roman" panose="02020603050405020304" pitchFamily="18" charset="0"/>
              </a:rPr>
              <a:t>тәуелсіздігі</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үшін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қанды</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ұрыстардағы</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ержүрек</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халқымыздың</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өшпес</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ерліктерін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күллі</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әлемге</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паш</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еткен</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мереке</a:t>
            </a:r>
            <a:r>
              <a:rPr lang="ru-RU" sz="2800" b="0" i="0" dirty="0">
                <a:solidFill>
                  <a:srgbClr val="000000"/>
                </a:solidFill>
                <a:effectLst/>
                <a:latin typeface="Times New Roman" panose="02020603050405020304" pitchFamily="18" charset="0"/>
                <a:cs typeface="Times New Roman" panose="02020603050405020304" pitchFamily="18" charset="0"/>
              </a:rPr>
              <a:t>.</a:t>
            </a:r>
          </a:p>
          <a:p>
            <a:pPr algn="just"/>
            <a:r>
              <a:rPr lang="ru-RU" sz="2800" b="0" i="0" dirty="0" err="1">
                <a:solidFill>
                  <a:srgbClr val="000000"/>
                </a:solidFill>
                <a:effectLst/>
                <a:latin typeface="Times New Roman" panose="02020603050405020304" pitchFamily="18" charset="0"/>
                <a:cs typeface="Times New Roman" panose="02020603050405020304" pitchFamily="18" charset="0"/>
              </a:rPr>
              <a:t>Жеңіс</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мерекесі-бейбітшілік</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сүйгіш</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бүкіл</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адамзат</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қауымының</a:t>
            </a:r>
            <a:r>
              <a:rPr lang="ru-RU" sz="2800" b="0" i="0" dirty="0">
                <a:solidFill>
                  <a:srgbClr val="000000"/>
                </a:solidFill>
                <a:effectLst/>
                <a:latin typeface="Times New Roman" panose="02020603050405020304" pitchFamily="18" charset="0"/>
                <a:cs typeface="Times New Roman" panose="02020603050405020304" pitchFamily="18" charset="0"/>
              </a:rPr>
              <a:t> </a:t>
            </a:r>
            <a:r>
              <a:rPr lang="ru-RU" sz="2800" b="0" i="0" dirty="0" err="1">
                <a:solidFill>
                  <a:srgbClr val="000000"/>
                </a:solidFill>
                <a:effectLst/>
                <a:latin typeface="Times New Roman" panose="02020603050405020304" pitchFamily="18" charset="0"/>
                <a:cs typeface="Times New Roman" panose="02020603050405020304" pitchFamily="18" charset="0"/>
              </a:rPr>
              <a:t>мерекесі</a:t>
            </a:r>
            <a:r>
              <a:rPr lang="ru-RU" sz="2800" b="0" i="0" dirty="0">
                <a:solidFill>
                  <a:srgbClr val="000000"/>
                </a:solidFill>
                <a:effectLst/>
                <a:latin typeface="Times New Roman" panose="02020603050405020304" pitchFamily="18" charset="0"/>
                <a:cs typeface="Times New Roman" panose="02020603050405020304" pitchFamily="18" charset="0"/>
              </a:rPr>
              <a:t>.</a:t>
            </a:r>
          </a:p>
        </p:txBody>
      </p:sp>
      <p:pic>
        <p:nvPicPr>
          <p:cNvPr id="5" name="Рисунок 4">
            <a:extLst>
              <a:ext uri="{FF2B5EF4-FFF2-40B4-BE49-F238E27FC236}">
                <a16:creationId xmlns:a16="http://schemas.microsoft.com/office/drawing/2014/main" id="{5E366A6D-5C1C-4087-A9AA-2BF7D1C594EC}"/>
              </a:ext>
            </a:extLst>
          </p:cNvPr>
          <p:cNvPicPr>
            <a:picLocks noChangeAspect="1"/>
          </p:cNvPicPr>
          <p:nvPr/>
        </p:nvPicPr>
        <p:blipFill>
          <a:blip r:embed="rId2"/>
          <a:stretch>
            <a:fillRect/>
          </a:stretch>
        </p:blipFill>
        <p:spPr>
          <a:xfrm>
            <a:off x="0" y="7070"/>
            <a:ext cx="12192000" cy="1304544"/>
          </a:xfrm>
          <a:prstGeom prst="rect">
            <a:avLst/>
          </a:prstGeom>
        </p:spPr>
      </p:pic>
    </p:spTree>
    <p:extLst>
      <p:ext uri="{BB962C8B-B14F-4D97-AF65-F5344CB8AC3E}">
        <p14:creationId xmlns:p14="http://schemas.microsoft.com/office/powerpoint/2010/main" val="28365910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951</Words>
  <Application>Microsoft Office PowerPoint</Application>
  <PresentationFormat>Широкоэкранный</PresentationFormat>
  <Paragraphs>63</Paragraphs>
  <Slides>9</Slides>
  <Notes>1</Notes>
  <HiddenSlides>0</HiddenSlides>
  <MMClips>2</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Бөлім атауы: Жеңіс күні.Ұлы ерлікке тағзым.Морфология Сабақтың тақырыбы:Соғыстан қайтқан солдаттар </vt:lpstr>
      <vt:lpstr>Презентация PowerPoint</vt:lpstr>
      <vt:lpstr>Презентация PowerPoint</vt:lpstr>
      <vt:lpstr>Өзіңді тексер</vt:lpstr>
      <vt:lpstr>Презентация PowerPoint</vt:lpstr>
      <vt:lpstr> 2-тапсырма. Мәнмәтінге қарап болжам жасау әдісі. Мәтіннен  тыныс белгілері қойылған сөздерді тауып, кестеге  орналастыр</vt:lpstr>
      <vt:lpstr>Өзіңді тексер</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Еламан  Тулегенов</dc:creator>
  <cp:lastModifiedBy>Еламан  Тулегенов</cp:lastModifiedBy>
  <cp:revision>25</cp:revision>
  <dcterms:created xsi:type="dcterms:W3CDTF">2021-04-30T09:11:56Z</dcterms:created>
  <dcterms:modified xsi:type="dcterms:W3CDTF">2021-05-03T09:07:34Z</dcterms:modified>
</cp:coreProperties>
</file>