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6" r:id="rId3"/>
    <p:sldId id="257" r:id="rId4"/>
    <p:sldId id="258" r:id="rId5"/>
    <p:sldId id="259" r:id="rId6"/>
    <p:sldId id="263" r:id="rId7"/>
    <p:sldId id="261" r:id="rId8"/>
    <p:sldId id="265" r:id="rId9"/>
    <p:sldId id="262" r:id="rId10"/>
    <p:sldId id="264"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4/1/2021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kk.wikipedia.org/w/index.php?title=%D0%93%D1%80%D0%B0%D0%BC%D0%BC%D0%B0%D1%82%D0%B8%D0%BA%D0%B0%D0%BB%D1%8B%D2%9B_%D0%B1%D0%B0%D0%B9%D0%BB%D0%B0%D0%BD%D1%8B%D1%81&amp;action=edit&amp;redlink=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kk.wikipedia.org/wiki/%D0%9A%D3%A9%D1%80%D0%BA%D0%B5%D0%BC_%D3%99%D0%B4%D0%B5%D0%B1%D0%B8%D0%B5%D1%8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chemeClr val="bg1"/>
                </a:solidFill>
                <a:latin typeface="Times New Roman" panose="02020603050405020304" pitchFamily="18" charset="0"/>
                <a:cs typeface="Times New Roman" panose="02020603050405020304" pitchFamily="18" charset="0"/>
              </a:rPr>
              <a:t>Бөлім тақырыбы</a:t>
            </a:r>
            <a:r>
              <a:rPr lang="kk-KZ" sz="2800" dirty="0" smtClean="0">
                <a:solidFill>
                  <a:schemeClr val="bg1"/>
                </a:solidFill>
                <a:latin typeface="Times New Roman" panose="02020603050405020304" pitchFamily="18" charset="0"/>
                <a:cs typeface="Times New Roman" panose="02020603050405020304" pitchFamily="18" charset="0"/>
              </a:rPr>
              <a:t>: </a:t>
            </a:r>
            <a:r>
              <a:rPr lang="kk-KZ" sz="2800" b="1" dirty="0" smtClean="0">
                <a:solidFill>
                  <a:schemeClr val="bg1"/>
                </a:solidFill>
                <a:latin typeface="Times New Roman" panose="02020603050405020304" pitchFamily="18" charset="0"/>
                <a:cs typeface="Times New Roman" panose="02020603050405020304" pitchFamily="18" charset="0"/>
              </a:rPr>
              <a:t>Жеңіс </a:t>
            </a:r>
            <a:r>
              <a:rPr lang="kk-KZ" sz="2800" b="1" dirty="0">
                <a:solidFill>
                  <a:schemeClr val="bg1"/>
                </a:solidFill>
                <a:latin typeface="Times New Roman" panose="02020603050405020304" pitchFamily="18" charset="0"/>
                <a:cs typeface="Times New Roman" panose="02020603050405020304" pitchFamily="18" charset="0"/>
              </a:rPr>
              <a:t>күні. Ұлы ерлікке тағзым. Морфология</a:t>
            </a:r>
            <a:endParaRPr lang="ru-RU" sz="28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r>
              <a:rPr lang="kk-KZ" sz="3200" b="1" dirty="0" smtClean="0">
                <a:solidFill>
                  <a:schemeClr val="bg2">
                    <a:lumMod val="50000"/>
                  </a:schemeClr>
                </a:solidFill>
                <a:latin typeface="Times New Roman" panose="02020603050405020304" pitchFamily="18" charset="0"/>
                <a:cs typeface="Times New Roman" panose="02020603050405020304" pitchFamily="18" charset="0"/>
              </a:rPr>
              <a:t>Сабақтың тақырыбы: </a:t>
            </a:r>
            <a:r>
              <a:rPr lang="kk-KZ" sz="3200" b="1" dirty="0">
                <a:solidFill>
                  <a:schemeClr val="bg2">
                    <a:lumMod val="50000"/>
                  </a:schemeClr>
                </a:solidFill>
                <a:latin typeface="Times New Roman" panose="02020603050405020304" pitchFamily="18" charset="0"/>
                <a:cs typeface="Times New Roman" panose="02020603050405020304" pitchFamily="18" charset="0"/>
              </a:rPr>
              <a:t>Жеңіс </a:t>
            </a:r>
            <a:r>
              <a:rPr lang="kk-KZ" sz="3200" b="1" dirty="0" smtClean="0">
                <a:solidFill>
                  <a:schemeClr val="bg2">
                    <a:lumMod val="50000"/>
                  </a:schemeClr>
                </a:solidFill>
                <a:latin typeface="Times New Roman" panose="02020603050405020304" pitchFamily="18" charset="0"/>
                <a:cs typeface="Times New Roman" panose="02020603050405020304" pitchFamily="18" charset="0"/>
              </a:rPr>
              <a:t>күні. Оқшау </a:t>
            </a:r>
            <a:r>
              <a:rPr lang="kk-KZ" sz="3200" b="1" dirty="0">
                <a:solidFill>
                  <a:schemeClr val="bg2">
                    <a:lumMod val="50000"/>
                  </a:schemeClr>
                </a:solidFill>
                <a:latin typeface="Times New Roman" panose="02020603050405020304" pitchFamily="18" charset="0"/>
                <a:cs typeface="Times New Roman" panose="02020603050405020304" pitchFamily="18" charset="0"/>
              </a:rPr>
              <a:t>сөздер түрлері. Қаратпа сөз</a:t>
            </a:r>
            <a:endParaRPr lang="ru-RU" sz="3200" b="1" dirty="0">
              <a:solidFill>
                <a:schemeClr val="bg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3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a:solidFill>
                  <a:schemeClr val="bg1"/>
                </a:solidFill>
                <a:latin typeface="Times New Roman" panose="02020603050405020304" pitchFamily="18" charset="0"/>
                <a:cs typeface="Times New Roman" panose="02020603050405020304" pitchFamily="18" charset="0"/>
              </a:rPr>
              <a:t>Тыңдалым кезі</a:t>
            </a:r>
            <a:r>
              <a:rPr lang="ru-RU" sz="2400" b="1" dirty="0">
                <a:solidFill>
                  <a:schemeClr val="bg1"/>
                </a:solidFill>
                <a:latin typeface="Times New Roman" panose="02020603050405020304" pitchFamily="18" charset="0"/>
                <a:cs typeface="Times New Roman" panose="02020603050405020304" pitchFamily="18" charset="0"/>
              </a:rPr>
              <a:t/>
            </a:r>
            <a:br>
              <a:rPr lang="ru-RU" sz="2400" b="1" dirty="0">
                <a:solidFill>
                  <a:schemeClr val="bg1"/>
                </a:solidFill>
                <a:latin typeface="Times New Roman" panose="02020603050405020304" pitchFamily="18" charset="0"/>
                <a:cs typeface="Times New Roman" panose="02020603050405020304" pitchFamily="18" charset="0"/>
              </a:rPr>
            </a:b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04949" y="1619794"/>
            <a:ext cx="11469188" cy="4937760"/>
          </a:xfrm>
        </p:spPr>
        <p:txBody>
          <a:bodyPr>
            <a:normAutofit fontScale="70000" lnSpcReduction="20000"/>
          </a:bodyPr>
          <a:lstStyle/>
          <a:p>
            <a:pPr marL="0" indent="0">
              <a:buNone/>
            </a:pPr>
            <a:r>
              <a:rPr lang="kk-KZ" dirty="0">
                <a:solidFill>
                  <a:schemeClr val="bg1"/>
                </a:solidFill>
              </a:rPr>
              <a:t>1-тапсырма</a:t>
            </a:r>
            <a:endParaRPr lang="ru-RU" dirty="0">
              <a:solidFill>
                <a:schemeClr val="bg1"/>
              </a:solidFill>
            </a:endParaRPr>
          </a:p>
          <a:p>
            <a:pPr marL="0" indent="0">
              <a:buNone/>
            </a:pPr>
            <a:r>
              <a:rPr lang="kk-KZ" dirty="0">
                <a:solidFill>
                  <a:schemeClr val="bg1"/>
                </a:solidFill>
              </a:rPr>
              <a:t> Мәтінді тыңдай отырып, негізгі ойды анықтаңыз</a:t>
            </a:r>
            <a:r>
              <a:rPr lang="kk-KZ" dirty="0" smtClean="0">
                <a:solidFill>
                  <a:schemeClr val="bg1"/>
                </a:solidFill>
              </a:rPr>
              <a:t>.</a:t>
            </a:r>
            <a:r>
              <a:rPr lang="kk-KZ" dirty="0"/>
              <a:t> </a:t>
            </a:r>
            <a:r>
              <a:rPr lang="kk-KZ" dirty="0">
                <a:solidFill>
                  <a:schemeClr val="bg1"/>
                </a:solidFill>
              </a:rPr>
              <a:t>«ТКО» әдісі \тыңдаңыз, көріңіз, ой бөлісіңіз</a:t>
            </a:r>
            <a:r>
              <a:rPr lang="kk-KZ" dirty="0" smtClean="0">
                <a:solidFill>
                  <a:schemeClr val="bg1"/>
                </a:solidFill>
              </a:rPr>
              <a:t>\</a:t>
            </a:r>
          </a:p>
          <a:p>
            <a:r>
              <a:rPr lang="kk-KZ" dirty="0">
                <a:solidFill>
                  <a:schemeClr val="bg1"/>
                </a:solidFill>
              </a:rPr>
              <a:t>Қыран бүркіт- киелі, қастерлі құс. Қыран құсты қазақ «көк тәңірісі », «аспан перісі», «қанаттылар ханы » деп құрмет тұтқан. Дәл осындай текті құстың болмысы Кеңес Одағының Батыры атағын екі рет алған Талғат Бигелдиновте бар еді. «Ұшқыш болсам » деген өрекпіген көңілмен Бішкектегі ДОСААФ авиамектебіне түседі, ол жерде «У-2 » деген ұшақпен ұшуды үйренеді. 1940 жылы Саратов әскери авиация мектебіне оқуға жіберіледі. Саратовтағы ұшқыштар мектебін екі жыл оқып, сержант шенімен бітірген соң, Чкаловтағы бомбалаушы ұшқыштар мектебін аяқтайды Ал қан майданға аттанар алдында Ижевск қаласынан «ИЛ-2» штормовигімен ұшуды үйреніп шығады. Әскери оқуды тамамдаған күннен бастап «ұшқыш танк» деп аталып кеткен «Ильюша» ұшағына «бауыр басып кетеді.»</a:t>
            </a:r>
            <a:endParaRPr lang="ru-RU" dirty="0">
              <a:solidFill>
                <a:schemeClr val="bg1"/>
              </a:solidFill>
            </a:endParaRPr>
          </a:p>
          <a:p>
            <a:r>
              <a:rPr lang="kk-KZ" dirty="0">
                <a:solidFill>
                  <a:schemeClr val="bg1"/>
                </a:solidFill>
              </a:rPr>
              <a:t>1942 жылы майданға аттанады. Өзі бір көргеннен ұнатқан ұшақпен көк жүзінде 500 сағат болады. 305 рет әскери шабуылға шығып, жау ұясы- Берлинді алуға бірінші болып қатысады. Фашистер өздеріне аяусыз өлім оғын сепкен Талғат мінген ұшақты «Қара ажал » деп атаған. 23 жасында Кеңес Одағының Батыры атағын екі мәрте иеленіп, көзсіз ерлік көрсеткен қыран қазақ қан майданнан аман- есен оралады.</a:t>
            </a:r>
            <a:endParaRPr lang="ru-RU" dirty="0">
              <a:solidFill>
                <a:schemeClr val="bg1"/>
              </a:solidFill>
            </a:endParaRPr>
          </a:p>
          <a:p>
            <a:r>
              <a:rPr lang="kk-KZ" dirty="0">
                <a:solidFill>
                  <a:schemeClr val="bg1"/>
                </a:solidFill>
              </a:rPr>
              <a:t>Талғат Бигелдинов соғыстан соң азаматтық авиацияны басқарды. Мәскеу инженерлік құрылыс институтын бітіріп, құрылыс саласында да қызмет атқарды.</a:t>
            </a:r>
            <a:endParaRPr lang="ru-RU" dirty="0">
              <a:solidFill>
                <a:schemeClr val="bg1"/>
              </a:solidFill>
            </a:endParaRPr>
          </a:p>
          <a:p>
            <a:pPr marL="0" indent="0">
              <a:buNone/>
            </a:pPr>
            <a:endParaRPr lang="kk-KZ" sz="2900" dirty="0" smtClean="0">
              <a:solidFill>
                <a:schemeClr val="bg1"/>
              </a:solidFill>
            </a:endParaRPr>
          </a:p>
          <a:p>
            <a:pPr marL="0" indent="0">
              <a:buNone/>
            </a:pPr>
            <a:endParaRPr lang="ru-RU" dirty="0">
              <a:solidFill>
                <a:schemeClr val="bg1"/>
              </a:solidFill>
            </a:endParaRPr>
          </a:p>
          <a:p>
            <a:pPr marL="0" indent="0">
              <a:buNone/>
            </a:pPr>
            <a:endParaRPr lang="kk-KZ" dirty="0" smtClean="0">
              <a:solidFill>
                <a:schemeClr val="bg1"/>
              </a:solidFill>
            </a:endParaRPr>
          </a:p>
          <a:p>
            <a:pPr marL="0" indent="0">
              <a:buNone/>
            </a:pPr>
            <a:endParaRPr lang="ru-RU" dirty="0">
              <a:solidFill>
                <a:schemeClr val="bg1"/>
              </a:solidFill>
            </a:endParaRPr>
          </a:p>
          <a:p>
            <a:endParaRPr lang="ru-RU" dirty="0"/>
          </a:p>
        </p:txBody>
      </p:sp>
    </p:spTree>
    <p:extLst>
      <p:ext uri="{BB962C8B-B14F-4D97-AF65-F5344CB8AC3E}">
        <p14:creationId xmlns:p14="http://schemas.microsoft.com/office/powerpoint/2010/main" val="970983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922899"/>
          </a:xfrm>
        </p:spPr>
        <p:txBody>
          <a:bodyPr>
            <a:normAutofit/>
          </a:bodyPr>
          <a:lstStyle/>
          <a:p>
            <a:r>
              <a:rPr lang="kk-KZ" sz="2800" b="1" dirty="0">
                <a:solidFill>
                  <a:schemeClr val="bg1"/>
                </a:solidFill>
                <a:latin typeface="Times New Roman" panose="02020603050405020304" pitchFamily="18" charset="0"/>
                <a:cs typeface="Times New Roman" panose="02020603050405020304" pitchFamily="18" charset="0"/>
              </a:rPr>
              <a:t>Тыңдалымнан кейін</a:t>
            </a:r>
            <a:r>
              <a:rPr lang="ru-RU" sz="2800" b="1" dirty="0">
                <a:solidFill>
                  <a:schemeClr val="bg1"/>
                </a:solidFill>
                <a:latin typeface="Times New Roman" panose="02020603050405020304" pitchFamily="18" charset="0"/>
                <a:cs typeface="Times New Roman" panose="02020603050405020304" pitchFamily="18" charset="0"/>
              </a:rPr>
              <a:t/>
            </a:r>
            <a:br>
              <a:rPr lang="ru-RU" sz="2800" b="1" dirty="0">
                <a:solidFill>
                  <a:schemeClr val="bg1"/>
                </a:solidFill>
                <a:latin typeface="Times New Roman" panose="02020603050405020304" pitchFamily="18" charset="0"/>
                <a:cs typeface="Times New Roman" panose="02020603050405020304" pitchFamily="18" charset="0"/>
              </a:rPr>
            </a:br>
            <a:endParaRPr lang="ru-RU" sz="2800"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61704" y="1541417"/>
            <a:ext cx="11142616" cy="5029200"/>
          </a:xfrm>
        </p:spPr>
        <p:txBody>
          <a:bodyPr/>
          <a:lstStyle/>
          <a:p>
            <a:pPr marL="0" indent="0">
              <a:buNone/>
            </a:pPr>
            <a:r>
              <a:rPr lang="kk-KZ" dirty="0" smtClean="0">
                <a:solidFill>
                  <a:schemeClr val="bg1"/>
                </a:solidFill>
                <a:latin typeface="Times New Roman" panose="02020603050405020304" pitchFamily="18" charset="0"/>
                <a:cs typeface="Times New Roman" panose="02020603050405020304" pitchFamily="18" charset="0"/>
              </a:rPr>
              <a:t>Дескриптор</a:t>
            </a:r>
            <a:r>
              <a:rPr lang="kk-KZ"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мәтіндегі автор көзқарасын анықтайды</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көтерілген мәселе бойынша диалог құрастырады</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қаратпа сөздерді орынды қолданады</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 өлеңдегі автор ойына пікір білдіреді;</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-үзіндідегі ойды шығармашылықпен жалғастырады;</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-оқшау сөздердің түрлерін қолданады. </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78855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dirty="0" smtClean="0">
                <a:solidFill>
                  <a:schemeClr val="bg1"/>
                </a:solidFill>
                <a:latin typeface="Times New Roman" panose="02020603050405020304" pitchFamily="18" charset="0"/>
                <a:cs typeface="Times New Roman" panose="02020603050405020304" pitchFamily="18" charset="0"/>
              </a:rPr>
              <a:t>2-тапсырма</a:t>
            </a:r>
            <a:br>
              <a:rPr lang="kk-KZ" sz="2400" dirty="0" smtClean="0">
                <a:solidFill>
                  <a:schemeClr val="bg1"/>
                </a:solidFill>
                <a:latin typeface="Times New Roman" panose="02020603050405020304" pitchFamily="18" charset="0"/>
                <a:cs typeface="Times New Roman" panose="02020603050405020304" pitchFamily="18" charset="0"/>
              </a:rPr>
            </a:br>
            <a:r>
              <a:rPr lang="ru-RU" sz="2400" dirty="0">
                <a:solidFill>
                  <a:schemeClr val="bg1"/>
                </a:solidFill>
                <a:latin typeface="Times New Roman" panose="02020603050405020304" pitchFamily="18" charset="0"/>
                <a:cs typeface="Times New Roman" panose="02020603050405020304" pitchFamily="18" charset="0"/>
              </a:rPr>
              <a:t/>
            </a:r>
            <a:br>
              <a:rPr lang="ru-RU" sz="2400" dirty="0">
                <a:solidFill>
                  <a:schemeClr val="bg1"/>
                </a:solidFill>
                <a:latin typeface="Times New Roman" panose="02020603050405020304" pitchFamily="18" charset="0"/>
                <a:cs typeface="Times New Roman" panose="02020603050405020304" pitchFamily="18" charset="0"/>
              </a:rPr>
            </a:br>
            <a:r>
              <a:rPr lang="kk-KZ" sz="2400" dirty="0">
                <a:solidFill>
                  <a:schemeClr val="bg1"/>
                </a:solidFill>
                <a:latin typeface="Times New Roman" panose="02020603050405020304" pitchFamily="18" charset="0"/>
                <a:cs typeface="Times New Roman" panose="02020603050405020304" pitchFamily="18" charset="0"/>
              </a:rPr>
              <a:t>Өлеңдегі автор ойына өз пікіріңді білдір.</a:t>
            </a:r>
            <a:r>
              <a:rPr lang="ru-RU" sz="2400" dirty="0">
                <a:solidFill>
                  <a:schemeClr val="bg1"/>
                </a:solidFill>
                <a:latin typeface="Times New Roman" panose="02020603050405020304" pitchFamily="18" charset="0"/>
                <a:cs typeface="Times New Roman" panose="02020603050405020304" pitchFamily="18" charset="0"/>
              </a:rPr>
              <a:t/>
            </a:r>
            <a:br>
              <a:rPr lang="ru-RU" sz="2400" dirty="0">
                <a:solidFill>
                  <a:schemeClr val="bg1"/>
                </a:solidFill>
                <a:latin typeface="Times New Roman" panose="02020603050405020304" pitchFamily="18" charset="0"/>
                <a:cs typeface="Times New Roman" panose="02020603050405020304" pitchFamily="18" charset="0"/>
              </a:rPr>
            </a:b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a:solidFill>
                  <a:schemeClr val="bg1"/>
                </a:solidFill>
                <a:latin typeface="Times New Roman" panose="02020603050405020304" pitchFamily="18" charset="0"/>
                <a:cs typeface="Times New Roman" panose="02020603050405020304" pitchFamily="18" charset="0"/>
              </a:rPr>
              <a:t>Құтты болсын жеңіс күні ағайын</a:t>
            </a: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a:solidFill>
                  <a:schemeClr val="bg1"/>
                </a:solidFill>
                <a:latin typeface="Times New Roman" panose="02020603050405020304" pitchFamily="18" charset="0"/>
                <a:cs typeface="Times New Roman" panose="02020603050405020304" pitchFamily="18" charset="0"/>
              </a:rPr>
              <a:t>Көптен күткен ұлы күнде жар салайын.</a:t>
            </a: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a:solidFill>
                  <a:schemeClr val="bg1"/>
                </a:solidFill>
                <a:latin typeface="Times New Roman" panose="02020603050405020304" pitchFamily="18" charset="0"/>
                <a:cs typeface="Times New Roman" panose="02020603050405020304" pitchFamily="18" charset="0"/>
              </a:rPr>
              <a:t>Ата - бабам қан берісіп шайқасқан,</a:t>
            </a:r>
            <a:endParaRPr lang="ru-RU" sz="2800" dirty="0">
              <a:solidFill>
                <a:schemeClr val="bg1"/>
              </a:solidFill>
              <a:latin typeface="Times New Roman" panose="02020603050405020304" pitchFamily="18" charset="0"/>
              <a:cs typeface="Times New Roman" panose="02020603050405020304" pitchFamily="18" charset="0"/>
            </a:endParaRPr>
          </a:p>
          <a:p>
            <a:pPr marL="0" indent="0">
              <a:buNone/>
            </a:pPr>
            <a:r>
              <a:rPr lang="kk-KZ" sz="2800" dirty="0">
                <a:solidFill>
                  <a:schemeClr val="bg1"/>
                </a:solidFill>
                <a:latin typeface="Times New Roman" panose="02020603050405020304" pitchFamily="18" charset="0"/>
                <a:cs typeface="Times New Roman" panose="02020603050405020304" pitchFamily="18" charset="0"/>
              </a:rPr>
              <a:t>Ата - бабам намыс бермей айқасқан.</a:t>
            </a:r>
            <a:endParaRPr lang="ru-RU" sz="2800" dirty="0">
              <a:solidFill>
                <a:schemeClr val="bg1"/>
              </a:solidFill>
              <a:latin typeface="Times New Roman" panose="02020603050405020304" pitchFamily="18" charset="0"/>
              <a:cs typeface="Times New Roman" panose="02020603050405020304" pitchFamily="18" charset="0"/>
            </a:endParaRPr>
          </a:p>
          <a:p>
            <a:endParaRPr lang="ru-RU"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1075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618518"/>
            <a:ext cx="9905999" cy="2764762"/>
          </a:xfrm>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sz="3100" dirty="0" smtClean="0">
                <a:latin typeface="Times New Roman" panose="02020603050405020304" pitchFamily="18" charset="0"/>
                <a:cs typeface="Times New Roman" panose="02020603050405020304" pitchFamily="18" charset="0"/>
              </a:rPr>
              <a:t>Жеңіс </a:t>
            </a:r>
            <a:r>
              <a:rPr lang="kk-KZ" sz="3100" dirty="0">
                <a:latin typeface="Times New Roman" panose="02020603050405020304" pitchFamily="18" charset="0"/>
                <a:cs typeface="Times New Roman" panose="02020603050405020304" pitchFamily="18" charset="0"/>
              </a:rPr>
              <a:t>күнін қарсалайық бәріміз.</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Жеңіс күнін тойлайық жас кәріміз.</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Осындай бір бейбіт өмір сыйлаған</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Ардагерлер, ағаларға мың алғыс</a:t>
            </a:r>
            <a:r>
              <a:rPr lang="kk-KZ" sz="3100" dirty="0" smtClean="0">
                <a:latin typeface="Times New Roman" panose="02020603050405020304" pitchFamily="18" charset="0"/>
                <a:cs typeface="Times New Roman" panose="02020603050405020304" pitchFamily="18" charset="0"/>
              </a:rPr>
              <a:t>.</a:t>
            </a:r>
            <a:br>
              <a:rPr lang="kk-KZ" sz="3100" dirty="0" smtClean="0">
                <a:latin typeface="Times New Roman" panose="02020603050405020304" pitchFamily="18" charset="0"/>
                <a:cs typeface="Times New Roman" panose="02020603050405020304" pitchFamily="18" charset="0"/>
              </a:rPr>
            </a:b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Дескрипторы</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 өлеңдегі автор ойына пікір білдіреді;</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-үзіндідегі ойды шығармашылықпен жалғастырады;</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r>
              <a:rPr lang="kk-KZ" sz="3100" dirty="0">
                <a:latin typeface="Times New Roman" panose="02020603050405020304" pitchFamily="18" charset="0"/>
                <a:cs typeface="Times New Roman" panose="02020603050405020304" pitchFamily="18" charset="0"/>
              </a:rPr>
              <a:t>-оқшау сөздердің түрлерін қолданады. </a:t>
            </a:r>
            <a:endParaRPr lang="ru-RU" sz="31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45029" y="927463"/>
            <a:ext cx="8791302" cy="4863738"/>
          </a:xfrm>
        </p:spPr>
        <p:txBody>
          <a:bodyPr/>
          <a:lstStyle/>
          <a:p>
            <a:pPr lvl="4"/>
            <a:endParaRPr lang="kk-KZ" i="1" dirty="0" smtClean="0">
              <a:solidFill>
                <a:schemeClr val="bg1"/>
              </a:solidFill>
              <a:latin typeface="Times New Roman" panose="02020603050405020304" pitchFamily="18" charset="0"/>
              <a:cs typeface="Times New Roman" panose="02020603050405020304" pitchFamily="18" charset="0"/>
            </a:endParaRPr>
          </a:p>
          <a:p>
            <a:endParaRPr lang="kk-KZ" dirty="0"/>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9594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solidFill>
                  <a:schemeClr val="bg1">
                    <a:lumMod val="95000"/>
                    <a:lumOff val="5000"/>
                  </a:schemeClr>
                </a:solidFill>
                <a:latin typeface="Times New Roman" panose="02020603050405020304" pitchFamily="18" charset="0"/>
                <a:cs typeface="Times New Roman" panose="02020603050405020304" pitchFamily="18" charset="0"/>
              </a:rPr>
              <a:t>Кері байланыс</a:t>
            </a:r>
            <a:endParaRPr lang="ru-RU" sz="28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kk-KZ" dirty="0" smtClean="0">
                <a:solidFill>
                  <a:schemeClr val="bg1"/>
                </a:solidFill>
                <a:latin typeface="Times New Roman" panose="02020603050405020304" pitchFamily="18" charset="0"/>
                <a:cs typeface="Times New Roman" panose="02020603050405020304" pitchFamily="18" charset="0"/>
              </a:rPr>
              <a:t>Бүгін не үйрендің?</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Сабақ бойынша қандай сұрақтарың бар?</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Келесі сабақта қандай мәселеге баса назар аудару керек?</a:t>
            </a:r>
          </a:p>
          <a:p>
            <a:pPr marL="0" indent="0">
              <a:buNone/>
            </a:pPr>
            <a:r>
              <a:rPr lang="kk-KZ" dirty="0" smtClean="0">
                <a:solidFill>
                  <a:schemeClr val="bg1"/>
                </a:solidFill>
                <a:latin typeface="Times New Roman" panose="02020603050405020304" pitchFamily="18" charset="0"/>
                <a:cs typeface="Times New Roman" panose="02020603050405020304" pitchFamily="18" charset="0"/>
              </a:rPr>
              <a:t>Сабақтағы материалдардан өзіңе қандай ой түйдің?</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5763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sz="2800" b="1" dirty="0" smtClean="0">
                <a:solidFill>
                  <a:schemeClr val="bg1"/>
                </a:solidFill>
                <a:latin typeface="Times New Roman" panose="02020603050405020304" pitchFamily="18" charset="0"/>
                <a:cs typeface="Times New Roman" panose="02020603050405020304" pitchFamily="18" charset="0"/>
              </a:rPr>
              <a:t>Оқу </a:t>
            </a:r>
            <a:r>
              <a:rPr lang="kk-KZ" sz="2700" b="1" dirty="0" smtClean="0">
                <a:solidFill>
                  <a:schemeClr val="bg1"/>
                </a:solidFill>
                <a:latin typeface="Times New Roman" panose="02020603050405020304" pitchFamily="18" charset="0"/>
                <a:cs typeface="Times New Roman" panose="02020603050405020304" pitchFamily="18" charset="0"/>
              </a:rPr>
              <a:t>мақсаттары:</a:t>
            </a:r>
            <a:br>
              <a:rPr lang="kk-KZ" sz="2700" b="1" dirty="0" smtClean="0">
                <a:solidFill>
                  <a:schemeClr val="bg1"/>
                </a:solidFill>
                <a:latin typeface="Times New Roman" panose="02020603050405020304" pitchFamily="18" charset="0"/>
                <a:cs typeface="Times New Roman" panose="02020603050405020304" pitchFamily="18" charset="0"/>
              </a:rPr>
            </a:br>
            <a:r>
              <a:rPr lang="kk-KZ" sz="2700" dirty="0" smtClean="0">
                <a:solidFill>
                  <a:schemeClr val="bg1"/>
                </a:solidFill>
                <a:latin typeface="Times New Roman" panose="02020603050405020304" pitchFamily="18" charset="0"/>
                <a:cs typeface="Times New Roman" panose="02020603050405020304" pitchFamily="18" charset="0"/>
              </a:rPr>
              <a:t> </a:t>
            </a:r>
            <a:r>
              <a:rPr lang="kk-KZ" sz="2700" b="1" i="1" dirty="0" smtClean="0">
                <a:solidFill>
                  <a:schemeClr val="bg1"/>
                </a:solidFill>
                <a:latin typeface="Times New Roman" panose="02020603050405020304" pitchFamily="18" charset="0"/>
                <a:cs typeface="Times New Roman" panose="02020603050405020304" pitchFamily="18" charset="0"/>
              </a:rPr>
              <a:t>7.1.2.1 </a:t>
            </a:r>
            <a:r>
              <a:rPr lang="kk-KZ" sz="2700" b="1" i="1" dirty="0">
                <a:solidFill>
                  <a:schemeClr val="bg1"/>
                </a:solidFill>
                <a:latin typeface="Times New Roman" panose="02020603050405020304" pitchFamily="18" charset="0"/>
                <a:cs typeface="Times New Roman" panose="02020603050405020304" pitchFamily="18" charset="0"/>
              </a:rPr>
              <a:t>әлеуметтік-қоғамдық, оқу-еңбек тақырыптарына байланысты диалог, монолог, полилогтердегі (интервью, көркем әдеби шығармадан үзінді) автор көзқарасы мен көтерілген мәселені талдау</a:t>
            </a:r>
            <a:r>
              <a:rPr lang="kk-KZ" sz="2700" b="1" i="1" dirty="0" smtClean="0">
                <a:solidFill>
                  <a:schemeClr val="bg1"/>
                </a:solidFill>
                <a:latin typeface="Times New Roman" panose="02020603050405020304" pitchFamily="18" charset="0"/>
                <a:cs typeface="Times New Roman" panose="02020603050405020304" pitchFamily="18" charset="0"/>
              </a:rPr>
              <a:t>;</a:t>
            </a:r>
            <a:r>
              <a:rPr lang="ru-RU" sz="2700" b="1" i="1" dirty="0">
                <a:solidFill>
                  <a:schemeClr val="bg1"/>
                </a:solidFill>
                <a:latin typeface="Times New Roman" panose="02020603050405020304" pitchFamily="18" charset="0"/>
                <a:cs typeface="Times New Roman" panose="02020603050405020304" pitchFamily="18" charset="0"/>
              </a:rPr>
              <a:t/>
            </a:r>
            <a:br>
              <a:rPr lang="ru-RU" sz="2700" b="1" i="1" dirty="0">
                <a:solidFill>
                  <a:schemeClr val="bg1"/>
                </a:solidFill>
                <a:latin typeface="Times New Roman" panose="02020603050405020304" pitchFamily="18" charset="0"/>
                <a:cs typeface="Times New Roman" panose="02020603050405020304" pitchFamily="18" charset="0"/>
              </a:rPr>
            </a:br>
            <a:r>
              <a:rPr lang="kk-KZ" sz="2700" b="1" i="1" dirty="0">
                <a:solidFill>
                  <a:schemeClr val="bg1"/>
                </a:solidFill>
                <a:latin typeface="Times New Roman" panose="02020603050405020304" pitchFamily="18" charset="0"/>
                <a:cs typeface="Times New Roman" panose="02020603050405020304" pitchFamily="18" charset="0"/>
              </a:rPr>
              <a:t>7.4.4.5 оқшау сөздердің қызметін түсіну, ажырата білу</a:t>
            </a:r>
            <a:endParaRPr lang="ru-RU" sz="2700" b="1" i="1" dirty="0">
              <a:solidFill>
                <a:schemeClr val="bg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Autofit/>
          </a:bodyPr>
          <a:lstStyle/>
          <a:p>
            <a:r>
              <a:rPr lang="kk-KZ" sz="2400" b="1" dirty="0" smtClean="0">
                <a:solidFill>
                  <a:schemeClr val="bg1"/>
                </a:solidFill>
                <a:latin typeface="Times New Roman" panose="02020603050405020304" pitchFamily="18" charset="0"/>
                <a:cs typeface="Times New Roman" panose="02020603050405020304" pitchFamily="18" charset="0"/>
              </a:rPr>
              <a:t>Сабақ мақсаттары: </a:t>
            </a:r>
            <a:r>
              <a:rPr lang="kk-KZ" b="1" dirty="0" smtClean="0">
                <a:solidFill>
                  <a:schemeClr val="bg1"/>
                </a:solidFill>
                <a:latin typeface="Times New Roman" panose="02020603050405020304" pitchFamily="18" charset="0"/>
                <a:cs typeface="Times New Roman" panose="02020603050405020304" pitchFamily="18" charset="0"/>
              </a:rPr>
              <a:t>Әлеуметтік-қоғамдық</a:t>
            </a:r>
            <a:r>
              <a:rPr lang="kk-KZ" b="1" dirty="0">
                <a:solidFill>
                  <a:schemeClr val="bg1"/>
                </a:solidFill>
                <a:latin typeface="Times New Roman" panose="02020603050405020304" pitchFamily="18" charset="0"/>
                <a:cs typeface="Times New Roman" panose="02020603050405020304" pitchFamily="18" charset="0"/>
              </a:rPr>
              <a:t>, оқу-еңбек тақырыптарына байланысты диалог, монолог, полилогтердегі (интервью, көркем әдеби шығармадан үзінді) автор көзқарасы мен көтерілген мәселені талдайды.</a:t>
            </a:r>
            <a:endParaRPr lang="ru-RU" b="1" dirty="0">
              <a:solidFill>
                <a:schemeClr val="bg1"/>
              </a:solidFill>
              <a:latin typeface="Times New Roman" panose="02020603050405020304" pitchFamily="18" charset="0"/>
              <a:cs typeface="Times New Roman" panose="02020603050405020304" pitchFamily="18" charset="0"/>
            </a:endParaRPr>
          </a:p>
          <a:p>
            <a:r>
              <a:rPr lang="kk-KZ" b="1" dirty="0">
                <a:solidFill>
                  <a:schemeClr val="bg1"/>
                </a:solidFill>
                <a:latin typeface="Times New Roman" panose="02020603050405020304" pitchFamily="18" charset="0"/>
                <a:cs typeface="Times New Roman" panose="02020603050405020304" pitchFamily="18" charset="0"/>
              </a:rPr>
              <a:t>Оқшау сөздердің қызметін </a:t>
            </a:r>
            <a:r>
              <a:rPr lang="kk-KZ" b="1" dirty="0" smtClean="0">
                <a:solidFill>
                  <a:schemeClr val="bg1"/>
                </a:solidFill>
                <a:latin typeface="Times New Roman" panose="02020603050405020304" pitchFamily="18" charset="0"/>
                <a:cs typeface="Times New Roman" panose="02020603050405020304" pitchFamily="18" charset="0"/>
              </a:rPr>
              <a:t>түсінеді, </a:t>
            </a:r>
            <a:r>
              <a:rPr lang="kk-KZ" b="1" dirty="0">
                <a:solidFill>
                  <a:schemeClr val="bg1"/>
                </a:solidFill>
                <a:latin typeface="Times New Roman" panose="02020603050405020304" pitchFamily="18" charset="0"/>
                <a:cs typeface="Times New Roman" panose="02020603050405020304" pitchFamily="18" charset="0"/>
              </a:rPr>
              <a:t>ажырата біледі.</a:t>
            </a:r>
            <a:endParaRPr lang="ru-RU"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2195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1502228"/>
            <a:ext cx="9905999" cy="594859"/>
          </a:xfrm>
        </p:spPr>
        <p:txBody>
          <a:bodyPr>
            <a:normAutofit fontScale="90000"/>
          </a:bodyPr>
          <a:lstStyle/>
          <a:p>
            <a:pPr marL="457200" lvl="0" indent="-457200">
              <a:buFont typeface="Arial" panose="020B0604020202020204" pitchFamily="34" charset="0"/>
              <a:buChar char="•"/>
            </a:pPr>
            <a:r>
              <a:rPr lang="kk-KZ" sz="3100" b="1" dirty="0" smtClean="0">
                <a:solidFill>
                  <a:schemeClr val="bg1">
                    <a:lumMod val="95000"/>
                    <a:lumOff val="5000"/>
                  </a:schemeClr>
                </a:solidFill>
                <a:latin typeface="Times New Roman" panose="02020603050405020304" pitchFamily="18" charset="0"/>
                <a:cs typeface="Times New Roman" panose="02020603050405020304" pitchFamily="18" charset="0"/>
              </a:rPr>
              <a:t>Бағалау </a:t>
            </a:r>
            <a:r>
              <a:rPr lang="kk-KZ" sz="3100" b="1" dirty="0" smtClean="0">
                <a:solidFill>
                  <a:schemeClr val="bg1"/>
                </a:solidFill>
                <a:latin typeface="Times New Roman" panose="02020603050405020304" pitchFamily="18" charset="0"/>
                <a:cs typeface="Times New Roman" panose="02020603050405020304" pitchFamily="18" charset="0"/>
              </a:rPr>
              <a:t>критерийі:</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b="1" dirty="0" smtClean="0">
                <a:solidFill>
                  <a:schemeClr val="bg1"/>
                </a:solidFill>
                <a:latin typeface="Times New Roman" panose="02020603050405020304" pitchFamily="18" charset="0"/>
                <a:cs typeface="Times New Roman" panose="02020603050405020304" pitchFamily="18" charset="0"/>
              </a:rPr>
              <a:t/>
            </a:r>
            <a:br>
              <a:rPr lang="kk-KZ" sz="3100" b="1" dirty="0" smtClean="0">
                <a:solidFill>
                  <a:schemeClr val="bg1"/>
                </a:solidFill>
                <a:latin typeface="Times New Roman" panose="02020603050405020304" pitchFamily="18" charset="0"/>
                <a:cs typeface="Times New Roman" panose="02020603050405020304" pitchFamily="18" charset="0"/>
              </a:rPr>
            </a:br>
            <a:r>
              <a:rPr lang="kk-KZ" sz="3100" dirty="0" smtClean="0">
                <a:solidFill>
                  <a:schemeClr val="bg1"/>
                </a:solidFill>
                <a:latin typeface="Times New Roman" panose="02020603050405020304" pitchFamily="18" charset="0"/>
                <a:cs typeface="Times New Roman" panose="02020603050405020304" pitchFamily="18" charset="0"/>
              </a:rPr>
              <a:t>Автор </a:t>
            </a:r>
            <a:r>
              <a:rPr lang="kk-KZ" sz="3100" dirty="0">
                <a:solidFill>
                  <a:schemeClr val="bg1"/>
                </a:solidFill>
                <a:latin typeface="Times New Roman" panose="02020603050405020304" pitchFamily="18" charset="0"/>
                <a:cs typeface="Times New Roman" panose="02020603050405020304" pitchFamily="18" charset="0"/>
              </a:rPr>
              <a:t>көзқарасы мен көтерілген мәселені талдайды.</a:t>
            </a:r>
            <a:r>
              <a:rPr lang="ru-RU" sz="3100" dirty="0">
                <a:solidFill>
                  <a:schemeClr val="bg1"/>
                </a:solidFill>
                <a:latin typeface="Times New Roman" panose="02020603050405020304" pitchFamily="18" charset="0"/>
                <a:cs typeface="Times New Roman" panose="02020603050405020304" pitchFamily="18" charset="0"/>
              </a:rPr>
              <a:t/>
            </a:r>
            <a:br>
              <a:rPr lang="ru-RU" sz="3100" dirty="0">
                <a:solidFill>
                  <a:schemeClr val="bg1"/>
                </a:solidFill>
                <a:latin typeface="Times New Roman" panose="02020603050405020304" pitchFamily="18" charset="0"/>
                <a:cs typeface="Times New Roman" panose="02020603050405020304" pitchFamily="18" charset="0"/>
              </a:rPr>
            </a:br>
            <a:r>
              <a:rPr lang="kk-KZ" sz="3100" dirty="0">
                <a:solidFill>
                  <a:schemeClr val="bg1"/>
                </a:solidFill>
                <a:latin typeface="Times New Roman" panose="02020603050405020304" pitchFamily="18" charset="0"/>
                <a:cs typeface="Times New Roman" panose="02020603050405020304" pitchFamily="18" charset="0"/>
              </a:rPr>
              <a:t>Оқшау сөздердің қызметін түсініп, ажырата біледі.</a:t>
            </a:r>
            <a:endParaRPr lang="ru-RU" sz="3100"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280160" y="1502228"/>
            <a:ext cx="9767251" cy="4288973"/>
          </a:xfrm>
        </p:spPr>
        <p:txBody>
          <a:bodyPr/>
          <a:lstStyle/>
          <a:p>
            <a:pPr marL="0" indent="0">
              <a:buNone/>
            </a:pPr>
            <a:endParaRPr lang="kk-KZ" dirty="0" smtClean="0"/>
          </a:p>
          <a:p>
            <a:pPr marL="0" indent="0">
              <a:buNone/>
            </a:pPr>
            <a:endParaRPr lang="kk-KZ" dirty="0" smtClean="0"/>
          </a:p>
          <a:p>
            <a:pPr marL="0" indent="0">
              <a:buNone/>
            </a:pPr>
            <a:endParaRPr lang="ru-RU" dirty="0"/>
          </a:p>
        </p:txBody>
      </p:sp>
    </p:spTree>
    <p:extLst>
      <p:ext uri="{BB962C8B-B14F-4D97-AF65-F5344CB8AC3E}">
        <p14:creationId xmlns:p14="http://schemas.microsoft.com/office/powerpoint/2010/main" val="664626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a:solidFill>
                  <a:schemeClr val="bg1"/>
                </a:solidFill>
                <a:latin typeface="Times New Roman" panose="02020603050405020304" pitchFamily="18" charset="0"/>
                <a:cs typeface="Times New Roman" panose="02020603050405020304" pitchFamily="18" charset="0"/>
              </a:rPr>
              <a:t>Тыңдалым алды</a:t>
            </a:r>
            <a:r>
              <a:rPr lang="ru-RU" sz="2800" dirty="0">
                <a:solidFill>
                  <a:schemeClr val="bg1"/>
                </a:solidFill>
                <a:latin typeface="Times New Roman" panose="02020603050405020304" pitchFamily="18" charset="0"/>
                <a:cs typeface="Times New Roman" panose="02020603050405020304" pitchFamily="18" charset="0"/>
              </a:rPr>
              <a:t/>
            </a:r>
            <a:br>
              <a:rPr lang="ru-RU" sz="2800" dirty="0">
                <a:solidFill>
                  <a:schemeClr val="bg1"/>
                </a:solidFill>
                <a:latin typeface="Times New Roman" panose="02020603050405020304" pitchFamily="18" charset="0"/>
                <a:cs typeface="Times New Roman" panose="02020603050405020304" pitchFamily="18" charset="0"/>
              </a:rPr>
            </a:br>
            <a:endParaRPr lang="ru-RU" sz="28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476103"/>
            <a:ext cx="10590211" cy="5003074"/>
          </a:xfrm>
        </p:spPr>
        <p:txBody>
          <a:bodyPr/>
          <a:lstStyle/>
          <a:p>
            <a:pPr marL="0" indent="0">
              <a:buNone/>
            </a:pPr>
            <a:r>
              <a:rPr lang="kk-KZ" dirty="0">
                <a:solidFill>
                  <a:schemeClr val="bg1"/>
                </a:solidFill>
              </a:rPr>
              <a:t>Суретті пайдаланып, сабақтың тақырыбы туралы болжамдарыңды ұсынып </a:t>
            </a:r>
            <a:r>
              <a:rPr lang="kk-KZ" dirty="0" smtClean="0">
                <a:solidFill>
                  <a:schemeClr val="bg1"/>
                </a:solidFill>
              </a:rPr>
              <a:t>көріңдер.</a:t>
            </a:r>
            <a:endParaRPr lang="kk-KZ" dirty="0" smtClean="0">
              <a:solidFill>
                <a:schemeClr val="bg1"/>
              </a:solidFill>
            </a:endParaRPr>
          </a:p>
          <a:p>
            <a:pPr marL="0" indent="0">
              <a:buNone/>
            </a:pPr>
            <a:endParaRPr lang="ru-RU" dirty="0">
              <a:solidFill>
                <a:schemeClr val="bg1"/>
              </a:solidFill>
            </a:endParaRPr>
          </a:p>
          <a:p>
            <a:endParaRPr lang="ru-RU" dirty="0"/>
          </a:p>
        </p:txBody>
      </p:sp>
      <p:pic>
        <p:nvPicPr>
          <p:cNvPr id="4" name="Рисунок 3" descr="Презентация на тему: &quot;9 мамыр жеңіс күні. Ұлы Отан соғысы ( ) Фашистік  Германия 1941 жылы 22 маусымда соғыс жарияламастан, тұтқиылдан КСРО-ға  шабуыл жасады. Кеңес Одағының.&quot;. Скачать бесплатно и без регистрации."/>
          <p:cNvPicPr/>
          <p:nvPr/>
        </p:nvPicPr>
        <p:blipFill>
          <a:blip r:embed="rId2">
            <a:extLst>
              <a:ext uri="{28A0092B-C50C-407E-A947-70E740481C1C}">
                <a14:useLocalDpi xmlns:a14="http://schemas.microsoft.com/office/drawing/2010/main" val="0"/>
              </a:ext>
            </a:extLst>
          </a:blip>
          <a:srcRect/>
          <a:stretch>
            <a:fillRect/>
          </a:stretch>
        </p:blipFill>
        <p:spPr bwMode="auto">
          <a:xfrm>
            <a:off x="992777" y="2534193"/>
            <a:ext cx="10345783" cy="3827417"/>
          </a:xfrm>
          <a:prstGeom prst="rect">
            <a:avLst/>
          </a:prstGeom>
          <a:noFill/>
          <a:ln>
            <a:noFill/>
          </a:ln>
        </p:spPr>
      </p:pic>
    </p:spTree>
    <p:extLst>
      <p:ext uri="{BB962C8B-B14F-4D97-AF65-F5344CB8AC3E}">
        <p14:creationId xmlns:p14="http://schemas.microsoft.com/office/powerpoint/2010/main" val="711125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solidFill>
                  <a:srgbClr val="000000"/>
                </a:solidFill>
                <a:latin typeface="Times New Roman" panose="02020603050405020304" pitchFamily="18" charset="0"/>
                <a:ea typeface="Times New Roman" panose="02020603050405020304" pitchFamily="18" charset="0"/>
              </a:rPr>
              <a:t>«Миға шабуыл» стратегиясы</a:t>
            </a: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endParaRPr lang="ru-RU" dirty="0"/>
          </a:p>
        </p:txBody>
      </p:sp>
      <p:sp>
        <p:nvSpPr>
          <p:cNvPr id="3" name="Объект 2"/>
          <p:cNvSpPr>
            <a:spLocks noGrp="1"/>
          </p:cNvSpPr>
          <p:nvPr>
            <p:ph idx="1"/>
          </p:nvPr>
        </p:nvSpPr>
        <p:spPr/>
        <p:txBody>
          <a:bodyPr/>
          <a:lstStyle/>
          <a:p>
            <a:r>
              <a:rPr lang="kk-KZ" dirty="0" smtClean="0">
                <a:solidFill>
                  <a:schemeClr val="bg1"/>
                </a:solidFill>
              </a:rPr>
              <a:t>1.</a:t>
            </a:r>
            <a:r>
              <a:rPr lang="ru-RU" dirty="0" err="1">
                <a:solidFill>
                  <a:schemeClr val="bg1"/>
                </a:solidFill>
              </a:rPr>
              <a:t>Ұлы</a:t>
            </a:r>
            <a:r>
              <a:rPr lang="ru-RU" dirty="0">
                <a:solidFill>
                  <a:schemeClr val="bg1"/>
                </a:solidFill>
              </a:rPr>
              <a:t> </a:t>
            </a:r>
            <a:r>
              <a:rPr lang="ru-RU" dirty="0" err="1">
                <a:solidFill>
                  <a:schemeClr val="bg1"/>
                </a:solidFill>
              </a:rPr>
              <a:t>Отан</a:t>
            </a:r>
            <a:r>
              <a:rPr lang="ru-RU" dirty="0">
                <a:solidFill>
                  <a:schemeClr val="bg1"/>
                </a:solidFill>
              </a:rPr>
              <a:t> </a:t>
            </a:r>
            <a:r>
              <a:rPr lang="ru-RU" dirty="0" err="1">
                <a:solidFill>
                  <a:schemeClr val="bg1"/>
                </a:solidFill>
              </a:rPr>
              <a:t>соғысы</a:t>
            </a:r>
            <a:r>
              <a:rPr lang="ru-RU" dirty="0">
                <a:solidFill>
                  <a:schemeClr val="bg1"/>
                </a:solidFill>
              </a:rPr>
              <a:t> </a:t>
            </a:r>
            <a:r>
              <a:rPr lang="ru-RU" dirty="0" err="1">
                <a:solidFill>
                  <a:schemeClr val="bg1"/>
                </a:solidFill>
              </a:rPr>
              <a:t>қай</a:t>
            </a:r>
            <a:r>
              <a:rPr lang="ru-RU" dirty="0">
                <a:solidFill>
                  <a:schemeClr val="bg1"/>
                </a:solidFill>
              </a:rPr>
              <a:t> </a:t>
            </a:r>
            <a:r>
              <a:rPr lang="ru-RU" dirty="0" err="1">
                <a:solidFill>
                  <a:schemeClr val="bg1"/>
                </a:solidFill>
              </a:rPr>
              <a:t>жылдары</a:t>
            </a:r>
            <a:r>
              <a:rPr lang="ru-RU" dirty="0">
                <a:solidFill>
                  <a:schemeClr val="bg1"/>
                </a:solidFill>
              </a:rPr>
              <a:t> </a:t>
            </a:r>
            <a:r>
              <a:rPr lang="ru-RU" dirty="0" err="1">
                <a:solidFill>
                  <a:schemeClr val="bg1"/>
                </a:solidFill>
              </a:rPr>
              <a:t>болды</a:t>
            </a:r>
            <a:r>
              <a:rPr lang="ru-RU" dirty="0">
                <a:solidFill>
                  <a:schemeClr val="bg1"/>
                </a:solidFill>
              </a:rPr>
              <a:t>?</a:t>
            </a:r>
          </a:p>
          <a:p>
            <a:r>
              <a:rPr lang="ru-RU" dirty="0">
                <a:solidFill>
                  <a:schemeClr val="bg1"/>
                </a:solidFill>
              </a:rPr>
              <a:t>2.Ұлы </a:t>
            </a:r>
            <a:r>
              <a:rPr lang="ru-RU" dirty="0" err="1">
                <a:solidFill>
                  <a:schemeClr val="bg1"/>
                </a:solidFill>
              </a:rPr>
              <a:t>Отан</a:t>
            </a:r>
            <a:r>
              <a:rPr lang="ru-RU" dirty="0">
                <a:solidFill>
                  <a:schemeClr val="bg1"/>
                </a:solidFill>
              </a:rPr>
              <a:t> </a:t>
            </a:r>
            <a:r>
              <a:rPr lang="ru-RU" dirty="0" err="1">
                <a:solidFill>
                  <a:schemeClr val="bg1"/>
                </a:solidFill>
              </a:rPr>
              <a:t>соғысы</a:t>
            </a:r>
            <a:r>
              <a:rPr lang="ru-RU" dirty="0">
                <a:solidFill>
                  <a:schemeClr val="bg1"/>
                </a:solidFill>
              </a:rPr>
              <a:t> </a:t>
            </a:r>
            <a:r>
              <a:rPr lang="ru-RU" dirty="0" err="1">
                <a:solidFill>
                  <a:schemeClr val="bg1"/>
                </a:solidFill>
              </a:rPr>
              <a:t>туралы</a:t>
            </a:r>
            <a:r>
              <a:rPr lang="ru-RU" dirty="0">
                <a:solidFill>
                  <a:schemeClr val="bg1"/>
                </a:solidFill>
              </a:rPr>
              <a:t> не </a:t>
            </a:r>
            <a:r>
              <a:rPr lang="ru-RU" dirty="0" err="1">
                <a:solidFill>
                  <a:schemeClr val="bg1"/>
                </a:solidFill>
              </a:rPr>
              <a:t>білесіңдер</a:t>
            </a:r>
            <a:r>
              <a:rPr lang="ru-RU" dirty="0">
                <a:solidFill>
                  <a:schemeClr val="bg1"/>
                </a:solidFill>
              </a:rPr>
              <a:t>?</a:t>
            </a:r>
          </a:p>
          <a:p>
            <a:r>
              <a:rPr lang="ru-RU" dirty="0">
                <a:solidFill>
                  <a:schemeClr val="bg1"/>
                </a:solidFill>
              </a:rPr>
              <a:t>3.Неліктен </a:t>
            </a:r>
            <a:r>
              <a:rPr lang="ru-RU" dirty="0" err="1">
                <a:solidFill>
                  <a:schemeClr val="bg1"/>
                </a:solidFill>
              </a:rPr>
              <a:t>бұл</a:t>
            </a:r>
            <a:r>
              <a:rPr lang="ru-RU" dirty="0">
                <a:solidFill>
                  <a:schemeClr val="bg1"/>
                </a:solidFill>
              </a:rPr>
              <a:t> </a:t>
            </a:r>
            <a:r>
              <a:rPr lang="ru-RU" dirty="0" err="1">
                <a:solidFill>
                  <a:schemeClr val="bg1"/>
                </a:solidFill>
              </a:rPr>
              <a:t>соғыс</a:t>
            </a:r>
            <a:r>
              <a:rPr lang="ru-RU" dirty="0">
                <a:solidFill>
                  <a:schemeClr val="bg1"/>
                </a:solidFill>
              </a:rPr>
              <a:t> «</a:t>
            </a:r>
            <a:r>
              <a:rPr lang="ru-RU" dirty="0" err="1">
                <a:solidFill>
                  <a:schemeClr val="bg1"/>
                </a:solidFill>
              </a:rPr>
              <a:t>Ұлы</a:t>
            </a:r>
            <a:r>
              <a:rPr lang="ru-RU" dirty="0">
                <a:solidFill>
                  <a:schemeClr val="bg1"/>
                </a:solidFill>
              </a:rPr>
              <a:t> </a:t>
            </a:r>
            <a:r>
              <a:rPr lang="ru-RU" dirty="0" err="1">
                <a:solidFill>
                  <a:schemeClr val="bg1"/>
                </a:solidFill>
              </a:rPr>
              <a:t>Отан</a:t>
            </a:r>
            <a:r>
              <a:rPr lang="ru-RU" dirty="0">
                <a:solidFill>
                  <a:schemeClr val="bg1"/>
                </a:solidFill>
              </a:rPr>
              <a:t> </a:t>
            </a:r>
            <a:r>
              <a:rPr lang="ru-RU" dirty="0" err="1">
                <a:solidFill>
                  <a:schemeClr val="bg1"/>
                </a:solidFill>
              </a:rPr>
              <a:t>соғысы</a:t>
            </a:r>
            <a:r>
              <a:rPr lang="ru-RU" dirty="0">
                <a:solidFill>
                  <a:schemeClr val="bg1"/>
                </a:solidFill>
              </a:rPr>
              <a:t>» </a:t>
            </a:r>
            <a:r>
              <a:rPr lang="ru-RU" dirty="0" err="1">
                <a:solidFill>
                  <a:schemeClr val="bg1"/>
                </a:solidFill>
              </a:rPr>
              <a:t>деп</a:t>
            </a:r>
            <a:r>
              <a:rPr lang="ru-RU" dirty="0">
                <a:solidFill>
                  <a:schemeClr val="bg1"/>
                </a:solidFill>
              </a:rPr>
              <a:t> </a:t>
            </a:r>
            <a:r>
              <a:rPr lang="ru-RU" dirty="0" err="1">
                <a:solidFill>
                  <a:schemeClr val="bg1"/>
                </a:solidFill>
              </a:rPr>
              <a:t>аталды</a:t>
            </a:r>
            <a:r>
              <a:rPr lang="ru-RU" dirty="0">
                <a:solidFill>
                  <a:schemeClr val="bg1"/>
                </a:solidFill>
              </a:rPr>
              <a:t>?</a:t>
            </a:r>
          </a:p>
          <a:p>
            <a:r>
              <a:rPr lang="ru-RU" dirty="0">
                <a:solidFill>
                  <a:schemeClr val="bg1"/>
                </a:solidFill>
              </a:rPr>
              <a:t>4.Сенің </a:t>
            </a:r>
            <a:r>
              <a:rPr lang="ru-RU" dirty="0" err="1">
                <a:solidFill>
                  <a:schemeClr val="bg1"/>
                </a:solidFill>
              </a:rPr>
              <a:t>ата-әжең</a:t>
            </a:r>
            <a:r>
              <a:rPr lang="ru-RU" dirty="0">
                <a:solidFill>
                  <a:schemeClr val="bg1"/>
                </a:solidFill>
              </a:rPr>
              <a:t> </a:t>
            </a:r>
            <a:r>
              <a:rPr lang="ru-RU" dirty="0" err="1">
                <a:solidFill>
                  <a:schemeClr val="bg1"/>
                </a:solidFill>
              </a:rPr>
              <a:t>немесе</a:t>
            </a:r>
            <a:r>
              <a:rPr lang="ru-RU" dirty="0">
                <a:solidFill>
                  <a:schemeClr val="bg1"/>
                </a:solidFill>
              </a:rPr>
              <a:t> </a:t>
            </a:r>
            <a:r>
              <a:rPr lang="ru-RU" dirty="0" err="1">
                <a:solidFill>
                  <a:schemeClr val="bg1"/>
                </a:solidFill>
              </a:rPr>
              <a:t>туысқандарың</a:t>
            </a:r>
            <a:r>
              <a:rPr lang="ru-RU" dirty="0">
                <a:solidFill>
                  <a:schemeClr val="bg1"/>
                </a:solidFill>
              </a:rPr>
              <a:t> </a:t>
            </a:r>
            <a:r>
              <a:rPr lang="ru-RU" dirty="0" err="1">
                <a:solidFill>
                  <a:schemeClr val="bg1"/>
                </a:solidFill>
              </a:rPr>
              <a:t>Ұлы</a:t>
            </a:r>
            <a:r>
              <a:rPr lang="ru-RU" dirty="0">
                <a:solidFill>
                  <a:schemeClr val="bg1"/>
                </a:solidFill>
              </a:rPr>
              <a:t> </a:t>
            </a:r>
            <a:r>
              <a:rPr lang="ru-RU" dirty="0" err="1">
                <a:solidFill>
                  <a:schemeClr val="bg1"/>
                </a:solidFill>
              </a:rPr>
              <a:t>Отан</a:t>
            </a:r>
            <a:r>
              <a:rPr lang="ru-RU" dirty="0">
                <a:solidFill>
                  <a:schemeClr val="bg1"/>
                </a:solidFill>
              </a:rPr>
              <a:t> </a:t>
            </a:r>
            <a:r>
              <a:rPr lang="ru-RU" dirty="0" err="1">
                <a:solidFill>
                  <a:schemeClr val="bg1"/>
                </a:solidFill>
              </a:rPr>
              <a:t>соғысына</a:t>
            </a:r>
            <a:r>
              <a:rPr lang="ru-RU" dirty="0">
                <a:solidFill>
                  <a:schemeClr val="bg1"/>
                </a:solidFill>
              </a:rPr>
              <a:t> </a:t>
            </a:r>
            <a:r>
              <a:rPr lang="ru-RU" dirty="0" err="1">
                <a:solidFill>
                  <a:schemeClr val="bg1"/>
                </a:solidFill>
              </a:rPr>
              <a:t>қатысқан</a:t>
            </a:r>
            <a:r>
              <a:rPr lang="ru-RU" dirty="0">
                <a:solidFill>
                  <a:schemeClr val="bg1"/>
                </a:solidFill>
              </a:rPr>
              <a:t> ба?</a:t>
            </a:r>
          </a:p>
          <a:p>
            <a:r>
              <a:rPr lang="ru-RU" dirty="0">
                <a:solidFill>
                  <a:schemeClr val="bg1"/>
                </a:solidFill>
              </a:rPr>
              <a:t>5.Ұлы </a:t>
            </a:r>
            <a:r>
              <a:rPr lang="ru-RU" dirty="0" err="1">
                <a:solidFill>
                  <a:schemeClr val="bg1"/>
                </a:solidFill>
              </a:rPr>
              <a:t>Отан</a:t>
            </a:r>
            <a:r>
              <a:rPr lang="ru-RU" dirty="0">
                <a:solidFill>
                  <a:schemeClr val="bg1"/>
                </a:solidFill>
              </a:rPr>
              <a:t> </a:t>
            </a:r>
            <a:r>
              <a:rPr lang="ru-RU" dirty="0" err="1">
                <a:solidFill>
                  <a:schemeClr val="bg1"/>
                </a:solidFill>
              </a:rPr>
              <a:t>соғысының</a:t>
            </a:r>
            <a:r>
              <a:rPr lang="ru-RU" dirty="0">
                <a:solidFill>
                  <a:schemeClr val="bg1"/>
                </a:solidFill>
              </a:rPr>
              <a:t> </a:t>
            </a:r>
            <a:r>
              <a:rPr lang="ru-RU" dirty="0" err="1">
                <a:solidFill>
                  <a:schemeClr val="bg1"/>
                </a:solidFill>
              </a:rPr>
              <a:t>алғашқы</a:t>
            </a:r>
            <a:r>
              <a:rPr lang="ru-RU" dirty="0">
                <a:solidFill>
                  <a:schemeClr val="bg1"/>
                </a:solidFill>
              </a:rPr>
              <a:t> </a:t>
            </a:r>
            <a:r>
              <a:rPr lang="ru-RU" dirty="0" err="1">
                <a:solidFill>
                  <a:schemeClr val="bg1"/>
                </a:solidFill>
              </a:rPr>
              <a:t>күндері</a:t>
            </a:r>
            <a:r>
              <a:rPr lang="ru-RU" dirty="0">
                <a:solidFill>
                  <a:schemeClr val="bg1"/>
                </a:solidFill>
              </a:rPr>
              <a:t> </a:t>
            </a:r>
            <a:r>
              <a:rPr lang="ru-RU" dirty="0" err="1">
                <a:solidFill>
                  <a:schemeClr val="bg1"/>
                </a:solidFill>
              </a:rPr>
              <a:t>қалай</a:t>
            </a:r>
            <a:r>
              <a:rPr lang="ru-RU" dirty="0">
                <a:solidFill>
                  <a:schemeClr val="bg1"/>
                </a:solidFill>
              </a:rPr>
              <a:t> </a:t>
            </a:r>
            <a:r>
              <a:rPr lang="ru-RU" dirty="0" err="1">
                <a:solidFill>
                  <a:schemeClr val="bg1"/>
                </a:solidFill>
              </a:rPr>
              <a:t>болды</a:t>
            </a:r>
            <a:r>
              <a:rPr lang="ru-RU" dirty="0">
                <a:solidFill>
                  <a:schemeClr val="bg1"/>
                </a:solidFill>
              </a:rPr>
              <a:t>?</a:t>
            </a:r>
          </a:p>
          <a:p>
            <a:endParaRPr lang="ru-RU" dirty="0"/>
          </a:p>
        </p:txBody>
      </p:sp>
    </p:spTree>
    <p:extLst>
      <p:ext uri="{BB962C8B-B14F-4D97-AF65-F5344CB8AC3E}">
        <p14:creationId xmlns:p14="http://schemas.microsoft.com/office/powerpoint/2010/main" val="1275071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0" indent="0">
              <a:buNone/>
            </a:pPr>
            <a:r>
              <a:rPr lang="kk-KZ" b="1" dirty="0">
                <a:solidFill>
                  <a:schemeClr val="bg1"/>
                </a:solidFill>
              </a:rPr>
              <a:t>Оқшау сөздердің </a:t>
            </a:r>
            <a:r>
              <a:rPr lang="kk-KZ" b="1" dirty="0" smtClean="0">
                <a:solidFill>
                  <a:schemeClr val="bg1"/>
                </a:solidFill>
              </a:rPr>
              <a:t>ерекешелігі </a:t>
            </a:r>
            <a:r>
              <a:rPr lang="kk-KZ" b="1" dirty="0">
                <a:solidFill>
                  <a:schemeClr val="bg1"/>
                </a:solidFill>
              </a:rPr>
              <a:t>неде?</a:t>
            </a:r>
            <a:endParaRPr lang="ru-RU" b="1" dirty="0">
              <a:solidFill>
                <a:schemeClr val="bg1"/>
              </a:solidFill>
            </a:endParaRPr>
          </a:p>
          <a:p>
            <a:pPr marL="0" indent="0">
              <a:buNone/>
            </a:pPr>
            <a:r>
              <a:rPr lang="kk-KZ" b="1" dirty="0">
                <a:solidFill>
                  <a:schemeClr val="bg1"/>
                </a:solidFill>
              </a:rPr>
              <a:t>Оқшау сөздердің қандай түрлерін білесің?</a:t>
            </a:r>
            <a:endParaRPr lang="ru-RU" b="1" dirty="0">
              <a:solidFill>
                <a:schemeClr val="bg1"/>
              </a:solidFill>
            </a:endParaRPr>
          </a:p>
          <a:p>
            <a:r>
              <a:rPr lang="kk-KZ" dirty="0"/>
              <a:t> </a:t>
            </a:r>
            <a:endParaRPr lang="ru-RU" dirty="0"/>
          </a:p>
          <a:p>
            <a:endParaRPr lang="ru-RU" dirty="0"/>
          </a:p>
        </p:txBody>
      </p:sp>
      <p:sp>
        <p:nvSpPr>
          <p:cNvPr id="4" name="Заголовок 3"/>
          <p:cNvSpPr>
            <a:spLocks noGrp="1"/>
          </p:cNvSpPr>
          <p:nvPr>
            <p:ph type="title"/>
          </p:nvPr>
        </p:nvSpPr>
        <p:spPr/>
        <p:txBody>
          <a:bodyPr/>
          <a:lstStyle/>
          <a:p>
            <a:r>
              <a:rPr lang="kk-KZ" b="1" i="1" dirty="0">
                <a:solidFill>
                  <a:schemeClr val="bg1"/>
                </a:solidFill>
              </a:rPr>
              <a:t>Ойтүрткі</a:t>
            </a:r>
            <a:r>
              <a:rPr lang="ru-RU" b="1" i="1" dirty="0">
                <a:solidFill>
                  <a:schemeClr val="bg1"/>
                </a:solidFill>
              </a:rPr>
              <a:t/>
            </a:r>
            <a:br>
              <a:rPr lang="ru-RU" b="1" i="1" dirty="0">
                <a:solidFill>
                  <a:schemeClr val="bg1"/>
                </a:solidFill>
              </a:rPr>
            </a:br>
            <a:endParaRPr lang="ru-RU" b="1" i="1" dirty="0">
              <a:solidFill>
                <a:schemeClr val="bg1"/>
              </a:solidFill>
            </a:endParaRPr>
          </a:p>
        </p:txBody>
      </p:sp>
    </p:spTree>
    <p:extLst>
      <p:ext uri="{BB962C8B-B14F-4D97-AF65-F5344CB8AC3E}">
        <p14:creationId xmlns:p14="http://schemas.microsoft.com/office/powerpoint/2010/main" val="304430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solidFill>
                  <a:schemeClr val="bg1"/>
                </a:solidFill>
              </a:rPr>
              <a:t>Өзіңді тексер!</a:t>
            </a:r>
            <a:r>
              <a:rPr lang="ru-RU" dirty="0">
                <a:solidFill>
                  <a:schemeClr val="bg1"/>
                </a:solidFill>
              </a:rPr>
              <a:t/>
            </a:r>
            <a:br>
              <a:rPr lang="ru-RU"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normAutofit/>
          </a:bodyPr>
          <a:lstStyle/>
          <a:p>
            <a:r>
              <a:rPr lang="kk-KZ" b="1" dirty="0" smtClean="0">
                <a:solidFill>
                  <a:schemeClr val="bg1"/>
                </a:solidFill>
              </a:rPr>
              <a:t>Оқшау </a:t>
            </a:r>
            <a:r>
              <a:rPr lang="kk-KZ" b="1" dirty="0">
                <a:solidFill>
                  <a:schemeClr val="bg1"/>
                </a:solidFill>
              </a:rPr>
              <a:t>сөздер</a:t>
            </a:r>
            <a:r>
              <a:rPr lang="kk-KZ" dirty="0">
                <a:solidFill>
                  <a:schemeClr val="bg1"/>
                </a:solidFill>
              </a:rPr>
              <a:t> - сөйлем құрамындағы басқа сөздермен </a:t>
            </a:r>
            <a:r>
              <a:rPr lang="kk-KZ" dirty="0">
                <a:solidFill>
                  <a:schemeClr val="bg1"/>
                </a:solidFill>
                <a:hlinkClick r:id="rId2" tooltip="Грамматикалық байланыс (мұндай бет жоқ)"/>
              </a:rPr>
              <a:t>грамматикалық байланысқа</a:t>
            </a:r>
            <a:r>
              <a:rPr lang="kk-KZ" dirty="0">
                <a:solidFill>
                  <a:schemeClr val="bg1"/>
                </a:solidFill>
              </a:rPr>
              <a:t> түспейтін сөздер мен сөздер тіркесі. Оқшау сөздер сөйлемдегі басқа сөздермен грамматикалық байланысқа түспейді дегенде оның (оқшау сөздердің) сөйлем құрамындағы өзге сөздермен байланыспайтындығы ескеріледі. Сондықтан да олар сөйлем мүшесі қызметін атқара алмайды, сөйлемдегі өзге мүшелерден оқшауланып тұрады.</a:t>
            </a:r>
            <a:endParaRPr lang="ru-RU" dirty="0">
              <a:solidFill>
                <a:schemeClr val="bg1"/>
              </a:solidFill>
            </a:endParaRPr>
          </a:p>
        </p:txBody>
      </p:sp>
    </p:spTree>
    <p:extLst>
      <p:ext uri="{BB962C8B-B14F-4D97-AF65-F5344CB8AC3E}">
        <p14:creationId xmlns:p14="http://schemas.microsoft.com/office/powerpoint/2010/main" val="3694088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descr="Киіз үй тренингі - презентация онлайн"/>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6570" y="195943"/>
            <a:ext cx="11560629" cy="6466113"/>
          </a:xfrm>
          <a:prstGeom prst="rect">
            <a:avLst/>
          </a:prstGeom>
          <a:noFill/>
          <a:ln>
            <a:noFill/>
          </a:ln>
        </p:spPr>
      </p:pic>
    </p:spTree>
    <p:extLst>
      <p:ext uri="{BB962C8B-B14F-4D97-AF65-F5344CB8AC3E}">
        <p14:creationId xmlns:p14="http://schemas.microsoft.com/office/powerpoint/2010/main" val="3674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i="1" dirty="0" smtClean="0">
                <a:solidFill>
                  <a:schemeClr val="bg1"/>
                </a:solidFill>
                <a:latin typeface="Times New Roman" panose="02020603050405020304" pitchFamily="18" charset="0"/>
                <a:cs typeface="Times New Roman" panose="02020603050405020304" pitchFamily="18" charset="0"/>
              </a:rPr>
              <a:t>Қаратпа сөздер</a:t>
            </a:r>
            <a:endParaRPr lang="ru-RU" sz="2800" b="1" i="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sz="2800" dirty="0" err="1">
                <a:solidFill>
                  <a:schemeClr val="bg1"/>
                </a:solidFill>
                <a:latin typeface="Times New Roman" panose="02020603050405020304" pitchFamily="18" charset="0"/>
                <a:cs typeface="Times New Roman" panose="02020603050405020304" pitchFamily="18" charset="0"/>
              </a:rPr>
              <a:t>Сөйлеуші</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тыңдаушының</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назарын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өзіне</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аудару</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үшін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қаратпа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сөздерді</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қолданады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Кейде</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сөйлеушінің</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қарата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айтып</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отырғаны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адам</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болмай</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жансыз</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заттар</a:t>
            </a:r>
            <a:r>
              <a:rPr lang="ru-RU" sz="2800" dirty="0">
                <a:solidFill>
                  <a:schemeClr val="bg1"/>
                </a:solidFill>
                <a:latin typeface="Times New Roman" panose="02020603050405020304" pitchFamily="18" charset="0"/>
                <a:cs typeface="Times New Roman" panose="02020603050405020304" pitchFamily="18" charset="0"/>
              </a:rPr>
              <a:t> да </a:t>
            </a:r>
            <a:r>
              <a:rPr lang="ru-RU" sz="2800" dirty="0" err="1">
                <a:solidFill>
                  <a:schemeClr val="bg1"/>
                </a:solidFill>
                <a:latin typeface="Times New Roman" panose="02020603050405020304" pitchFamily="18" charset="0"/>
                <a:cs typeface="Times New Roman" panose="02020603050405020304" pitchFamily="18" charset="0"/>
              </a:rPr>
              <a:t>болып</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келеді</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бұл</a:t>
            </a:r>
            <a:r>
              <a:rPr lang="ru-RU" sz="2800" dirty="0">
                <a:solidFill>
                  <a:schemeClr val="bg1"/>
                </a:solidFill>
                <a:latin typeface="Times New Roman" panose="02020603050405020304" pitchFamily="18" charset="0"/>
                <a:cs typeface="Times New Roman" panose="02020603050405020304" pitchFamily="18" charset="0"/>
              </a:rPr>
              <a:t> - </a:t>
            </a:r>
            <a:r>
              <a:rPr lang="ru-RU" sz="2800" dirty="0" err="1">
                <a:solidFill>
                  <a:schemeClr val="bg1"/>
                </a:solidFill>
                <a:latin typeface="Times New Roman" panose="02020603050405020304" pitchFamily="18" charset="0"/>
                <a:cs typeface="Times New Roman" panose="02020603050405020304" pitchFamily="18" charset="0"/>
              </a:rPr>
              <a:t>көбінесе</a:t>
            </a:r>
            <a:r>
              <a:rPr lang="ru-RU" sz="2800" dirty="0">
                <a:solidFill>
                  <a:schemeClr val="bg1"/>
                </a:solidFill>
                <a:latin typeface="Times New Roman" panose="02020603050405020304" pitchFamily="18" charset="0"/>
                <a:cs typeface="Times New Roman" panose="02020603050405020304" pitchFamily="18" charset="0"/>
              </a:rPr>
              <a:t> </a:t>
            </a:r>
            <a:r>
              <a:rPr lang="ru-RU" sz="2800" u="sng" dirty="0" err="1">
                <a:solidFill>
                  <a:schemeClr val="bg1"/>
                </a:solidFill>
                <a:latin typeface="Times New Roman" panose="02020603050405020304" pitchFamily="18" charset="0"/>
                <a:cs typeface="Times New Roman" panose="02020603050405020304" pitchFamily="18" charset="0"/>
                <a:hlinkClick r:id="rId2" tooltip="Көркем әдебиет"/>
              </a:rPr>
              <a:t>көркем</a:t>
            </a:r>
            <a:r>
              <a:rPr lang="ru-RU" sz="2800" u="sng" dirty="0">
                <a:solidFill>
                  <a:schemeClr val="bg1"/>
                </a:solidFill>
                <a:latin typeface="Times New Roman" panose="02020603050405020304" pitchFamily="18" charset="0"/>
                <a:cs typeface="Times New Roman" panose="02020603050405020304" pitchFamily="18" charset="0"/>
                <a:hlinkClick r:id="rId2" tooltip="Көркем әдебиет"/>
              </a:rPr>
              <a:t> </a:t>
            </a:r>
            <a:r>
              <a:rPr lang="ru-RU" sz="2800" u="sng" dirty="0" err="1">
                <a:solidFill>
                  <a:schemeClr val="bg1"/>
                </a:solidFill>
                <a:latin typeface="Times New Roman" panose="02020603050405020304" pitchFamily="18" charset="0"/>
                <a:cs typeface="Times New Roman" panose="02020603050405020304" pitchFamily="18" charset="0"/>
                <a:hlinkClick r:id="rId2" tooltip="Көркем әдебиет"/>
              </a:rPr>
              <a:t>әдебиетте</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кездесетін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құбылыс</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Мысалы</a:t>
            </a:r>
            <a:r>
              <a:rPr lang="ru-RU" sz="2800"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Тыңда</a:t>
            </a:r>
            <a:r>
              <a:rPr lang="ru-RU" sz="2800" i="1" dirty="0">
                <a:solidFill>
                  <a:schemeClr val="bg1"/>
                </a:solidFill>
                <a:latin typeface="Times New Roman" panose="02020603050405020304" pitchFamily="18" charset="0"/>
                <a:cs typeface="Times New Roman" panose="02020603050405020304" pitchFamily="18" charset="0"/>
              </a:rPr>
              <a:t>, дала, </a:t>
            </a:r>
            <a:r>
              <a:rPr lang="ru-RU" sz="2800" i="1" dirty="0" err="1">
                <a:solidFill>
                  <a:schemeClr val="bg1"/>
                </a:solidFill>
                <a:latin typeface="Times New Roman" panose="02020603050405020304" pitchFamily="18" charset="0"/>
                <a:cs typeface="Times New Roman" panose="02020603050405020304" pitchFamily="18" charset="0"/>
              </a:rPr>
              <a:t>Жамбылды</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Тыңда</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Қастек</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Қаскелең</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сөйлесін</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кәрі</a:t>
            </a:r>
            <a:r>
              <a:rPr lang="ru-RU" sz="2800" i="1" dirty="0">
                <a:solidFill>
                  <a:schemeClr val="bg1"/>
                </a:solidFill>
                <a:latin typeface="Times New Roman" panose="02020603050405020304" pitchFamily="18" charset="0"/>
                <a:cs typeface="Times New Roman" panose="02020603050405020304" pitchFamily="18" charset="0"/>
              </a:rPr>
              <a:t> </a:t>
            </a:r>
            <a:r>
              <a:rPr lang="ru-RU" sz="2800" i="1" dirty="0" err="1">
                <a:solidFill>
                  <a:schemeClr val="bg1"/>
                </a:solidFill>
                <a:latin typeface="Times New Roman" panose="02020603050405020304" pitchFamily="18" charset="0"/>
                <a:cs typeface="Times New Roman" panose="02020603050405020304" pitchFamily="18" charset="0"/>
              </a:rPr>
              <a:t>бауырың</a:t>
            </a:r>
            <a:r>
              <a:rPr lang="ru-RU" sz="2800" dirty="0">
                <a:solidFill>
                  <a:schemeClr val="bg1"/>
                </a:solidFill>
                <a:latin typeface="Times New Roman" panose="02020603050405020304" pitchFamily="18" charset="0"/>
                <a:cs typeface="Times New Roman" panose="02020603050405020304" pitchFamily="18" charset="0"/>
              </a:rPr>
              <a:t> (Жамбыл).</a:t>
            </a:r>
          </a:p>
          <a:p>
            <a:endParaRPr lang="ru-RU" dirty="0"/>
          </a:p>
        </p:txBody>
      </p:sp>
    </p:spTree>
    <p:extLst>
      <p:ext uri="{BB962C8B-B14F-4D97-AF65-F5344CB8AC3E}">
        <p14:creationId xmlns:p14="http://schemas.microsoft.com/office/powerpoint/2010/main" val="3342078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TM04033919[[fn=Контур]]</Template>
  <TotalTime>61</TotalTime>
  <Words>468</Words>
  <Application>Microsoft Office PowerPoint</Application>
  <PresentationFormat>Широкоэкранный</PresentationFormat>
  <Paragraphs>53</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Times New Roman</vt:lpstr>
      <vt:lpstr>Trebuchet MS</vt:lpstr>
      <vt:lpstr>Tw Cen MT</vt:lpstr>
      <vt:lpstr>Контур</vt:lpstr>
      <vt:lpstr>Бөлім тақырыбы: Жеңіс күні. Ұлы ерлікке тағзым. Морфология</vt:lpstr>
      <vt:lpstr>Оқу мақсаттары:  7.1.2.1 әлеуметтік-қоғамдық, оқу-еңбек тақырыптарына байланысты диалог, монолог, полилогтердегі (интервью, көркем әдеби шығармадан үзінді) автор көзқарасы мен көтерілген мәселені талдау; 7.4.4.5 оқшау сөздердің қызметін түсіну, ажырата білу</vt:lpstr>
      <vt:lpstr>Бағалау критерийі:   Автор көзқарасы мен көтерілген мәселені талдайды. Оқшау сөздердің қызметін түсініп, ажырата біледі.</vt:lpstr>
      <vt:lpstr>Тыңдалым алды </vt:lpstr>
      <vt:lpstr>«Миға шабуыл» стратегиясы </vt:lpstr>
      <vt:lpstr>Ойтүрткі </vt:lpstr>
      <vt:lpstr>Өзіңді тексер! </vt:lpstr>
      <vt:lpstr>Презентация PowerPoint</vt:lpstr>
      <vt:lpstr>Қаратпа сөздер</vt:lpstr>
      <vt:lpstr>Тыңдалым кезі </vt:lpstr>
      <vt:lpstr>Тыңдалымнан кейін </vt:lpstr>
      <vt:lpstr>2-тапсырма  Өлеңдегі автор ойына өз пікіріңді білдір. </vt:lpstr>
      <vt:lpstr>      Жеңіс күнін қарсалайық бәріміз. Жеңіс күнін тойлайық жас кәріміз. Осындай бір бейбіт өмір сыйлаған Ардагерлер, ағаларға мың алғыс.  Дескрипторы - өлеңдегі автор ойына пікір білдіреді; -үзіндідегі ойды шығармашылықпен жалғастырады; -оқшау сөздердің түрлерін қолданады. </vt:lpstr>
      <vt:lpstr>Кері байланыс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Бөлім тақырыбы: Жеңіс күні. Ұлы ерлікке тағзым. Морфология</dc:title>
  <dc:creator>Пользователь</dc:creator>
  <cp:lastModifiedBy>Пользователь</cp:lastModifiedBy>
  <cp:revision>6</cp:revision>
  <dcterms:created xsi:type="dcterms:W3CDTF">2021-04-01T07:44:38Z</dcterms:created>
  <dcterms:modified xsi:type="dcterms:W3CDTF">2021-04-01T14:32:57Z</dcterms:modified>
</cp:coreProperties>
</file>