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90" r:id="rId6"/>
    <p:sldId id="260" r:id="rId7"/>
    <p:sldId id="283" r:id="rId8"/>
    <p:sldId id="262" r:id="rId9"/>
    <p:sldId id="288" r:id="rId10"/>
    <p:sldId id="264" r:id="rId11"/>
    <p:sldId id="280" r:id="rId12"/>
    <p:sldId id="266" r:id="rId13"/>
    <p:sldId id="291" r:id="rId14"/>
    <p:sldId id="275" r:id="rId15"/>
    <p:sldId id="28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>
        <p:scale>
          <a:sx n="59" d="100"/>
          <a:sy n="59" d="100"/>
        </p:scale>
        <p:origin x="-168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382F8-D170-466B-8ABE-A24042C4ABA8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7B2A4A3-910A-4FD8-BD0A-3A112460B41B}">
      <dgm:prSet phldrT="[Текст]" custT="1"/>
      <dgm:spPr/>
      <dgm:t>
        <a:bodyPr/>
        <a:lstStyle/>
        <a:p>
          <a:r>
            <a:rPr lang="kk-KZ" sz="3200" dirty="0" smtClean="0">
              <a:latin typeface="Times New Roman" pitchFamily="18" charset="0"/>
              <a:cs typeface="Times New Roman" pitchFamily="18" charset="0"/>
            </a:rPr>
            <a:t>Әлеуметтік желі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DD519A0C-DA7C-46B0-8B5F-FE94E7B29C00}" type="parTrans" cxnId="{175AB701-D856-446F-9AA8-04DCBD2BECBB}">
      <dgm:prSet/>
      <dgm:spPr/>
      <dgm:t>
        <a:bodyPr/>
        <a:lstStyle/>
        <a:p>
          <a:endParaRPr lang="ru-RU"/>
        </a:p>
      </dgm:t>
    </dgm:pt>
    <dgm:pt modelId="{8BA6E981-F633-4CD9-8DD4-410D364A2128}" type="sibTrans" cxnId="{175AB701-D856-446F-9AA8-04DCBD2BECBB}">
      <dgm:prSet/>
      <dgm:spPr/>
      <dgm:t>
        <a:bodyPr/>
        <a:lstStyle/>
        <a:p>
          <a:endParaRPr lang="ru-RU"/>
        </a:p>
      </dgm:t>
    </dgm:pt>
    <dgm:pt modelId="{536AC5CB-DE37-4E17-86EA-4C5814971509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Зияны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A89AAFE-4636-4988-82F9-DE1D8EB0ED41}" type="parTrans" cxnId="{413A9828-0FD2-42DC-B894-571E00F7C057}">
      <dgm:prSet/>
      <dgm:spPr/>
      <dgm:t>
        <a:bodyPr/>
        <a:lstStyle/>
        <a:p>
          <a:endParaRPr lang="ru-RU"/>
        </a:p>
      </dgm:t>
    </dgm:pt>
    <dgm:pt modelId="{51BAB8FA-31A1-44FE-A207-AD3CB1AF1DB7}" type="sibTrans" cxnId="{413A9828-0FD2-42DC-B894-571E00F7C057}">
      <dgm:prSet/>
      <dgm:spPr/>
      <dgm:t>
        <a:bodyPr/>
        <a:lstStyle/>
        <a:p>
          <a:endParaRPr lang="ru-RU"/>
        </a:p>
      </dgm:t>
    </dgm:pt>
    <dgm:pt modelId="{5C1D0CA1-6FAF-4AB9-97A4-3D4E6F3110E8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Пайдасы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4F6E8CB-B45C-476A-8213-D77607206226}" type="parTrans" cxnId="{7D464658-3D63-43E9-9930-8B1273654DAD}">
      <dgm:prSet/>
      <dgm:spPr/>
      <dgm:t>
        <a:bodyPr/>
        <a:lstStyle/>
        <a:p>
          <a:endParaRPr lang="ru-RU"/>
        </a:p>
      </dgm:t>
    </dgm:pt>
    <dgm:pt modelId="{278E7F48-8378-4E8C-88EE-4F3CA4176058}" type="sibTrans" cxnId="{7D464658-3D63-43E9-9930-8B1273654DAD}">
      <dgm:prSet/>
      <dgm:spPr/>
      <dgm:t>
        <a:bodyPr/>
        <a:lstStyle/>
        <a:p>
          <a:endParaRPr lang="ru-RU"/>
        </a:p>
      </dgm:t>
    </dgm:pt>
    <dgm:pt modelId="{0B4FCBEB-7D28-4CC0-8CD5-E3D29C361CB1}" type="pres">
      <dgm:prSet presAssocID="{B6D382F8-D170-466B-8ABE-A24042C4AB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32FAF9-7163-493F-BDA9-CF2943AF8B5C}" type="pres">
      <dgm:prSet presAssocID="{57B2A4A3-910A-4FD8-BD0A-3A112460B41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377EA-D0FB-4CA4-91AC-43B72470F0AD}" type="pres">
      <dgm:prSet presAssocID="{8BA6E981-F633-4CD9-8DD4-410D364A212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C2D6957-0AED-400B-BD72-275E7438AAE4}" type="pres">
      <dgm:prSet presAssocID="{8BA6E981-F633-4CD9-8DD4-410D364A212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D1FD09B-71B9-4F19-9695-0335F459AC1A}" type="pres">
      <dgm:prSet presAssocID="{536AC5CB-DE37-4E17-86EA-4C581497150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22DD0-A48C-4088-BDA6-26E887D687F8}" type="pres">
      <dgm:prSet presAssocID="{51BAB8FA-31A1-44FE-A207-AD3CB1AF1DB7}" presName="sibTrans" presStyleLbl="sibTrans2D1" presStyleIdx="1" presStyleCnt="3"/>
      <dgm:spPr/>
      <dgm:t>
        <a:bodyPr/>
        <a:lstStyle/>
        <a:p>
          <a:endParaRPr lang="ru-RU"/>
        </a:p>
      </dgm:t>
    </dgm:pt>
    <dgm:pt modelId="{F84FD8FF-DA01-4A87-BA90-0A0BC0C9A695}" type="pres">
      <dgm:prSet presAssocID="{51BAB8FA-31A1-44FE-A207-AD3CB1AF1DB7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5601D866-38AD-4BCF-A568-30A2C11070E8}" type="pres">
      <dgm:prSet presAssocID="{5C1D0CA1-6FAF-4AB9-97A4-3D4E6F3110E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F2535-9AB1-4CC0-8AE0-DCAAA14B47C5}" type="pres">
      <dgm:prSet presAssocID="{278E7F48-8378-4E8C-88EE-4F3CA4176058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FE5DDEA-43C2-4C41-BEE6-3D569E6D7798}" type="pres">
      <dgm:prSet presAssocID="{278E7F48-8378-4E8C-88EE-4F3CA4176058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7D464658-3D63-43E9-9930-8B1273654DAD}" srcId="{B6D382F8-D170-466B-8ABE-A24042C4ABA8}" destId="{5C1D0CA1-6FAF-4AB9-97A4-3D4E6F3110E8}" srcOrd="2" destOrd="0" parTransId="{64F6E8CB-B45C-476A-8213-D77607206226}" sibTransId="{278E7F48-8378-4E8C-88EE-4F3CA4176058}"/>
    <dgm:cxn modelId="{413A9828-0FD2-42DC-B894-571E00F7C057}" srcId="{B6D382F8-D170-466B-8ABE-A24042C4ABA8}" destId="{536AC5CB-DE37-4E17-86EA-4C5814971509}" srcOrd="1" destOrd="0" parTransId="{3A89AAFE-4636-4988-82F9-DE1D8EB0ED41}" sibTransId="{51BAB8FA-31A1-44FE-A207-AD3CB1AF1DB7}"/>
    <dgm:cxn modelId="{A2B6FCDB-525F-4712-AD60-9CBDA464C7FD}" type="presOf" srcId="{57B2A4A3-910A-4FD8-BD0A-3A112460B41B}" destId="{2232FAF9-7163-493F-BDA9-CF2943AF8B5C}" srcOrd="0" destOrd="0" presId="urn:microsoft.com/office/officeart/2005/8/layout/cycle7"/>
    <dgm:cxn modelId="{6E64AC3B-3963-4530-96BC-4267869AD50F}" type="presOf" srcId="{51BAB8FA-31A1-44FE-A207-AD3CB1AF1DB7}" destId="{F84FD8FF-DA01-4A87-BA90-0A0BC0C9A695}" srcOrd="1" destOrd="0" presId="urn:microsoft.com/office/officeart/2005/8/layout/cycle7"/>
    <dgm:cxn modelId="{6DE0E7C5-00ED-4D5B-AD58-555CBEABEE28}" type="presOf" srcId="{278E7F48-8378-4E8C-88EE-4F3CA4176058}" destId="{2FE5DDEA-43C2-4C41-BEE6-3D569E6D7798}" srcOrd="1" destOrd="0" presId="urn:microsoft.com/office/officeart/2005/8/layout/cycle7"/>
    <dgm:cxn modelId="{E1E9EFA0-B997-4BFE-9C6B-C63CA5DFE6F2}" type="presOf" srcId="{B6D382F8-D170-466B-8ABE-A24042C4ABA8}" destId="{0B4FCBEB-7D28-4CC0-8CD5-E3D29C361CB1}" srcOrd="0" destOrd="0" presId="urn:microsoft.com/office/officeart/2005/8/layout/cycle7"/>
    <dgm:cxn modelId="{7CED09FE-E1C4-4F3B-B6A6-4A35E71DEDDD}" type="presOf" srcId="{5C1D0CA1-6FAF-4AB9-97A4-3D4E6F3110E8}" destId="{5601D866-38AD-4BCF-A568-30A2C11070E8}" srcOrd="0" destOrd="0" presId="urn:microsoft.com/office/officeart/2005/8/layout/cycle7"/>
    <dgm:cxn modelId="{BD299322-C9FA-4D85-B266-4B9C4127E9C7}" type="presOf" srcId="{51BAB8FA-31A1-44FE-A207-AD3CB1AF1DB7}" destId="{D7922DD0-A48C-4088-BDA6-26E887D687F8}" srcOrd="0" destOrd="0" presId="urn:microsoft.com/office/officeart/2005/8/layout/cycle7"/>
    <dgm:cxn modelId="{175AB701-D856-446F-9AA8-04DCBD2BECBB}" srcId="{B6D382F8-D170-466B-8ABE-A24042C4ABA8}" destId="{57B2A4A3-910A-4FD8-BD0A-3A112460B41B}" srcOrd="0" destOrd="0" parTransId="{DD519A0C-DA7C-46B0-8B5F-FE94E7B29C00}" sibTransId="{8BA6E981-F633-4CD9-8DD4-410D364A2128}"/>
    <dgm:cxn modelId="{8B82DF7B-F722-4032-8497-F2503BA84909}" type="presOf" srcId="{8BA6E981-F633-4CD9-8DD4-410D364A2128}" destId="{6C2D6957-0AED-400B-BD72-275E7438AAE4}" srcOrd="1" destOrd="0" presId="urn:microsoft.com/office/officeart/2005/8/layout/cycle7"/>
    <dgm:cxn modelId="{2E7F0FE1-ED29-4F0B-9BA8-435654F678A1}" type="presOf" srcId="{278E7F48-8378-4E8C-88EE-4F3CA4176058}" destId="{F95F2535-9AB1-4CC0-8AE0-DCAAA14B47C5}" srcOrd="0" destOrd="0" presId="urn:microsoft.com/office/officeart/2005/8/layout/cycle7"/>
    <dgm:cxn modelId="{153EA5F1-9B30-4B0E-8841-734214BC22EC}" type="presOf" srcId="{8BA6E981-F633-4CD9-8DD4-410D364A2128}" destId="{B02377EA-D0FB-4CA4-91AC-43B72470F0AD}" srcOrd="0" destOrd="0" presId="urn:microsoft.com/office/officeart/2005/8/layout/cycle7"/>
    <dgm:cxn modelId="{F3E580CE-F499-46EB-BBFF-353DFF49C6BE}" type="presOf" srcId="{536AC5CB-DE37-4E17-86EA-4C5814971509}" destId="{7D1FD09B-71B9-4F19-9695-0335F459AC1A}" srcOrd="0" destOrd="0" presId="urn:microsoft.com/office/officeart/2005/8/layout/cycle7"/>
    <dgm:cxn modelId="{A42A0CDC-BCE1-4828-BFCE-4CF566D2B968}" type="presParOf" srcId="{0B4FCBEB-7D28-4CC0-8CD5-E3D29C361CB1}" destId="{2232FAF9-7163-493F-BDA9-CF2943AF8B5C}" srcOrd="0" destOrd="0" presId="urn:microsoft.com/office/officeart/2005/8/layout/cycle7"/>
    <dgm:cxn modelId="{090E5813-3AED-4F2C-8830-132F0D79F7B8}" type="presParOf" srcId="{0B4FCBEB-7D28-4CC0-8CD5-E3D29C361CB1}" destId="{B02377EA-D0FB-4CA4-91AC-43B72470F0AD}" srcOrd="1" destOrd="0" presId="urn:microsoft.com/office/officeart/2005/8/layout/cycle7"/>
    <dgm:cxn modelId="{D561CD79-A96A-4B32-986F-67D286D312D0}" type="presParOf" srcId="{B02377EA-D0FB-4CA4-91AC-43B72470F0AD}" destId="{6C2D6957-0AED-400B-BD72-275E7438AAE4}" srcOrd="0" destOrd="0" presId="urn:microsoft.com/office/officeart/2005/8/layout/cycle7"/>
    <dgm:cxn modelId="{EEB60D77-C47B-4AA7-9C9C-0CBA50073116}" type="presParOf" srcId="{0B4FCBEB-7D28-4CC0-8CD5-E3D29C361CB1}" destId="{7D1FD09B-71B9-4F19-9695-0335F459AC1A}" srcOrd="2" destOrd="0" presId="urn:microsoft.com/office/officeart/2005/8/layout/cycle7"/>
    <dgm:cxn modelId="{E129AC2A-B053-4A45-A0C9-7D7FF35FF6CB}" type="presParOf" srcId="{0B4FCBEB-7D28-4CC0-8CD5-E3D29C361CB1}" destId="{D7922DD0-A48C-4088-BDA6-26E887D687F8}" srcOrd="3" destOrd="0" presId="urn:microsoft.com/office/officeart/2005/8/layout/cycle7"/>
    <dgm:cxn modelId="{04B29FAF-6A4F-4CD2-8959-7F0729BBA3EE}" type="presParOf" srcId="{D7922DD0-A48C-4088-BDA6-26E887D687F8}" destId="{F84FD8FF-DA01-4A87-BA90-0A0BC0C9A695}" srcOrd="0" destOrd="0" presId="urn:microsoft.com/office/officeart/2005/8/layout/cycle7"/>
    <dgm:cxn modelId="{C78135C3-F5EE-40D5-9CD8-3F7D05D26103}" type="presParOf" srcId="{0B4FCBEB-7D28-4CC0-8CD5-E3D29C361CB1}" destId="{5601D866-38AD-4BCF-A568-30A2C11070E8}" srcOrd="4" destOrd="0" presId="urn:microsoft.com/office/officeart/2005/8/layout/cycle7"/>
    <dgm:cxn modelId="{5E88246A-6F2C-4026-86E6-BBBA056E59ED}" type="presParOf" srcId="{0B4FCBEB-7D28-4CC0-8CD5-E3D29C361CB1}" destId="{F95F2535-9AB1-4CC0-8AE0-DCAAA14B47C5}" srcOrd="5" destOrd="0" presId="urn:microsoft.com/office/officeart/2005/8/layout/cycle7"/>
    <dgm:cxn modelId="{0007FAF8-C746-4E63-B189-C06ECCBFCC63}" type="presParOf" srcId="{F95F2535-9AB1-4CC0-8AE0-DCAAA14B47C5}" destId="{2FE5DDEA-43C2-4C41-BEE6-3D569E6D779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2FAF9-7163-493F-BDA9-CF2943AF8B5C}">
      <dsp:nvSpPr>
        <dsp:cNvPr id="0" name=""/>
        <dsp:cNvSpPr/>
      </dsp:nvSpPr>
      <dsp:spPr>
        <a:xfrm>
          <a:off x="2220258" y="1252"/>
          <a:ext cx="2544259" cy="12721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>
              <a:latin typeface="Times New Roman" pitchFamily="18" charset="0"/>
              <a:cs typeface="Times New Roman" pitchFamily="18" charset="0"/>
            </a:rPr>
            <a:t>Әлеуметтік желі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57517" y="38511"/>
        <a:ext cx="2469741" cy="1197611"/>
      </dsp:txXfrm>
    </dsp:sp>
    <dsp:sp modelId="{B02377EA-D0FB-4CA4-91AC-43B72470F0AD}">
      <dsp:nvSpPr>
        <dsp:cNvPr id="0" name=""/>
        <dsp:cNvSpPr/>
      </dsp:nvSpPr>
      <dsp:spPr>
        <a:xfrm rot="3600000">
          <a:off x="3880026" y="2233537"/>
          <a:ext cx="1324941" cy="44524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013600" y="2322586"/>
        <a:ext cx="1057794" cy="267147"/>
      </dsp:txXfrm>
    </dsp:sp>
    <dsp:sp modelId="{7D1FD09B-71B9-4F19-9695-0335F459AC1A}">
      <dsp:nvSpPr>
        <dsp:cNvPr id="0" name=""/>
        <dsp:cNvSpPr/>
      </dsp:nvSpPr>
      <dsp:spPr>
        <a:xfrm>
          <a:off x="4320476" y="3638937"/>
          <a:ext cx="2544259" cy="1272129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400" kern="1200" dirty="0" smtClean="0">
              <a:latin typeface="Times New Roman" pitchFamily="18" charset="0"/>
              <a:cs typeface="Times New Roman" pitchFamily="18" charset="0"/>
            </a:rPr>
            <a:t>Зияны</a:t>
          </a:r>
          <a:endParaRPr lang="ru-RU" sz="4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57735" y="3676196"/>
        <a:ext cx="2469741" cy="1197611"/>
      </dsp:txXfrm>
    </dsp:sp>
    <dsp:sp modelId="{D7922DD0-A48C-4088-BDA6-26E887D687F8}">
      <dsp:nvSpPr>
        <dsp:cNvPr id="0" name=""/>
        <dsp:cNvSpPr/>
      </dsp:nvSpPr>
      <dsp:spPr>
        <a:xfrm rot="10800000">
          <a:off x="2829917" y="4052379"/>
          <a:ext cx="1324941" cy="44524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2963490" y="4141428"/>
        <a:ext cx="1057794" cy="267147"/>
      </dsp:txXfrm>
    </dsp:sp>
    <dsp:sp modelId="{5601D866-38AD-4BCF-A568-30A2C11070E8}">
      <dsp:nvSpPr>
        <dsp:cNvPr id="0" name=""/>
        <dsp:cNvSpPr/>
      </dsp:nvSpPr>
      <dsp:spPr>
        <a:xfrm>
          <a:off x="120040" y="3638937"/>
          <a:ext cx="2544259" cy="127212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400" kern="1200" dirty="0" smtClean="0">
              <a:latin typeface="Times New Roman" pitchFamily="18" charset="0"/>
              <a:cs typeface="Times New Roman" pitchFamily="18" charset="0"/>
            </a:rPr>
            <a:t>Пайдасы</a:t>
          </a:r>
          <a:endParaRPr lang="ru-RU" sz="4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7299" y="3676196"/>
        <a:ext cx="2469741" cy="1197611"/>
      </dsp:txXfrm>
    </dsp:sp>
    <dsp:sp modelId="{F95F2535-9AB1-4CC0-8AE0-DCAAA14B47C5}">
      <dsp:nvSpPr>
        <dsp:cNvPr id="0" name=""/>
        <dsp:cNvSpPr/>
      </dsp:nvSpPr>
      <dsp:spPr>
        <a:xfrm rot="18000000">
          <a:off x="1779807" y="2233537"/>
          <a:ext cx="1324941" cy="44524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913381" y="2322586"/>
        <a:ext cx="1057794" cy="267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992888" cy="5112567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Қазақ</a:t>
            </a:r>
            <a:r>
              <a:rPr lang="ru-RU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тілі</a:t>
            </a:r>
            <a:r>
              <a:rPr lang="ru-RU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7-</a:t>
            </a:r>
            <a:r>
              <a:rPr lang="kk-KZ" sz="3600" dirty="0">
                <a:latin typeface="Times New Roman" pitchFamily="18" charset="0"/>
                <a:ea typeface="Calibri"/>
                <a:cs typeface="Times New Roman" pitchFamily="18" charset="0"/>
              </a:rPr>
              <a:t>сынып</a:t>
            </a:r>
            <a:r>
              <a:rPr lang="ru-RU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</a:t>
            </a:r>
            <a:r>
              <a:rPr lang="kk-KZ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kk-KZ" sz="36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Бөлім: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Ғаламтор  және  әлеуметтік желілер</a:t>
            </a:r>
            <a:r>
              <a:rPr lang="kk-KZ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kk-KZ" sz="36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Тақырып: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Қазақстандағы әлеуметтік желілер</a:t>
            </a:r>
            <a:r>
              <a:rPr lang="kk-KZ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kk-KZ" sz="36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kk-KZ" sz="36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50" y="-155575"/>
            <a:ext cx="9437688" cy="716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None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Есімше, көсемше, тұйық етістіктерді пайдаланып, сурет бойынша әңгімелеу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76672"/>
            <a:ext cx="8928992" cy="792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2- тапсырма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9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бразцы фонов презентаций - Домашние задания по информатике для учащихся  школы №183 г.Нижнего Новгор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9431560" cy="717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Әлеуметтік желілер туралы реферат • Martebe.kz білім сай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4" y="908720"/>
            <a:ext cx="8188318" cy="459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45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бразцы фонов презентаций - Домашние задания по информатике для учащихся  школы №183 г.Нижнего Новгор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9431560" cy="717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Бағалау критерийі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-Есімше, көсемше, тұйық етістіктерді пайдаланып, сурет бойынша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әңгімелейді;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Дескриптор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Сурет бойынша әңгімелейді;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Есімше, көсемше, тұйық етістіктерді қолданады;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Жүйелі, сауатты жазады;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89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50" y="-155575"/>
            <a:ext cx="9437688" cy="716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994" y="98072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	Қазіргі уақытта жастар қауымы болсын, ересек адамдар болсын әлеуметтік желіні жиі қолданады. Заман талабы сол болуы керек, жұмыс, оқу да тікелей әлеуметтік желіге байланысты. Қандай жерге барсаң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да,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адамдардың әлеуметтік желіден бас алмай отырғанын көресің.  Пайдасымен қатар зияны қатар жүретін желіге әуес болмау керек. </a:t>
            </a:r>
          </a:p>
          <a:p>
            <a:pPr marL="0" indent="0" algn="just">
              <a:buNone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Қолданады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көсемше</a:t>
            </a:r>
          </a:p>
          <a:p>
            <a:pPr marL="0" indent="0" algn="just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тұйық етістік </a:t>
            </a:r>
          </a:p>
          <a:p>
            <a:pPr marL="0" indent="0" algn="just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Отырғанын- есімше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159" y="188640"/>
            <a:ext cx="8739027" cy="4988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Салыстыру жауабы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4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бразцы фонов презентаций - Домашние задания по информатике для учащихся  школы №183 г.Нижнего Новгор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9431560" cy="717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леуметтік желінің пайдасы мен зияны туралы қорытындылап  айтыңыз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04664"/>
            <a:ext cx="8964488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Бекіту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9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бразцы фонов презентаций - Домашние задания по информатике для учащихся  школы №183 г.Нижнего Новгор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9431560" cy="717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14895886"/>
              </p:ext>
            </p:extLst>
          </p:nvPr>
        </p:nvGraphicFramePr>
        <p:xfrm>
          <a:off x="971600" y="548680"/>
          <a:ext cx="698477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60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бразцы фонов презентаций - Домашние задания по информатике для учащихся  школы №183 г.Нижнего Новгор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9431560" cy="717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Бағалау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критерийі: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	Әлеуметтік желі туралы ой қорытындылайды;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Дескриптор: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-Пайдасы туралы айтады;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-Зияны туралы айтады;</a:t>
            </a:r>
          </a:p>
          <a:p>
            <a:pPr marL="0" indent="0">
              <a:buNone/>
            </a:pP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- Дәлел келтіреді;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- Ойын жүйелі жеткізеді.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53040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676456" cy="47525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kk-KZ" b="1" dirty="0">
                <a:latin typeface="Times New Roman" pitchFamily="18" charset="0"/>
                <a:cs typeface="Times New Roman" pitchFamily="18" charset="0"/>
              </a:rPr>
              <a:t>Сабақтың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тақырыбы: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Қазақстандағы әлеуметтік желілер 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Оқу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мақсаты (оқу бағдарламасына сәйкес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): </a:t>
            </a:r>
          </a:p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Етістіктің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есімше, көсемше, тұйық етістік  түрлерін тілдесім барысында қолдану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44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разцы фонов презентаций - Домашние задания по информатике для учащихся  школы №183 г.Нижнего Новгор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6202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0"/>
            <a:ext cx="8229600" cy="1988840"/>
          </a:xfrm>
        </p:spPr>
        <p:txBody>
          <a:bodyPr>
            <a:normAutofit fontScale="90000"/>
          </a:bodyPr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Сурет бойынша болжау </a:t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947" y="4365104"/>
            <a:ext cx="1791575" cy="2621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Фейсбук / tag_title / КерекИнф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291" y="1556791"/>
            <a:ext cx="6027037" cy="478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1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бразцы фонов презентаций - Домашние задания по информатике для учащихся  школы №183 г.Нижнего Новгор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8276"/>
            <a:ext cx="9468544" cy="719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Талқылайық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Суреттен не байқадыңыздар?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Еліміздегі  ең танымал әлеуметтік желілер қандай?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10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Қазақстандағы әлеуметтік желілер»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604867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6400" dirty="0" smtClean="0">
                <a:latin typeface="Times New Roman" pitchFamily="18" charset="0"/>
                <a:cs typeface="Times New Roman" pitchFamily="18" charset="0"/>
              </a:rPr>
              <a:t>Қазақстандағы </a:t>
            </a:r>
            <a:r>
              <a:rPr lang="kk-KZ" sz="6400" dirty="0">
                <a:latin typeface="Times New Roman" pitchFamily="18" charset="0"/>
                <a:cs typeface="Times New Roman" pitchFamily="18" charset="0"/>
              </a:rPr>
              <a:t>7 000000-ға жуық адам әлеуметтік желілерді күнделікті пайдаланады екен. Елімізге алғашқы әлеуметтік желілер келе бастаған сәтте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6400" b="1" dirty="0">
                <a:latin typeface="Times New Roman" pitchFamily="18" charset="0"/>
                <a:cs typeface="Times New Roman" pitchFamily="18" charset="0"/>
              </a:rPr>
              <a:t>«Менің әлемім» («Мой мир»)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6400" dirty="0">
                <a:latin typeface="Times New Roman" pitchFamily="18" charset="0"/>
                <a:cs typeface="Times New Roman" pitchFamily="18" charset="0"/>
              </a:rPr>
              <a:t>әлеуметтік желісі, кейін 2011 жылдан бастап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6400" b="1" dirty="0">
                <a:latin typeface="Times New Roman" pitchFamily="18" charset="0"/>
                <a:cs typeface="Times New Roman" pitchFamily="18" charset="0"/>
              </a:rPr>
              <a:t>«В контакте»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6400" dirty="0">
                <a:latin typeface="Times New Roman" pitchFamily="18" charset="0"/>
                <a:cs typeface="Times New Roman" pitchFamily="18" charset="0"/>
              </a:rPr>
              <a:t>желісі танымалдылыққа, кең қолданысқа ие болды. Ал қазіргі уақытта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6400" b="1" dirty="0">
                <a:latin typeface="Times New Roman" pitchFamily="18" charset="0"/>
                <a:cs typeface="Times New Roman" pitchFamily="18" charset="0"/>
              </a:rPr>
              <a:t>Инстаграм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6400" dirty="0">
                <a:latin typeface="Times New Roman" pitchFamily="18" charset="0"/>
                <a:cs typeface="Times New Roman" pitchFamily="18" charset="0"/>
              </a:rPr>
              <a:t>желісінің қолданушылары күрт артып </a:t>
            </a:r>
            <a:r>
              <a:rPr lang="kk-KZ" sz="6400" dirty="0" smtClean="0">
                <a:latin typeface="Times New Roman" pitchFamily="18" charset="0"/>
                <a:cs typeface="Times New Roman" pitchFamily="18" charset="0"/>
              </a:rPr>
              <a:t>отыр.</a:t>
            </a:r>
            <a:r>
              <a:rPr lang="kk-KZ" sz="6400" i="1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kk-KZ" sz="6400" i="1" dirty="0">
                <a:latin typeface="Times New Roman" pitchFamily="18" charset="0"/>
                <a:cs typeface="Times New Roman" pitchFamily="18" charset="0"/>
              </a:rPr>
              <a:t>жылдың мәліметтері бойынша</a:t>
            </a:r>
            <a:r>
              <a:rPr lang="kk-KZ" sz="6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6400" b="1" dirty="0">
                <a:latin typeface="Times New Roman" pitchFamily="18" charset="0"/>
                <a:cs typeface="Times New Roman" pitchFamily="18" charset="0"/>
              </a:rPr>
              <a:t>В контакте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6400" dirty="0">
                <a:latin typeface="Times New Roman" pitchFamily="18" charset="0"/>
                <a:cs typeface="Times New Roman" pitchFamily="18" charset="0"/>
              </a:rPr>
              <a:t>желісіне </a:t>
            </a:r>
            <a:r>
              <a:rPr lang="kk-KZ" sz="6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6400" dirty="0" smtClean="0">
                <a:latin typeface="Times New Roman" pitchFamily="18" charset="0"/>
                <a:cs typeface="Times New Roman" pitchFamily="18" charset="0"/>
              </a:rPr>
              <a:t>945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kk-KZ" sz="6400" dirty="0" smtClean="0">
                <a:latin typeface="Times New Roman" pitchFamily="18" charset="0"/>
                <a:cs typeface="Times New Roman" pitchFamily="18" charset="0"/>
              </a:rPr>
              <a:t>қазақстандық </a:t>
            </a:r>
            <a:r>
              <a:rPr lang="kk-KZ" sz="6400" dirty="0">
                <a:latin typeface="Times New Roman" pitchFamily="18" charset="0"/>
                <a:cs typeface="Times New Roman" pitchFamily="18" charset="0"/>
              </a:rPr>
              <a:t>тіркелген екен.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6400" b="1" dirty="0">
                <a:latin typeface="Times New Roman" pitchFamily="18" charset="0"/>
                <a:cs typeface="Times New Roman" pitchFamily="18" charset="0"/>
              </a:rPr>
              <a:t>В контакте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6400" dirty="0">
                <a:latin typeface="Times New Roman" pitchFamily="18" charset="0"/>
                <a:cs typeface="Times New Roman" pitchFamily="18" charset="0"/>
              </a:rPr>
              <a:t>желісінің қолданушыларының басым көпшілігі - 18 жасқа дейінгі тұтынушылар, яғни мектеп оқушылары.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kk-KZ" sz="6400" dirty="0" smtClean="0">
                <a:latin typeface="Times New Roman" pitchFamily="18" charset="0"/>
                <a:cs typeface="Times New Roman" pitchFamily="18" charset="0"/>
              </a:rPr>
              <a:t>	Қазақстанда </a:t>
            </a:r>
            <a:r>
              <a:rPr lang="kk-KZ" sz="6400" dirty="0">
                <a:latin typeface="Times New Roman" pitchFamily="18" charset="0"/>
                <a:cs typeface="Times New Roman" pitchFamily="18" charset="0"/>
              </a:rPr>
              <a:t>сұранысқа ие келесі әлеуметтік желі –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6400" b="1" dirty="0">
                <a:latin typeface="Times New Roman" pitchFamily="18" charset="0"/>
                <a:cs typeface="Times New Roman" pitchFamily="18" charset="0"/>
              </a:rPr>
              <a:t>Инстаграм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6400" dirty="0">
                <a:latin typeface="Times New Roman" pitchFamily="18" charset="0"/>
                <a:cs typeface="Times New Roman" pitchFamily="18" charset="0"/>
              </a:rPr>
              <a:t>парақшалары. Сервисті </a:t>
            </a:r>
            <a:r>
              <a:rPr lang="kk-KZ" sz="6400" dirty="0" smtClean="0">
                <a:latin typeface="Times New Roman" pitchFamily="18" charset="0"/>
                <a:cs typeface="Times New Roman" pitchFamily="18" charset="0"/>
              </a:rPr>
              <a:t>1 336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000</a:t>
            </a:r>
            <a:r>
              <a:rPr lang="kk-KZ" sz="6400" dirty="0" smtClean="0">
                <a:latin typeface="Times New Roman" pitchFamily="18" charset="0"/>
                <a:cs typeface="Times New Roman" pitchFamily="18" charset="0"/>
              </a:rPr>
              <a:t> мың </a:t>
            </a:r>
            <a:r>
              <a:rPr lang="kk-KZ" sz="6400" dirty="0">
                <a:latin typeface="Times New Roman" pitchFamily="18" charset="0"/>
                <a:cs typeface="Times New Roman" pitchFamily="18" charset="0"/>
              </a:rPr>
              <a:t>қазақстандық қолданады. Бұл желі, әсіресе, әйел адамдардың арасында аса танымал. Инстаграм аккаунтарының 71,9 пайызы әйелдердің үлесіне тиесілі. Ал қалған 28,1 пайызын ер адамдар құрайды.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kk-KZ" sz="6400" dirty="0" smtClean="0">
                <a:latin typeface="Times New Roman" pitchFamily="18" charset="0"/>
                <a:cs typeface="Times New Roman" pitchFamily="18" charset="0"/>
              </a:rPr>
              <a:t>	Қазақстандағы </a:t>
            </a:r>
            <a:r>
              <a:rPr lang="kk-KZ" sz="6400" dirty="0">
                <a:latin typeface="Times New Roman" pitchFamily="18" charset="0"/>
                <a:cs typeface="Times New Roman" pitchFamily="18" charset="0"/>
              </a:rPr>
              <a:t>келесі сұранысы жоғары желі –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6400" b="1" dirty="0">
                <a:latin typeface="Times New Roman" pitchFamily="18" charset="0"/>
                <a:cs typeface="Times New Roman" pitchFamily="18" charset="0"/>
              </a:rPr>
              <a:t>«Менің әлемім».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6400" dirty="0">
                <a:latin typeface="Times New Roman" pitchFamily="18" charset="0"/>
                <a:cs typeface="Times New Roman" pitchFamily="18" charset="0"/>
              </a:rPr>
              <a:t>Бұл желіге </a:t>
            </a:r>
            <a:r>
              <a:rPr lang="kk-KZ" sz="6400" dirty="0" smtClean="0">
                <a:latin typeface="Times New Roman" pitchFamily="18" charset="0"/>
                <a:cs typeface="Times New Roman" pitchFamily="18" charset="0"/>
              </a:rPr>
              <a:t>155</a:t>
            </a:r>
            <a:r>
              <a:rPr lang="kk-KZ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6400" dirty="0">
                <a:latin typeface="Times New Roman" pitchFamily="18" charset="0"/>
                <a:cs typeface="Times New Roman" pitchFamily="18" charset="0"/>
              </a:rPr>
              <a:t>мың қазақстандық тіркелген. Олардың арасында 59,5 пайызы – әйелдер, 40,5 пайызы – ер адамдар. Желідегі негізгі жас категориясы – 25 пен 34 жас аралығы.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kk-KZ" sz="6400" dirty="0" smtClean="0">
                <a:latin typeface="Times New Roman" pitchFamily="18" charset="0"/>
                <a:cs typeface="Times New Roman" pitchFamily="18" charset="0"/>
              </a:rPr>
              <a:t>	Қазақстандағы </a:t>
            </a:r>
            <a:r>
              <a:rPr lang="kk-KZ" sz="6400" dirty="0">
                <a:latin typeface="Times New Roman" pitchFamily="18" charset="0"/>
                <a:cs typeface="Times New Roman" pitchFamily="18" charset="0"/>
              </a:rPr>
              <a:t>келесі </a:t>
            </a:r>
            <a:r>
              <a:rPr lang="kk-KZ" sz="6400" dirty="0" smtClean="0">
                <a:latin typeface="Times New Roman" pitchFamily="18" charset="0"/>
                <a:cs typeface="Times New Roman" pitchFamily="18" charset="0"/>
              </a:rPr>
              <a:t>желі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6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6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6400" b="1" dirty="0" smtClean="0">
                <a:latin typeface="Times New Roman" pitchFamily="18" charset="0"/>
                <a:cs typeface="Times New Roman" pitchFamily="18" charset="0"/>
              </a:rPr>
              <a:t>фейсбук</a:t>
            </a:r>
            <a:r>
              <a:rPr lang="kk-KZ" sz="6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6400" dirty="0">
                <a:latin typeface="Times New Roman" pitchFamily="18" charset="0"/>
                <a:cs typeface="Times New Roman" pitchFamily="18" charset="0"/>
              </a:rPr>
              <a:t>желісі. Жазылушылар саны – </a:t>
            </a:r>
            <a:r>
              <a:rPr lang="kk-KZ" sz="6400" dirty="0" smtClean="0">
                <a:latin typeface="Times New Roman" pitchFamily="18" charset="0"/>
                <a:cs typeface="Times New Roman" pitchFamily="18" charset="0"/>
              </a:rPr>
              <a:t>125 </a:t>
            </a:r>
            <a:r>
              <a:rPr lang="kk-KZ" sz="6400" dirty="0">
                <a:latin typeface="Times New Roman" pitchFamily="18" charset="0"/>
                <a:cs typeface="Times New Roman" pitchFamily="18" charset="0"/>
              </a:rPr>
              <a:t>мың адам. Оның ішінде әйелдер 60,3 пайызын құрайды. </a:t>
            </a:r>
            <a:r>
              <a:rPr lang="kk-KZ" sz="6400" dirty="0" smtClean="0">
                <a:latin typeface="Times New Roman" pitchFamily="18" charset="0"/>
                <a:cs typeface="Times New Roman" pitchFamily="18" charset="0"/>
              </a:rPr>
              <a:t>Мұнда 18 жастан төменгі аудитория жоқтың қасы, небәрі 0,1 пайызын ғана құрайды. Аудиторияның </a:t>
            </a:r>
            <a:r>
              <a:rPr lang="kk-KZ" sz="6400" dirty="0">
                <a:latin typeface="Times New Roman" pitchFamily="18" charset="0"/>
                <a:cs typeface="Times New Roman" pitchFamily="18" charset="0"/>
              </a:rPr>
              <a:t>ең үлкен көрсеткіші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6400" dirty="0" smtClean="0">
                <a:latin typeface="Times New Roman" pitchFamily="18" charset="0"/>
                <a:cs typeface="Times New Roman" pitchFamily="18" charset="0"/>
              </a:rPr>
              <a:t> 45,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6400" dirty="0">
                <a:latin typeface="Times New Roman" pitchFamily="18" charset="0"/>
                <a:cs typeface="Times New Roman" pitchFamily="18" charset="0"/>
              </a:rPr>
              <a:t>пайызын 25 пен </a:t>
            </a:r>
            <a:r>
              <a:rPr lang="kk-KZ" sz="6400" dirty="0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kk-KZ" sz="6400" dirty="0" smtClean="0">
                <a:latin typeface="Times New Roman" pitchFamily="18" charset="0"/>
                <a:cs typeface="Times New Roman" pitchFamily="18" charset="0"/>
              </a:rPr>
              <a:t> жас аралығындағы </a:t>
            </a:r>
            <a:r>
              <a:rPr lang="kk-KZ" sz="6400" dirty="0">
                <a:latin typeface="Times New Roman" pitchFamily="18" charset="0"/>
                <a:cs typeface="Times New Roman" pitchFamily="18" charset="0"/>
              </a:rPr>
              <a:t>адамдар </a:t>
            </a:r>
            <a:r>
              <a:rPr lang="kk-KZ" sz="6400" dirty="0" smtClean="0">
                <a:latin typeface="Times New Roman" pitchFamily="18" charset="0"/>
                <a:cs typeface="Times New Roman" pitchFamily="18" charset="0"/>
              </a:rPr>
              <a:t>қамтиды. Фейсбук желісінің 5 пайызын 55 жастан асқан қолданушылар тұтынады. Фейсбукті көбінесе қоғам қайраткерлері, журналистер, ғалымдар мен саясаткерлер  қолданады.  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1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бразцы фонов презентаций - Домашние задания по информатике для учащихся  школы №183 г.Нижнего Новгор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9431560" cy="717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тапсырма</a:t>
            </a:r>
          </a:p>
          <a:p>
            <a:pPr marL="0" indent="0">
              <a:buNone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Мәтінді оқып, берілген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сұраққа жауап бер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8496944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Мәтінмен жұмыс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0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50" y="-155575"/>
            <a:ext cx="9437688" cy="716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7587" y="1628800"/>
            <a:ext cx="3528392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Фейсбукті кім көп қолданады?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8835" y="476672"/>
            <a:ext cx="3528392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Еліміздегі ең алғашқы танымалдылыққа ие болған әлеуметтік желі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8040" y="2817495"/>
            <a:ext cx="3528392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Әйелдер арасында аса танымал желі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560" y="4005064"/>
            <a:ext cx="3528392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ВКонтакте желісінің қолданушыларының басым көпшілігі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1560" y="5301208"/>
            <a:ext cx="3528392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Инстаграмдынеше миллион қазақстандық қолданады?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499992" y="759895"/>
            <a:ext cx="863302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456223" y="1934834"/>
            <a:ext cx="863302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456223" y="3123529"/>
            <a:ext cx="863302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384506" y="4311098"/>
            <a:ext cx="863302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456223" y="5607242"/>
            <a:ext cx="863302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бразцы фонов презентаций - Домашние задания по информатике для учащихся  школы №183 г.Нижнего Новгор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9431560" cy="717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k-KZ" b="1" dirty="0">
                <a:latin typeface="Times New Roman" pitchFamily="18" charset="0"/>
                <a:cs typeface="Times New Roman" pitchFamily="18" charset="0"/>
              </a:rPr>
              <a:t>Бағалау критерийі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- Мәтінді оқып, сұрақтарға жауап береді;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b="1" dirty="0">
                <a:latin typeface="Times New Roman" pitchFamily="18" charset="0"/>
                <a:cs typeface="Times New Roman" pitchFamily="18" charset="0"/>
              </a:rPr>
              <a:t>Дескриптор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kk-KZ" dirty="0">
                <a:latin typeface="Times New Roman" pitchFamily="18" charset="0"/>
                <a:cs typeface="Times New Roman" pitchFamily="18" charset="0"/>
              </a:rPr>
              <a:t>Мәтінді оқиды;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>
                <a:latin typeface="Times New Roman" pitchFamily="18" charset="0"/>
                <a:cs typeface="Times New Roman" pitchFamily="18" charset="0"/>
              </a:rPr>
              <a:t>Сұрақтарға дұрыс, жүйелі жауап береді;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5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50" y="-155575"/>
            <a:ext cx="9437688" cy="716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7587" y="1628800"/>
            <a:ext cx="3528392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Фейсбукті кім көп қолданады?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8835" y="476672"/>
            <a:ext cx="3528392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Еліміздегі ең алғашқы танымалдылыққа ие болған әлеуметтік желі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8040" y="2817495"/>
            <a:ext cx="3528392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Әйелдер арасында аса танымал желі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560" y="4005064"/>
            <a:ext cx="3528392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ВКонтакте желісінің қолданушыларының басым көпшілігі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1560" y="5301208"/>
            <a:ext cx="3528392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Инстаграмды неше миллион қазақстандық қолданады?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499992" y="759895"/>
            <a:ext cx="863302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456223" y="1934834"/>
            <a:ext cx="863302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456223" y="3123529"/>
            <a:ext cx="863302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384506" y="4311098"/>
            <a:ext cx="863302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456223" y="5607242"/>
            <a:ext cx="863302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03280" y="-169281"/>
            <a:ext cx="8739027" cy="4988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Салыстыру жауабы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29733" y="498254"/>
            <a:ext cx="302433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Менің әлемім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00393" y="1628800"/>
            <a:ext cx="302433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Қоғам қайраткерлері, журналистер, ғалымдар мен саясаткерлер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80112" y="2817495"/>
            <a:ext cx="302433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Инстаграм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80112" y="4005064"/>
            <a:ext cx="302433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18 жасқа дейінгі тұтынушылар, яғни мектеп оқушылары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80112" y="5301208"/>
            <a:ext cx="302433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1 336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мың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32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167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Қазақ тілі 7-сынып       Бөлім: Ғаламтор  және  әлеуметтік желілер Тақырып: Қазақстандағы әлеуметтік желілер   </vt:lpstr>
      <vt:lpstr>Презентация PowerPoint</vt:lpstr>
      <vt:lpstr> Сурет бойынша болжау   </vt:lpstr>
      <vt:lpstr>Талқылайық</vt:lpstr>
      <vt:lpstr> «Қазақстандағы әлеуметтік желілер»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UserPC</dc:creator>
  <cp:lastModifiedBy>UserPC</cp:lastModifiedBy>
  <cp:revision>65</cp:revision>
  <dcterms:created xsi:type="dcterms:W3CDTF">2020-10-08T10:21:46Z</dcterms:created>
  <dcterms:modified xsi:type="dcterms:W3CDTF">2021-01-19T18:46:43Z</dcterms:modified>
</cp:coreProperties>
</file>