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sldIdLst>
    <p:sldId id="256" r:id="rId2"/>
    <p:sldId id="257" r:id="rId3"/>
    <p:sldId id="258" r:id="rId4"/>
    <p:sldId id="259" r:id="rId5"/>
    <p:sldId id="260" r:id="rId6"/>
    <p:sldId id="270" r:id="rId7"/>
    <p:sldId id="264" r:id="rId8"/>
    <p:sldId id="271" r:id="rId9"/>
    <p:sldId id="265" r:id="rId10"/>
    <p:sldId id="272" r:id="rId11"/>
    <p:sldId id="262" r:id="rId12"/>
    <p:sldId id="263" r:id="rId13"/>
    <p:sldId id="273" r:id="rId14"/>
    <p:sldId id="266" r:id="rId15"/>
    <p:sldId id="267" r:id="rId16"/>
    <p:sldId id="268" r:id="rId17"/>
    <p:sldId id="269"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9" d="100"/>
          <a:sy n="69" d="100"/>
        </p:scale>
        <p:origin x="75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ru-RU" smtClean="0"/>
              <a:t>Образец заголовка</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70420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Date Placeholder 2"/>
          <p:cNvSpPr>
            <a:spLocks noGrp="1"/>
          </p:cNvSpPr>
          <p:nvPr>
            <p:ph type="dt" sz="half" idx="10"/>
          </p:nvPr>
        </p:nvSpPr>
        <p:spPr/>
        <p:txBody>
          <a:bodyPr/>
          <a:lstStyle/>
          <a:p>
            <a:fld id="{719B8784-1F90-4D8B-A003-A0A94F3ECC89}" type="datetimeFigureOut">
              <a:rPr lang="ru-RU" smtClean="0"/>
              <a:t>17.01.2021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1339175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Заголовок и подпис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7202796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Цитата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ru-RU" smtClean="0"/>
              <a:t>Образец текста</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7835381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Карточка имени">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10856426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Цитата карточки имени">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8984810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Истина или лож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ru-RU" smtClean="0"/>
              <a:t>Образец заголовка</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ru-RU" smtClean="0"/>
              <a:t>Образец текста</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2369785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10083736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1389768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2011589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719B8784-1F90-4D8B-A003-A0A94F3ECC89}" type="datetimeFigureOut">
              <a:rPr lang="ru-RU" smtClean="0"/>
              <a:t>17.01.2021</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2811613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719B8784-1F90-4D8B-A003-A0A94F3ECC89}" type="datetimeFigureOut">
              <a:rPr lang="ru-RU" smtClean="0"/>
              <a:t>17.01.2021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27283225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719B8784-1F90-4D8B-A003-A0A94F3ECC89}" type="datetimeFigureOut">
              <a:rPr lang="ru-RU" smtClean="0"/>
              <a:t>17.01.2021</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35441303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719B8784-1F90-4D8B-A003-A0A94F3ECC89}" type="datetimeFigureOut">
              <a:rPr lang="ru-RU" smtClean="0"/>
              <a:t>17.01.2021</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3203193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9B8784-1F90-4D8B-A003-A0A94F3ECC89}" type="datetimeFigureOut">
              <a:rPr lang="ru-RU" smtClean="0"/>
              <a:t>17.01.2021</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399375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ru-RU" smtClean="0"/>
              <a:t>Образец заголовка</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19B8784-1F90-4D8B-A003-A0A94F3ECC89}" type="datetimeFigureOut">
              <a:rPr lang="ru-RU" smtClean="0"/>
              <a:t>17.01.2021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3460641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ru-RU" smtClean="0"/>
              <a:t>Образец заголовка</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719B8784-1F90-4D8B-A003-A0A94F3ECC89}" type="datetimeFigureOut">
              <a:rPr lang="ru-RU" smtClean="0"/>
              <a:t>17.01.2021</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074690F-E64E-483E-89D9-BE86A6B968EE}" type="slidenum">
              <a:rPr lang="ru-RU" smtClean="0"/>
              <a:t>‹#›</a:t>
            </a:fld>
            <a:endParaRPr lang="ru-RU"/>
          </a:p>
        </p:txBody>
      </p:sp>
    </p:spTree>
    <p:extLst>
      <p:ext uri="{BB962C8B-B14F-4D97-AF65-F5344CB8AC3E}">
        <p14:creationId xmlns:p14="http://schemas.microsoft.com/office/powerpoint/2010/main" val="160805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719B8784-1F90-4D8B-A003-A0A94F3ECC89}" type="datetimeFigureOut">
              <a:rPr lang="ru-RU" smtClean="0"/>
              <a:t>17.01.2021</a:t>
            </a:fld>
            <a:endParaRPr lang="ru-RU"/>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ru-RU"/>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1074690F-E64E-483E-89D9-BE86A6B968EE}" type="slidenum">
              <a:rPr lang="ru-RU" smtClean="0"/>
              <a:t>‹#›</a:t>
            </a:fld>
            <a:endParaRPr lang="ru-RU"/>
          </a:p>
        </p:txBody>
      </p:sp>
    </p:spTree>
    <p:extLst>
      <p:ext uri="{BB962C8B-B14F-4D97-AF65-F5344CB8AC3E}">
        <p14:creationId xmlns:p14="http://schemas.microsoft.com/office/powerpoint/2010/main" val="1453811435"/>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25775" y="484910"/>
            <a:ext cx="10815061" cy="3103418"/>
          </a:xfrm>
        </p:spPr>
        <p:txBody>
          <a:bodyPr>
            <a:normAutofit fontScale="90000"/>
          </a:bodyPr>
          <a:lstStyle/>
          <a:p>
            <a:pPr>
              <a:lnSpc>
                <a:spcPct val="150000"/>
              </a:lnSpc>
            </a:pPr>
            <a:r>
              <a:rPr lang="kk-KZ" sz="3600" b="1" dirty="0">
                <a:solidFill>
                  <a:srgbClr val="C00000"/>
                </a:solidFill>
                <a:latin typeface="Times New Roman" panose="02020603050405020304" pitchFamily="18" charset="0"/>
                <a:cs typeface="Times New Roman" panose="02020603050405020304" pitchFamily="18" charset="0"/>
              </a:rPr>
              <a:t>ІІ тоқсан. </a:t>
            </a:r>
            <a:r>
              <a:rPr lang="ru-RU" sz="3600" b="1" dirty="0">
                <a:solidFill>
                  <a:srgbClr val="C00000"/>
                </a:solidFill>
                <a:latin typeface="Times New Roman" panose="02020603050405020304" pitchFamily="18" charset="0"/>
                <a:cs typeface="Times New Roman" panose="02020603050405020304" pitchFamily="18" charset="0"/>
              </a:rPr>
              <a:t>7-сынып</a:t>
            </a:r>
            <a:r>
              <a:rPr lang="kk-KZ" sz="3600" b="1" dirty="0">
                <a:solidFill>
                  <a:srgbClr val="C00000"/>
                </a:solidFill>
                <a:latin typeface="Times New Roman" panose="02020603050405020304" pitchFamily="18" charset="0"/>
                <a:cs typeface="Times New Roman" panose="02020603050405020304" pitchFamily="18" charset="0"/>
              </a:rPr>
              <a:t>. </a:t>
            </a:r>
            <a:r>
              <a:rPr lang="kk-KZ" sz="3600" b="1" dirty="0" smtClean="0">
                <a:solidFill>
                  <a:srgbClr val="C00000"/>
                </a:solidFill>
                <a:latin typeface="Times New Roman" panose="02020603050405020304" pitchFamily="18" charset="0"/>
                <a:cs typeface="Times New Roman" panose="02020603050405020304" pitchFamily="18" charset="0"/>
              </a:rPr>
              <a:t>Қазақ тілі. №</a:t>
            </a:r>
            <a:r>
              <a:rPr lang="en-US" sz="3600" b="1" dirty="0" smtClean="0">
                <a:solidFill>
                  <a:srgbClr val="C00000"/>
                </a:solidFill>
                <a:latin typeface="Times New Roman" panose="02020603050405020304" pitchFamily="18" charset="0"/>
                <a:cs typeface="Times New Roman" panose="02020603050405020304" pitchFamily="18" charset="0"/>
              </a:rPr>
              <a:t>8 </a:t>
            </a:r>
            <a:r>
              <a:rPr lang="kk-KZ" sz="3600" b="1" dirty="0">
                <a:solidFill>
                  <a:srgbClr val="C00000"/>
                </a:solidFill>
                <a:latin typeface="Times New Roman" panose="02020603050405020304" pitchFamily="18" charset="0"/>
                <a:cs typeface="Times New Roman" panose="02020603050405020304" pitchFamily="18" charset="0"/>
              </a:rPr>
              <a:t>сабақ.</a:t>
            </a:r>
            <a:br>
              <a:rPr lang="kk-KZ" sz="3600" b="1" dirty="0">
                <a:solidFill>
                  <a:srgbClr val="C00000"/>
                </a:solidFill>
                <a:latin typeface="Times New Roman" panose="02020603050405020304" pitchFamily="18" charset="0"/>
                <a:cs typeface="Times New Roman" panose="02020603050405020304" pitchFamily="18" charset="0"/>
              </a:rPr>
            </a:br>
            <a:r>
              <a:rPr lang="en-US" sz="3600" b="1" dirty="0">
                <a:solidFill>
                  <a:srgbClr val="C00000"/>
                </a:solidFill>
                <a:latin typeface="Times New Roman" panose="02020603050405020304" pitchFamily="18" charset="0"/>
                <a:cs typeface="Times New Roman" panose="02020603050405020304" pitchFamily="18" charset="0"/>
              </a:rPr>
              <a:t>2-</a:t>
            </a:r>
            <a:r>
              <a:rPr lang="kk-KZ" sz="3600" b="1" dirty="0">
                <a:solidFill>
                  <a:srgbClr val="C00000"/>
                </a:solidFill>
                <a:latin typeface="Times New Roman" panose="02020603050405020304" pitchFamily="18" charset="0"/>
                <a:cs typeface="Times New Roman" panose="02020603050405020304" pitchFamily="18" charset="0"/>
              </a:rPr>
              <a:t>бөлім </a:t>
            </a:r>
            <a:r>
              <a:rPr lang="kk-KZ" sz="3600" b="1" dirty="0" smtClean="0">
                <a:solidFill>
                  <a:srgbClr val="C00000"/>
                </a:solidFill>
                <a:latin typeface="Times New Roman" panose="02020603050405020304" pitchFamily="18" charset="0"/>
                <a:cs typeface="Times New Roman" panose="02020603050405020304" pitchFamily="18" charset="0"/>
              </a:rPr>
              <a:t>тақырыбы:</a:t>
            </a:r>
            <a:r>
              <a:rPr lang="en-US" sz="3600" b="1" dirty="0" smtClean="0">
                <a:solidFill>
                  <a:srgbClr val="C00000"/>
                </a:solidFill>
                <a:latin typeface="Times New Roman" panose="02020603050405020304" pitchFamily="18" charset="0"/>
                <a:cs typeface="Times New Roman" panose="02020603050405020304" pitchFamily="18" charset="0"/>
              </a:rPr>
              <a:t> </a:t>
            </a:r>
            <a:r>
              <a:rPr lang="kk-KZ" sz="3600" dirty="0" smtClean="0">
                <a:solidFill>
                  <a:srgbClr val="C00000"/>
                </a:solidFill>
                <a:latin typeface="Times New Roman" panose="02020603050405020304" pitchFamily="18" charset="0"/>
                <a:cs typeface="Times New Roman" panose="02020603050405020304" pitchFamily="18" charset="0"/>
              </a:rPr>
              <a:t>Ғаламтор </a:t>
            </a:r>
            <a:r>
              <a:rPr lang="kk-KZ" sz="3600" dirty="0">
                <a:solidFill>
                  <a:srgbClr val="C00000"/>
                </a:solidFill>
                <a:latin typeface="Times New Roman" panose="02020603050405020304" pitchFamily="18" charset="0"/>
                <a:cs typeface="Times New Roman" panose="02020603050405020304" pitchFamily="18" charset="0"/>
              </a:rPr>
              <a:t>және әлеуметтік желілер. Морфология</a:t>
            </a:r>
            <a:r>
              <a:rPr lang="kk-KZ" sz="3600" b="1" dirty="0">
                <a:solidFill>
                  <a:srgbClr val="C00000"/>
                </a:solidFill>
                <a:latin typeface="Times New Roman" panose="02020603050405020304" pitchFamily="18" charset="0"/>
                <a:cs typeface="Times New Roman" panose="02020603050405020304" pitchFamily="18" charset="0"/>
              </a:rPr>
              <a:t/>
            </a:r>
            <a:br>
              <a:rPr lang="kk-KZ" sz="3600" b="1" dirty="0">
                <a:solidFill>
                  <a:srgbClr val="C00000"/>
                </a:solidFill>
                <a:latin typeface="Times New Roman" panose="02020603050405020304" pitchFamily="18" charset="0"/>
                <a:cs typeface="Times New Roman" panose="02020603050405020304" pitchFamily="18" charset="0"/>
              </a:rPr>
            </a:br>
            <a:r>
              <a:rPr lang="kk-KZ" sz="3600" b="1" dirty="0">
                <a:solidFill>
                  <a:srgbClr val="C00000"/>
                </a:solidFill>
                <a:latin typeface="Times New Roman" panose="02020603050405020304" pitchFamily="18" charset="0"/>
                <a:cs typeface="Times New Roman" panose="02020603050405020304" pitchFamily="18" charset="0"/>
              </a:rPr>
              <a:t>Сабақ </a:t>
            </a:r>
            <a:r>
              <a:rPr lang="kk-KZ" sz="3600" b="1" dirty="0" smtClean="0">
                <a:solidFill>
                  <a:srgbClr val="C00000"/>
                </a:solidFill>
                <a:latin typeface="Times New Roman" panose="02020603050405020304" pitchFamily="18" charset="0"/>
                <a:cs typeface="Times New Roman" panose="02020603050405020304" pitchFamily="18" charset="0"/>
              </a:rPr>
              <a:t>тақырыбы:</a:t>
            </a:r>
            <a:r>
              <a:rPr lang="en-US" sz="3600" b="1" dirty="0" smtClean="0">
                <a:solidFill>
                  <a:srgbClr val="C00000"/>
                </a:solidFill>
                <a:latin typeface="Times New Roman" panose="02020603050405020304" pitchFamily="18" charset="0"/>
                <a:cs typeface="Times New Roman" panose="02020603050405020304" pitchFamily="18" charset="0"/>
              </a:rPr>
              <a:t> </a:t>
            </a:r>
            <a:r>
              <a:rPr lang="kk-KZ" sz="3600" dirty="0" smtClean="0">
                <a:solidFill>
                  <a:srgbClr val="C00000"/>
                </a:solidFill>
                <a:latin typeface="Times New Roman" panose="02020603050405020304" pitchFamily="18" charset="0"/>
                <a:cs typeface="Times New Roman" panose="02020603050405020304" pitchFamily="18" charset="0"/>
              </a:rPr>
              <a:t>Әлеуметтік </a:t>
            </a:r>
            <a:r>
              <a:rPr lang="kk-KZ" sz="3600" dirty="0">
                <a:solidFill>
                  <a:srgbClr val="C00000"/>
                </a:solidFill>
                <a:latin typeface="Times New Roman" panose="02020603050405020304" pitchFamily="18" charset="0"/>
                <a:cs typeface="Times New Roman" panose="02020603050405020304" pitchFamily="18" charset="0"/>
              </a:rPr>
              <a:t>желінің пайдасы мен зияны</a:t>
            </a:r>
            <a:endParaRPr lang="ru-RU" sz="3600" dirty="0">
              <a:solidFill>
                <a:srgbClr val="C00000"/>
              </a:solidFill>
              <a:latin typeface="Times New Roman" panose="02020603050405020304" pitchFamily="18" charset="0"/>
              <a:cs typeface="Times New Roman" panose="02020603050405020304" pitchFamily="18" charset="0"/>
            </a:endParaRP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7490" y="3588328"/>
            <a:ext cx="4811749" cy="31311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061421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2287" y="660400"/>
            <a:ext cx="11701895" cy="292792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dirty="0" smtClean="0">
                <a:latin typeface="Times New Roman" panose="02020603050405020304" pitchFamily="18" charset="0"/>
                <a:cs typeface="Times New Roman" panose="02020603050405020304" pitchFamily="18" charset="0"/>
              </a:rPr>
              <a:t>7</a:t>
            </a:r>
            <a:r>
              <a:rPr lang="kk-KZ" dirty="0" smtClean="0">
                <a:latin typeface="Times New Roman" panose="02020603050405020304" pitchFamily="18" charset="0"/>
                <a:cs typeface="Times New Roman" panose="02020603050405020304" pitchFamily="18" charset="0"/>
              </a:rPr>
              <a:t>.Әлем бойынша ғаламтор арқылы бизнес дамуда. Қаншама ұйым орталықтары ғаламторды табыс көзіне айналдырып отыр. Менің отбасымдағы үш кісі ғаламтор жүйесін қолданады. Әр кісіде телефон желісі бойынша айына әрқайсысынан 7500 теңге жаратылады. </a:t>
            </a:r>
            <a:endParaRPr lang="ru-RU"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8</a:t>
            </a:r>
            <a:r>
              <a:rPr lang="kk-KZ" dirty="0" smtClean="0">
                <a:latin typeface="Times New Roman" panose="02020603050405020304" pitchFamily="18" charset="0"/>
                <a:cs typeface="Times New Roman" panose="02020603050405020304" pitchFamily="18" charset="0"/>
              </a:rPr>
              <a:t>.Ғаламтор </a:t>
            </a:r>
            <a:r>
              <a:rPr lang="kk-KZ" dirty="0">
                <a:latin typeface="Times New Roman" panose="02020603050405020304" pitchFamily="18" charset="0"/>
                <a:cs typeface="Times New Roman" panose="02020603050405020304" pitchFamily="18" charset="0"/>
              </a:rPr>
              <a:t>арқылы кәсіппен айналысуға </a:t>
            </a:r>
            <a:r>
              <a:rPr lang="kk-KZ" dirty="0" smtClean="0">
                <a:latin typeface="Times New Roman" panose="02020603050405020304" pitchFamily="18" charset="0"/>
                <a:cs typeface="Times New Roman" panose="02020603050405020304" pitchFamily="18" charset="0"/>
              </a:rPr>
              <a:t>әбден болады. Қазіргі таңда, онлайн мамандықтың шарықтап дамыған кезі. Әр бизнес көзінің дамуы үшін, әлеуметтік қоғамға өз бизнесін таныстыруы үшін инстапарақша ашады. Ол инстапарақшаны дамыту үшін арнайы смм маманы, инса админ, копирайтер мамандары жүргізеді. Бұл мамандық иелері өз жұмыстарын арнайы кеңсеге бармай, өз үйінде отырып, онлайн атқарады. </a:t>
            </a:r>
          </a:p>
          <a:p>
            <a:r>
              <a:rPr lang="en-US" dirty="0" smtClean="0">
                <a:latin typeface="Times New Roman" panose="02020603050405020304" pitchFamily="18" charset="0"/>
                <a:cs typeface="Times New Roman" panose="02020603050405020304" pitchFamily="18" charset="0"/>
              </a:rPr>
              <a:t>9</a:t>
            </a:r>
            <a:r>
              <a:rPr lang="kk-KZ" dirty="0" smtClean="0">
                <a:latin typeface="Times New Roman" panose="02020603050405020304" pitchFamily="18" charset="0"/>
                <a:cs typeface="Times New Roman" panose="02020603050405020304" pitchFamily="18" charset="0"/>
              </a:rPr>
              <a:t>.Әлеуметтік </a:t>
            </a:r>
            <a:r>
              <a:rPr lang="kk-KZ" dirty="0">
                <a:latin typeface="Times New Roman" panose="02020603050405020304" pitchFamily="18" charset="0"/>
                <a:cs typeface="Times New Roman" panose="02020603050405020304" pitchFamily="18" charset="0"/>
              </a:rPr>
              <a:t>желіде  өздеріне  жаңа таныстар табудың  </a:t>
            </a:r>
            <a:r>
              <a:rPr lang="kk-KZ" dirty="0" smtClean="0">
                <a:latin typeface="Times New Roman" panose="02020603050405020304" pitchFamily="18" charset="0"/>
                <a:cs typeface="Times New Roman" panose="02020603050405020304" pitchFamily="18" charset="0"/>
              </a:rPr>
              <a:t>пайдасы да, </a:t>
            </a:r>
            <a:r>
              <a:rPr lang="kk-KZ" dirty="0">
                <a:latin typeface="Times New Roman" panose="02020603050405020304" pitchFamily="18" charset="0"/>
                <a:cs typeface="Times New Roman" panose="02020603050405020304" pitchFamily="18" charset="0"/>
              </a:rPr>
              <a:t>зияны </a:t>
            </a:r>
            <a:r>
              <a:rPr lang="kk-KZ" dirty="0" smtClean="0">
                <a:latin typeface="Times New Roman" panose="02020603050405020304" pitchFamily="18" charset="0"/>
                <a:cs typeface="Times New Roman" panose="02020603050405020304" pitchFamily="18" charset="0"/>
              </a:rPr>
              <a:t>да бар. Бұл әр адамның санасына байланысты деп ойлаймын. Әлеуметтік желіде рухани сырлас сыршыл достар таба аласың. Бір тақырыпта әңгімелескенді ұнататын білімді дос табуың мүмкін.  </a:t>
            </a:r>
            <a:endParaRPr lang="ru-RU" dirty="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87927" y="3814618"/>
            <a:ext cx="11319164" cy="30433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0</a:t>
            </a:r>
            <a:r>
              <a:rPr lang="kk-KZ" dirty="0" smtClean="0">
                <a:latin typeface="Times New Roman" panose="02020603050405020304" pitchFamily="18" charset="0"/>
                <a:cs typeface="Times New Roman" panose="02020603050405020304" pitchFamily="18" charset="0"/>
              </a:rPr>
              <a:t>.Әлеуметтік </a:t>
            </a:r>
            <a:r>
              <a:rPr lang="kk-KZ" dirty="0">
                <a:latin typeface="Times New Roman" panose="02020603050405020304" pitchFamily="18" charset="0"/>
                <a:cs typeface="Times New Roman" panose="02020603050405020304" pitchFamily="18" charset="0"/>
              </a:rPr>
              <a:t>желіде отырғанда </a:t>
            </a:r>
            <a:r>
              <a:rPr lang="kk-KZ" dirty="0" smtClean="0">
                <a:latin typeface="Times New Roman" panose="02020603050405020304" pitchFamily="18" charset="0"/>
                <a:cs typeface="Times New Roman" panose="02020603050405020304" pitchFamily="18" charset="0"/>
              </a:rPr>
              <a:t>қай тілде жазғың келсе де мүмкіндіктер қарастырылған. Қазақ әріптерін қолдану үшін арнайы пернетақтаны жүктеп қолдануыңа болады. Мен қазақ тілінде әріптерді жиі қолданамын.</a:t>
            </a:r>
            <a:endParaRPr lang="ru-RU" dirty="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11</a:t>
            </a:r>
            <a:r>
              <a:rPr lang="kk-KZ" dirty="0">
                <a:latin typeface="Times New Roman" panose="02020603050405020304" pitchFamily="18" charset="0"/>
                <a:cs typeface="Times New Roman" panose="02020603050405020304" pitchFamily="18" charset="0"/>
              </a:rPr>
              <a:t>.</a:t>
            </a:r>
            <a:r>
              <a:rPr lang="kk-KZ" dirty="0" smtClean="0">
                <a:latin typeface="Times New Roman" panose="02020603050405020304" pitchFamily="18" charset="0"/>
                <a:cs typeface="Times New Roman" panose="02020603050405020304" pitchFamily="18" charset="0"/>
              </a:rPr>
              <a:t>Әлеуметтік </a:t>
            </a:r>
            <a:r>
              <a:rPr lang="kk-KZ" dirty="0">
                <a:latin typeface="Times New Roman" panose="02020603050405020304" pitchFamily="18" charset="0"/>
                <a:cs typeface="Times New Roman" panose="02020603050405020304" pitchFamily="18" charset="0"/>
              </a:rPr>
              <a:t>желі – белгілі бір категорияға жататын адамдарды ортақ қызығушылықтарына қарай топтастыратын интернеттегі қоғамдық сайт. Мысалы, </a:t>
            </a:r>
            <a:r>
              <a:rPr lang="en-US" dirty="0">
                <a:latin typeface="Times New Roman" panose="02020603050405020304" pitchFamily="18" charset="0"/>
                <a:cs typeface="Times New Roman" panose="02020603050405020304" pitchFamily="18" charset="0"/>
              </a:rPr>
              <a:t>Facebook </a:t>
            </a:r>
            <a:r>
              <a:rPr lang="kk-KZ" dirty="0">
                <a:latin typeface="Times New Roman" panose="02020603050405020304" pitchFamily="18" charset="0"/>
                <a:cs typeface="Times New Roman" panose="02020603050405020304" pitchFamily="18" charset="0"/>
              </a:rPr>
              <a:t>бастапқыда Гарвард студенттеріне арналып бағдарламаланған. Сосын өзге де университет студентерінің тіркелуіне мүмкіндік беріледі. Ал біршама уақыттан кейін электронды поштасы бар кез келген адам аккаунт ашып, қолдана бастайды. </a:t>
            </a:r>
            <a:r>
              <a:rPr lang="en-US" dirty="0">
                <a:latin typeface="Times New Roman" panose="02020603050405020304" pitchFamily="18" charset="0"/>
                <a:cs typeface="Times New Roman" panose="02020603050405020304" pitchFamily="18" charset="0"/>
              </a:rPr>
              <a:t>Instagram – </a:t>
            </a:r>
            <a:r>
              <a:rPr lang="kk-KZ" dirty="0">
                <a:latin typeface="Times New Roman" panose="02020603050405020304" pitchFamily="18" charset="0"/>
                <a:cs typeface="Times New Roman" panose="02020603050405020304" pitchFamily="18" charset="0"/>
              </a:rPr>
              <a:t>көбіне суреттерін бөліскісі келетіндерге арналған желі. Одан бөлек, </a:t>
            </a:r>
            <a:r>
              <a:rPr lang="en-US" dirty="0">
                <a:latin typeface="Times New Roman" panose="02020603050405020304" pitchFamily="18" charset="0"/>
                <a:cs typeface="Times New Roman" panose="02020603050405020304" pitchFamily="18" charset="0"/>
              </a:rPr>
              <a:t>Twitter, </a:t>
            </a:r>
            <a:r>
              <a:rPr lang="en-US" dirty="0" err="1">
                <a:latin typeface="Times New Roman" panose="02020603050405020304" pitchFamily="18" charset="0"/>
                <a:cs typeface="Times New Roman" panose="02020603050405020304" pitchFamily="18" charset="0"/>
              </a:rPr>
              <a:t>Vkontakte</a:t>
            </a:r>
            <a:r>
              <a:rPr lang="en-US" dirty="0">
                <a:latin typeface="Times New Roman" panose="02020603050405020304" pitchFamily="18" charset="0"/>
                <a:cs typeface="Times New Roman" panose="02020603050405020304" pitchFamily="18" charset="0"/>
              </a:rPr>
              <a:t>, LinkedIn </a:t>
            </a:r>
            <a:r>
              <a:rPr lang="kk-KZ" dirty="0">
                <a:latin typeface="Times New Roman" panose="02020603050405020304" pitchFamily="18" charset="0"/>
                <a:cs typeface="Times New Roman" panose="02020603050405020304" pitchFamily="18" charset="0"/>
              </a:rPr>
              <a:t>сынды көптеген елдерде қолданылатын танымал желілер </a:t>
            </a:r>
            <a:r>
              <a:rPr lang="kk-KZ" dirty="0" smtClean="0">
                <a:latin typeface="Times New Roman" panose="02020603050405020304" pitchFamily="18" charset="0"/>
                <a:cs typeface="Times New Roman" panose="02020603050405020304" pitchFamily="18" charset="0"/>
              </a:rPr>
              <a:t>бар. </a:t>
            </a:r>
          </a:p>
          <a:p>
            <a:r>
              <a:rPr lang="en-US" dirty="0" smtClean="0">
                <a:latin typeface="Times New Roman" panose="02020603050405020304" pitchFamily="18" charset="0"/>
                <a:cs typeface="Times New Roman" panose="02020603050405020304" pitchFamily="18" charset="0"/>
              </a:rPr>
              <a:t>12</a:t>
            </a:r>
            <a:r>
              <a:rPr lang="kk-KZ" dirty="0" smtClean="0">
                <a:latin typeface="Times New Roman" panose="02020603050405020304" pitchFamily="18" charset="0"/>
                <a:cs typeface="Times New Roman" panose="02020603050405020304" pitchFamily="18" charset="0"/>
              </a:rPr>
              <a:t>.Әлеуметтік желі арқылы танысқан жақын достарым көп. Олар басқа қалаларда тұрады. Мен олармен әлеуметтік желі арқылы хат жазысып, бір бірімізге сөз көмек береміз.</a:t>
            </a:r>
            <a:endParaRPr lang="ru-RU"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2287" y="159328"/>
            <a:ext cx="2951018" cy="377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kk-KZ" b="1" dirty="0" smtClean="0">
                <a:latin typeface="Times New Roman" panose="02020603050405020304" pitchFamily="18" charset="0"/>
                <a:cs typeface="Times New Roman" panose="02020603050405020304" pitchFamily="18" charset="0"/>
              </a:rPr>
              <a:t>Өзіңді тексер!</a:t>
            </a:r>
            <a:endParaRPr lang="ru-RU"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93282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881745" y="260783"/>
            <a:ext cx="8229600" cy="1143000"/>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kk-KZ" b="1" dirty="0" smtClean="0">
                <a:solidFill>
                  <a:srgbClr val="002060"/>
                </a:solidFill>
                <a:latin typeface="Times New Roman" panose="02020603050405020304" pitchFamily="18" charset="0"/>
                <a:cs typeface="Times New Roman" panose="02020603050405020304" pitchFamily="18" charset="0"/>
              </a:rPr>
              <a:t>Дескрипторлар</a:t>
            </a:r>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5" name="Объект 2"/>
          <p:cNvSpPr>
            <a:spLocks noGrp="1"/>
          </p:cNvSpPr>
          <p:nvPr>
            <p:ph idx="4294967295"/>
          </p:nvPr>
        </p:nvSpPr>
        <p:spPr>
          <a:xfrm>
            <a:off x="0" y="1600200"/>
            <a:ext cx="9947275" cy="4525963"/>
          </a:xfrm>
        </p:spPr>
        <p:txBody>
          <a:bodyPr>
            <a:normAutofit/>
          </a:bodyPr>
          <a:lstStyle/>
          <a:p>
            <a:r>
              <a:rPr lang="kk-KZ" sz="3200" b="1" dirty="0" smtClean="0">
                <a:solidFill>
                  <a:srgbClr val="C00000"/>
                </a:solidFill>
                <a:latin typeface="Times New Roman" panose="02020603050405020304" pitchFamily="18" charset="0"/>
                <a:cs typeface="Times New Roman" panose="02020603050405020304" pitchFamily="18" charset="0"/>
              </a:rPr>
              <a:t>Сұраққа </a:t>
            </a:r>
            <a:r>
              <a:rPr lang="kk-KZ" sz="3200" b="1" dirty="0">
                <a:solidFill>
                  <a:srgbClr val="C00000"/>
                </a:solidFill>
                <a:latin typeface="Times New Roman" panose="02020603050405020304" pitchFamily="18" charset="0"/>
                <a:cs typeface="Times New Roman" panose="02020603050405020304" pitchFamily="18" charset="0"/>
              </a:rPr>
              <a:t>жауап беруде тыңдалымнан алынған ақпаратты ұтымды пайдаланады;</a:t>
            </a:r>
            <a:endParaRPr lang="ru-RU" sz="3200" b="1" dirty="0">
              <a:solidFill>
                <a:srgbClr val="C00000"/>
              </a:solidFill>
              <a:latin typeface="Times New Roman" panose="02020603050405020304" pitchFamily="18" charset="0"/>
              <a:cs typeface="Times New Roman" panose="02020603050405020304" pitchFamily="18" charset="0"/>
            </a:endParaRPr>
          </a:p>
          <a:p>
            <a:r>
              <a:rPr lang="kk-KZ" sz="3200" b="1" dirty="0" smtClean="0">
                <a:solidFill>
                  <a:srgbClr val="C00000"/>
                </a:solidFill>
                <a:latin typeface="Times New Roman" panose="02020603050405020304" pitchFamily="18" charset="0"/>
                <a:cs typeface="Times New Roman" panose="02020603050405020304" pitchFamily="18" charset="0"/>
              </a:rPr>
              <a:t>Жауаптарын </a:t>
            </a:r>
            <a:r>
              <a:rPr lang="kk-KZ" sz="3200" b="1" dirty="0">
                <a:solidFill>
                  <a:srgbClr val="C00000"/>
                </a:solidFill>
                <a:latin typeface="Times New Roman" panose="02020603050405020304" pitchFamily="18" charset="0"/>
                <a:cs typeface="Times New Roman" panose="02020603050405020304" pitchFamily="18" charset="0"/>
              </a:rPr>
              <a:t>күнделікті өмірмен байланыстыра отырып, кемі үш дәлел келтіреді;</a:t>
            </a:r>
            <a:endParaRPr lang="ru-RU" sz="3200" b="1" dirty="0">
              <a:solidFill>
                <a:srgbClr val="C00000"/>
              </a:solidFill>
              <a:latin typeface="Times New Roman" panose="02020603050405020304" pitchFamily="18" charset="0"/>
              <a:cs typeface="Times New Roman" panose="02020603050405020304" pitchFamily="18" charset="0"/>
            </a:endParaRPr>
          </a:p>
          <a:p>
            <a:r>
              <a:rPr lang="kk-KZ" sz="3200" b="1" dirty="0" smtClean="0">
                <a:solidFill>
                  <a:srgbClr val="C00000"/>
                </a:solidFill>
                <a:latin typeface="Times New Roman" panose="02020603050405020304" pitchFamily="18" charset="0"/>
                <a:cs typeface="Times New Roman" panose="02020603050405020304" pitchFamily="18" charset="0"/>
              </a:rPr>
              <a:t>Ойларын </a:t>
            </a:r>
            <a:r>
              <a:rPr lang="kk-KZ" sz="3200" b="1" dirty="0">
                <a:solidFill>
                  <a:srgbClr val="C00000"/>
                </a:solidFill>
                <a:latin typeface="Times New Roman" panose="02020603050405020304" pitchFamily="18" charset="0"/>
                <a:cs typeface="Times New Roman" panose="02020603050405020304" pitchFamily="18" charset="0"/>
              </a:rPr>
              <a:t>сауатты әрі көркем жеткізуде бір мақал және бір тұрақты тіркесті орынды қолданады.</a:t>
            </a:r>
            <a:endParaRPr lang="ru-RU" sz="3200" b="1" dirty="0">
              <a:solidFill>
                <a:srgbClr val="C00000"/>
              </a:solidFill>
              <a:latin typeface="Times New Roman" panose="02020603050405020304" pitchFamily="18" charset="0"/>
              <a:cs typeface="Times New Roman" panose="02020603050405020304" pitchFamily="18" charset="0"/>
            </a:endParaRPr>
          </a:p>
          <a:p>
            <a:endParaRPr lang="ru-RU" dirty="0"/>
          </a:p>
        </p:txBody>
      </p:sp>
    </p:spTree>
    <p:extLst>
      <p:ext uri="{BB962C8B-B14F-4D97-AF65-F5344CB8AC3E}">
        <p14:creationId xmlns:p14="http://schemas.microsoft.com/office/powerpoint/2010/main" val="36179434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txBox="1">
            <a:spLocks/>
          </p:cNvSpPr>
          <p:nvPr/>
        </p:nvSpPr>
        <p:spPr>
          <a:xfrm>
            <a:off x="1427019" y="274638"/>
            <a:ext cx="8229600" cy="1143000"/>
          </a:xfrm>
          <a:prstGeom prst="rect">
            <a:avLst/>
          </a:prstGeom>
        </p:spPr>
        <p:txBody>
          <a:bodyPr>
            <a:normAutofit fontScale="67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700" b="1" cap="none"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ПОПС </a:t>
            </a:r>
            <a:r>
              <a:rPr lang="ru-RU" sz="4700" b="1" cap="none"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формуласы</a:t>
            </a:r>
            <a:endParaRPr lang="ru-RU" sz="4700" b="1" cap="none"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ru-RU"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Ғаламтордың</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жетістіктерін</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қазіргі</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жастар</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бағалай</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ма</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ru-RU"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3" name="Объект 2"/>
          <p:cNvSpPr txBox="1">
            <a:spLocks/>
          </p:cNvSpPr>
          <p:nvPr/>
        </p:nvSpPr>
        <p:spPr>
          <a:xfrm>
            <a:off x="457200" y="1600200"/>
            <a:ext cx="10557164" cy="4525963"/>
          </a:xfrm>
          <a:prstGeom prst="rect">
            <a:avLst/>
          </a:prstGeom>
        </p:spPr>
        <p:txBody>
          <a:bodyPr>
            <a:normAutofit/>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just">
              <a:spcAft>
                <a:spcPts val="0"/>
              </a:spcAft>
              <a:tabLst>
                <a:tab pos="540385" algn="l"/>
              </a:tabLst>
            </a:pPr>
            <a:r>
              <a:rPr lang="kk-KZ" sz="2800" b="1" dirty="0" smtClean="0">
                <a:solidFill>
                  <a:srgbClr val="C00000"/>
                </a:solidFill>
                <a:latin typeface="Times New Roman"/>
                <a:ea typeface="Calibri"/>
              </a:rPr>
              <a:t>Бірінші  сөйлем  «Менің ойымша,...  »</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Екінші сөйлем  «Мен оның себебін  былай  түсіндіремін   … »  </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Үшінші  сөйлем   «Оны мен  мына  фактілермен, мысалдармен дәлелдей  аламын   … »</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Соңғы сөйлем  «Осыған  байланысты  мен мынадай  қорытынды  шешімге  келдім  .... ».</a:t>
            </a:r>
          </a:p>
          <a:p>
            <a:pPr marL="0" indent="0" algn="just">
              <a:spcAft>
                <a:spcPts val="0"/>
              </a:spcAft>
              <a:buFont typeface="Wingdings 3" panose="05040102010807070707" pitchFamily="18" charset="2"/>
              <a:buNone/>
              <a:tabLst>
                <a:tab pos="540385" algn="l"/>
              </a:tabLst>
            </a:pPr>
            <a:r>
              <a:rPr lang="kk-KZ" sz="2800" b="1" dirty="0" smtClean="0">
                <a:solidFill>
                  <a:srgbClr val="C00000"/>
                </a:solidFill>
                <a:latin typeface="Times New Roman"/>
                <a:ea typeface="Calibri"/>
              </a:rPr>
              <a:t>             </a:t>
            </a:r>
            <a:r>
              <a:rPr lang="kk-KZ" sz="2800" b="1" u="sng" dirty="0" smtClean="0">
                <a:solidFill>
                  <a:srgbClr val="C00000"/>
                </a:solidFill>
                <a:latin typeface="Times New Roman"/>
                <a:ea typeface="Calibri"/>
              </a:rPr>
              <a:t>Бағалау дескрипторы:</a:t>
            </a:r>
          </a:p>
          <a:p>
            <a:pPr algn="just">
              <a:spcAft>
                <a:spcPts val="0"/>
              </a:spcAft>
              <a:tabLst>
                <a:tab pos="540385" algn="l"/>
              </a:tabLst>
            </a:pPr>
            <a:r>
              <a:rPr lang="kk-KZ" sz="2800" b="1" dirty="0" smtClean="0">
                <a:solidFill>
                  <a:srgbClr val="C00000"/>
                </a:solidFill>
                <a:latin typeface="Times New Roman"/>
                <a:ea typeface="Calibri"/>
              </a:rPr>
              <a:t>етістіктің рай түрлерін орынды қолданады</a:t>
            </a:r>
          </a:p>
          <a:p>
            <a:pPr algn="just">
              <a:spcAft>
                <a:spcPts val="0"/>
              </a:spcAft>
              <a:tabLst>
                <a:tab pos="540385" algn="l"/>
              </a:tabLst>
            </a:pPr>
            <a:endParaRPr lang="ru-RU" dirty="0" smtClean="0"/>
          </a:p>
          <a:p>
            <a:endParaRPr lang="ru-RU" dirty="0"/>
          </a:p>
        </p:txBody>
      </p:sp>
    </p:spTree>
    <p:extLst>
      <p:ext uri="{BB962C8B-B14F-4D97-AF65-F5344CB8AC3E}">
        <p14:creationId xmlns:p14="http://schemas.microsoft.com/office/powerpoint/2010/main" val="19182820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82287" y="159328"/>
            <a:ext cx="2951018" cy="377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kk-KZ" b="1" dirty="0" smtClean="0">
                <a:latin typeface="Times New Roman" panose="02020603050405020304" pitchFamily="18" charset="0"/>
                <a:cs typeface="Times New Roman" panose="02020603050405020304" pitchFamily="18" charset="0"/>
              </a:rPr>
              <a:t>Өзіңді тексер!</a:t>
            </a:r>
            <a:endParaRPr lang="ru-RU" b="1" dirty="0">
              <a:latin typeface="Times New Roman" panose="02020603050405020304" pitchFamily="18" charset="0"/>
              <a:cs typeface="Times New Roman" panose="02020603050405020304" pitchFamily="18" charset="0"/>
            </a:endParaRPr>
          </a:p>
        </p:txBody>
      </p:sp>
      <p:sp>
        <p:nvSpPr>
          <p:cNvPr id="3" name="Заголовок 1"/>
          <p:cNvSpPr txBox="1">
            <a:spLocks/>
          </p:cNvSpPr>
          <p:nvPr/>
        </p:nvSpPr>
        <p:spPr>
          <a:xfrm>
            <a:off x="1427019" y="274638"/>
            <a:ext cx="8229600" cy="1143000"/>
          </a:xfrm>
          <a:prstGeom prst="rect">
            <a:avLst/>
          </a:prstGeom>
        </p:spPr>
        <p:txBody>
          <a:bodyPr>
            <a:normAutofit fontScale="67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ru-RU" sz="4700" b="1" cap="none"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ПОПС </a:t>
            </a:r>
            <a:r>
              <a:rPr lang="ru-RU" sz="4700" b="1" cap="none" dirty="0" err="1"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формуласы</a:t>
            </a:r>
            <a:endParaRPr lang="ru-RU" sz="4700" b="1" cap="none"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ru-RU"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Ғаламтордың</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жетістіктерін</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қазіргі</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жастар</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бағалай</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ru-RU" b="1" cap="none"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ма</a:t>
            </a:r>
            <a:r>
              <a:rPr lang="ru-RU"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endParaRPr lang="ru-RU"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4" name="Объект 2"/>
          <p:cNvSpPr txBox="1">
            <a:spLocks/>
          </p:cNvSpPr>
          <p:nvPr/>
        </p:nvSpPr>
        <p:spPr>
          <a:xfrm>
            <a:off x="457200" y="1600200"/>
            <a:ext cx="10557164" cy="4525963"/>
          </a:xfrm>
          <a:prstGeom prst="rect">
            <a:avLst/>
          </a:prstGeom>
        </p:spPr>
        <p:txBody>
          <a:bodyPr>
            <a:normAutofit fontScale="77500" lnSpcReduction="20000"/>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just">
              <a:spcAft>
                <a:spcPts val="0"/>
              </a:spcAft>
              <a:tabLst>
                <a:tab pos="540385" algn="l"/>
              </a:tabLst>
            </a:pPr>
            <a:r>
              <a:rPr lang="kk-KZ" sz="2800" b="1" dirty="0" smtClean="0">
                <a:solidFill>
                  <a:srgbClr val="C00000"/>
                </a:solidFill>
                <a:latin typeface="Times New Roman"/>
                <a:ea typeface="Calibri"/>
              </a:rPr>
              <a:t>Бірінші  сөйлем  «Менің ойымша</a:t>
            </a:r>
            <a:r>
              <a:rPr lang="kk-KZ" sz="2800" b="1" dirty="0" smtClean="0">
                <a:solidFill>
                  <a:srgbClr val="C00000"/>
                </a:solidFill>
                <a:latin typeface="Times New Roman"/>
                <a:ea typeface="Calibri"/>
              </a:rPr>
              <a:t>, ғаламтор жетістіктерін жоғары бағалайды  </a:t>
            </a:r>
            <a:r>
              <a:rPr lang="kk-KZ" sz="2800" b="1" dirty="0" smtClean="0">
                <a:solidFill>
                  <a:srgbClr val="C00000"/>
                </a:solidFill>
                <a:latin typeface="Times New Roman"/>
                <a:ea typeface="Calibri"/>
              </a:rPr>
              <a:t>»</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Екінші сөйлем  «Мен оның себебін  былай  </a:t>
            </a:r>
            <a:r>
              <a:rPr lang="kk-KZ" sz="2800" b="1" dirty="0" smtClean="0">
                <a:solidFill>
                  <a:srgbClr val="C00000"/>
                </a:solidFill>
                <a:latin typeface="Times New Roman"/>
                <a:ea typeface="Calibri"/>
              </a:rPr>
              <a:t>түсіндіремін: кез келген сала бойынша ақпарат көзін ғаламтордан табамыз </a:t>
            </a:r>
            <a:r>
              <a:rPr lang="kk-KZ" sz="2800" b="1" dirty="0" smtClean="0">
                <a:solidFill>
                  <a:srgbClr val="C00000"/>
                </a:solidFill>
                <a:latin typeface="Times New Roman"/>
                <a:ea typeface="Calibri"/>
              </a:rPr>
              <a:t>»  </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Үшінші  сөйлем   «Оны мен  мына  фактілермен, мысалдармен дәлелдей  аламын </a:t>
            </a:r>
            <a:r>
              <a:rPr lang="kk-KZ" sz="2800" b="1" dirty="0" smtClean="0">
                <a:solidFill>
                  <a:srgbClr val="C00000"/>
                </a:solidFill>
                <a:latin typeface="Times New Roman"/>
                <a:ea typeface="Calibri"/>
              </a:rPr>
              <a:t>география пәнінен ең қызықты үш мәлімет тапсырмасы бойынша ғаламтордан іздеп таптым да, сыныпқа жарияладым және менің қызықты мәліметім ешбір оқушыға бейтаныс ақпарат боп танылды»</a:t>
            </a:r>
            <a:endParaRPr lang="ru-RU" sz="2800" b="1" dirty="0" smtClean="0">
              <a:solidFill>
                <a:srgbClr val="C00000"/>
              </a:solidFill>
            </a:endParaRPr>
          </a:p>
          <a:p>
            <a:pPr algn="just">
              <a:spcAft>
                <a:spcPts val="0"/>
              </a:spcAft>
              <a:tabLst>
                <a:tab pos="540385" algn="l"/>
              </a:tabLst>
            </a:pPr>
            <a:r>
              <a:rPr lang="kk-KZ" sz="2800" b="1" dirty="0" smtClean="0">
                <a:solidFill>
                  <a:srgbClr val="C00000"/>
                </a:solidFill>
                <a:latin typeface="Times New Roman"/>
                <a:ea typeface="Calibri"/>
              </a:rPr>
              <a:t>Соңғы сөйлем  «Осыған  байланысты  мен мынадай  қорытынды  шешімге  </a:t>
            </a:r>
            <a:r>
              <a:rPr lang="kk-KZ" sz="2800" b="1" dirty="0" smtClean="0">
                <a:solidFill>
                  <a:srgbClr val="C00000"/>
                </a:solidFill>
                <a:latin typeface="Times New Roman"/>
                <a:ea typeface="Calibri"/>
              </a:rPr>
              <a:t>келдім: Біз, жаңа ғасыр шәкірттері, ғаламтор жүйесін тек пайдалы ақпарат үшін ғана қолданамыз. </a:t>
            </a:r>
            <a:r>
              <a:rPr lang="kk-KZ" sz="2800" b="1" dirty="0" smtClean="0">
                <a:solidFill>
                  <a:srgbClr val="C00000"/>
                </a:solidFill>
                <a:latin typeface="Times New Roman"/>
                <a:ea typeface="Calibri"/>
              </a:rPr>
              <a:t>».</a:t>
            </a:r>
          </a:p>
          <a:p>
            <a:pPr marL="0" indent="0" algn="just">
              <a:spcAft>
                <a:spcPts val="0"/>
              </a:spcAft>
              <a:buFont typeface="Wingdings 3" panose="05040102010807070707" pitchFamily="18" charset="2"/>
              <a:buNone/>
              <a:tabLst>
                <a:tab pos="540385" algn="l"/>
              </a:tabLst>
            </a:pPr>
            <a:r>
              <a:rPr lang="kk-KZ" sz="2800" b="1" dirty="0" smtClean="0">
                <a:solidFill>
                  <a:srgbClr val="C00000"/>
                </a:solidFill>
                <a:latin typeface="Times New Roman"/>
                <a:ea typeface="Calibri"/>
              </a:rPr>
              <a:t>            </a:t>
            </a:r>
            <a:endParaRPr lang="kk-KZ" sz="2800" b="1" dirty="0" smtClean="0">
              <a:solidFill>
                <a:srgbClr val="C00000"/>
              </a:solidFill>
              <a:latin typeface="Times New Roman"/>
              <a:ea typeface="Calibri"/>
            </a:endParaRPr>
          </a:p>
          <a:p>
            <a:pPr marL="0" indent="0" algn="just">
              <a:spcAft>
                <a:spcPts val="0"/>
              </a:spcAft>
              <a:buFont typeface="Wingdings 3" panose="05040102010807070707" pitchFamily="18" charset="2"/>
              <a:buNone/>
              <a:tabLst>
                <a:tab pos="540385" algn="l"/>
              </a:tabLst>
            </a:pPr>
            <a:endParaRPr lang="kk-KZ" sz="2800" b="1" dirty="0">
              <a:solidFill>
                <a:schemeClr val="accent1"/>
              </a:solidFill>
              <a:latin typeface="Times New Roman"/>
              <a:ea typeface="Calibri"/>
            </a:endParaRPr>
          </a:p>
          <a:p>
            <a:pPr marL="0" indent="0" algn="just">
              <a:spcAft>
                <a:spcPts val="0"/>
              </a:spcAft>
              <a:buFont typeface="Wingdings 3" panose="05040102010807070707" pitchFamily="18" charset="2"/>
              <a:buNone/>
              <a:tabLst>
                <a:tab pos="540385" algn="l"/>
              </a:tabLst>
            </a:pPr>
            <a:r>
              <a:rPr lang="kk-KZ" sz="2800" b="1" dirty="0" smtClean="0">
                <a:solidFill>
                  <a:schemeClr val="accent1"/>
                </a:solidFill>
                <a:latin typeface="Times New Roman"/>
                <a:ea typeface="Calibri"/>
              </a:rPr>
              <a:t> </a:t>
            </a:r>
            <a:r>
              <a:rPr lang="kk-KZ" sz="2800" b="1" u="sng" dirty="0" smtClean="0">
                <a:solidFill>
                  <a:schemeClr val="tx1"/>
                </a:solidFill>
                <a:latin typeface="Times New Roman"/>
                <a:ea typeface="Calibri"/>
              </a:rPr>
              <a:t>Бағалау дескрипторы:</a:t>
            </a:r>
          </a:p>
          <a:p>
            <a:pPr algn="just">
              <a:spcAft>
                <a:spcPts val="0"/>
              </a:spcAft>
              <a:tabLst>
                <a:tab pos="540385" algn="l"/>
              </a:tabLst>
            </a:pPr>
            <a:r>
              <a:rPr lang="kk-KZ" sz="2800" b="1" dirty="0" smtClean="0">
                <a:solidFill>
                  <a:schemeClr val="tx1"/>
                </a:solidFill>
                <a:latin typeface="Times New Roman"/>
                <a:ea typeface="Calibri"/>
              </a:rPr>
              <a:t>етістіктің рай түрлерін орынды </a:t>
            </a:r>
            <a:r>
              <a:rPr lang="kk-KZ" sz="2800" b="1" dirty="0" smtClean="0">
                <a:solidFill>
                  <a:schemeClr val="tx1"/>
                </a:solidFill>
                <a:latin typeface="Times New Roman"/>
                <a:ea typeface="Calibri"/>
              </a:rPr>
              <a:t>қолданады.</a:t>
            </a:r>
            <a:endParaRPr lang="kk-KZ" sz="2800" b="1" dirty="0" smtClean="0">
              <a:solidFill>
                <a:schemeClr val="tx1"/>
              </a:solidFill>
              <a:latin typeface="Times New Roman"/>
              <a:ea typeface="Calibri"/>
            </a:endParaRPr>
          </a:p>
          <a:p>
            <a:pPr algn="just">
              <a:spcAft>
                <a:spcPts val="0"/>
              </a:spcAft>
              <a:tabLst>
                <a:tab pos="540385" algn="l"/>
              </a:tabLst>
            </a:pPr>
            <a:endParaRPr lang="ru-RU" dirty="0" smtClean="0"/>
          </a:p>
          <a:p>
            <a:endParaRPr lang="ru-RU" dirty="0"/>
          </a:p>
        </p:txBody>
      </p:sp>
    </p:spTree>
    <p:extLst>
      <p:ext uri="{BB962C8B-B14F-4D97-AF65-F5344CB8AC3E}">
        <p14:creationId xmlns:p14="http://schemas.microsoft.com/office/powerpoint/2010/main" val="526628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03200" y="889844"/>
            <a:ext cx="11315700" cy="5262979"/>
          </a:xfrm>
          <a:prstGeom prst="rect">
            <a:avLst/>
          </a:prstGeom>
        </p:spPr>
        <p:txBody>
          <a:bodyPr wrap="square">
            <a:spAutoFit/>
          </a:bodyPr>
          <a:lstStyle/>
          <a:p>
            <a:pPr algn="just">
              <a:spcAft>
                <a:spcPts val="0"/>
              </a:spcAft>
            </a:pP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Ғаламтордың жетістіктері</a:t>
            </a:r>
          </a:p>
          <a:p>
            <a:pPr algn="just">
              <a:spcAft>
                <a:spcPts val="0"/>
              </a:spcAft>
            </a:pPr>
            <a:endParaRPr lang="ru-RU" sz="2400" dirty="0" smtClean="0">
              <a:solidFill>
                <a:srgbClr val="002060"/>
              </a:solidFill>
              <a:effectLst/>
              <a:latin typeface="Times New Roman" panose="02020603050405020304" pitchFamily="18" charset="0"/>
              <a:cs typeface="Times New Roman" panose="02020603050405020304" pitchFamily="18" charset="0"/>
            </a:endParaRPr>
          </a:p>
          <a:p>
            <a:pPr algn="just">
              <a:spcAft>
                <a:spcPts val="0"/>
              </a:spcAft>
            </a:pPr>
            <a:r>
              <a:rPr lang="kk-KZ"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Ғаламтор технологиясы жылдам өзгеріп отырады. Ғаламтормен жұмыс істеу жеңіл болғандықтан, қазіргі өзгерістер торапты кім немесе қандай мақсатпен қолдануында болып отыр. Дегенмен, «Web-тен білгім келген нәрсе туралы, ақпарат таба аламын ба?», - деген сұрақ туындайды. Сол себепті бір жаққа телефон соғудан бұрын немесе кітапханаға барар алдында Web-тен ақпарат алады. Адамдарды іздеу. Егер қажетті адамыңыздың қайда екенін білмесеңіз, оны қайда болмаса да сіз қазіргі уақытта тауып алу мүмкіндігіңіз бар. Ол үшін сіз қызмет каталогын немесе телефон кітапшасын қолдана аласыз. Компанияларды, өнімдерді немесе басқа да қызметтерді іздеу. Сары парақ (Yellow Page) атты жаңа каталог қызметі - сізді қызықтыратын мамандықтары бар компанияларды іздеуге мүмкіндік береді. Оның мекен- жайын тез табу үшін сіз сол облысқа сәйкес кодты бере аласыз. Осылайша өзіңіз қолыңыз жетпей жүрген затынызды да табуға болады. </a:t>
            </a:r>
            <a:endParaRPr lang="ru-RU" sz="2400" dirty="0">
              <a:solidFill>
                <a:srgbClr val="002060"/>
              </a:solidFill>
              <a:effectLst/>
              <a:latin typeface="Times New Roman" panose="02020603050405020304" pitchFamily="18" charset="0"/>
              <a:cs typeface="Times New Roman" panose="02020603050405020304" pitchFamily="18" charset="0"/>
            </a:endParaRPr>
          </a:p>
        </p:txBody>
      </p:sp>
      <p:sp>
        <p:nvSpPr>
          <p:cNvPr id="3" name="Заголовок 2"/>
          <p:cNvSpPr>
            <a:spLocks noGrp="1"/>
          </p:cNvSpPr>
          <p:nvPr>
            <p:ph type="title"/>
          </p:nvPr>
        </p:nvSpPr>
        <p:spPr>
          <a:xfrm>
            <a:off x="2881312" y="68576"/>
            <a:ext cx="4700588" cy="821268"/>
          </a:xfrm>
        </p:spPr>
        <p:txBody>
          <a:bodyPr/>
          <a:lstStyle/>
          <a:p>
            <a:pPr algn="ctr"/>
            <a:r>
              <a:rPr lang="ru-RU" b="1" cap="none"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М</a:t>
            </a:r>
            <a:r>
              <a:rPr lang="kk-KZ" b="1" cap="none"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әтінді оқыңыз</a:t>
            </a:r>
            <a:endParaRPr lang="ru-RU" b="1" cap="none"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89446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68300" y="474345"/>
            <a:ext cx="11417300" cy="5632311"/>
          </a:xfrm>
          <a:prstGeom prst="rect">
            <a:avLst/>
          </a:prstGeom>
        </p:spPr>
        <p:txBody>
          <a:bodyPr wrap="square">
            <a:spAutoFit/>
          </a:bodyPr>
          <a:lstStyle/>
          <a:p>
            <a:pPr algn="just">
              <a:spcAft>
                <a:spcPts val="0"/>
              </a:spcAft>
            </a:pP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Зерттеу.</a:t>
            </a:r>
            <a:r>
              <a:rPr lang="kk-KZ"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Заң кеңселері бұрын қажетті ақпараттар үшін сағатына $8600 төлесе, қазір олар оны ғаламтордан арзан бағаға ала алады. Жылжымайтын заттармен айналысатын фирмалар, олардың бағасын бағалау үшін Ғаламторға сай келетін демографиялық мәліметтерді пайдаланады. Ғалымдар өздерінің соңғы зерттеу нәтижелерімен ауысады.Ғаламтор көмегімен бизнесмендер болашақтағы нарықтарды үйренеді.</a:t>
            </a:r>
            <a:endParaRPr lang="ru-RU" sz="2400" dirty="0" smtClean="0">
              <a:solidFill>
                <a:srgbClr val="002060"/>
              </a:solidFill>
              <a:effectLst/>
              <a:latin typeface="Times New Roman" panose="02020603050405020304" pitchFamily="18" charset="0"/>
              <a:cs typeface="Times New Roman" panose="02020603050405020304" pitchFamily="18" charset="0"/>
            </a:endParaRPr>
          </a:p>
          <a:p>
            <a:pPr algn="just">
              <a:spcAft>
                <a:spcPts val="0"/>
              </a:spcAft>
            </a:pP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Білім.</a:t>
            </a:r>
            <a:r>
              <a:rPr lang="kk-KZ"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Мектеп мұғалімдері бүкіл әлемдегі оқыту бағдарламаларын бақылап отыра алады. Колледж оқытушылары өз шаңырақтарымен электрондық пошта арқылы хабарласып, сонымен қатар телефонмен сөйлесу ақысын үнемдейді. Студенттер компьютерде курстық жұмыстарын жасайды. Сонымен қатар, диалогтық режимде энциклопедияның соңғы басылымын және басқа да қажетті материялдарды алуға болады Сапар. Үлкен, кіші қалалар, штаттар және бүкіл мемлекеттерді Web-те туристік және басқа да қажетті ақпараттардан табуға болады. Желіде сапар шегушілер ауа райы туралы мәліметтерді, көлік қозғалысының уақыт кестесін немесе мұражайдың жұмыс уақыттары туралы мәліметтер ала алады. </a:t>
            </a:r>
            <a:endParaRPr lang="ru-RU" sz="2400" dirty="0">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74495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469900" y="779840"/>
            <a:ext cx="10934700" cy="5909310"/>
          </a:xfrm>
          <a:prstGeom prst="rect">
            <a:avLst/>
          </a:prstGeom>
        </p:spPr>
        <p:txBody>
          <a:bodyPr wrap="square">
            <a:spAutoFit/>
          </a:bodyPr>
          <a:lstStyle/>
          <a:p>
            <a:pPr algn="just">
              <a:spcAft>
                <a:spcPts val="0"/>
              </a:spcAft>
            </a:pP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Маркетинг және сауда</a:t>
            </a:r>
            <a:r>
              <a:rPr lang="kk-KZ"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Мұнда программалық жабдықтарды шығарушы компаниялар өз өнімдерін сатып, желіде жаңа нұсқаларын ұсынады. Желі көмегімен басқа да түрлі өнімдер сатылады. Электронды кітап және грампластинка дүкендерді оперативті режимде істейді. Клиент өзіне қажетті мәліметті каталогтардан көре алады. </a:t>
            </a:r>
            <a:endParaRPr lang="ru-RU" sz="2400" dirty="0" smtClean="0">
              <a:solidFill>
                <a:srgbClr val="002060"/>
              </a:solidFill>
              <a:effectLst/>
              <a:latin typeface="Times New Roman" panose="02020603050405020304" pitchFamily="18" charset="0"/>
              <a:cs typeface="Times New Roman" panose="02020603050405020304" pitchFamily="18" charset="0"/>
            </a:endParaRPr>
          </a:p>
          <a:p>
            <a:pPr algn="just">
              <a:spcAft>
                <a:spcPts val="0"/>
              </a:spcAft>
            </a:pPr>
            <a:r>
              <a:rPr lang="kk-KZ" sz="2400" b="1"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Денсаулық сақтау</a:t>
            </a:r>
            <a:r>
              <a:rPr lang="kk-KZ" sz="2400" dirty="0" smtClean="0">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 Науқас адамдар мен дәрігерлер денсаулық сақтау облысындағы соңғы ашылған жаңалықтарды біліп отырады. Өз білімдерімен алмасып және медициналық мәселелерді шешуде бір-біріне көмектесіп отырады. </a:t>
            </a:r>
          </a:p>
          <a:p>
            <a:pPr algn="just"/>
            <a:r>
              <a:rPr lang="kk-KZ" sz="2400" b="1" dirty="0">
                <a:solidFill>
                  <a:srgbClr val="002060"/>
                </a:solidFill>
                <a:latin typeface="Times New Roman" panose="02020603050405020304" pitchFamily="18" charset="0"/>
                <a:cs typeface="Times New Roman" panose="02020603050405020304" pitchFamily="18" charset="0"/>
              </a:rPr>
              <a:t>Инвестиция.</a:t>
            </a:r>
            <a:r>
              <a:rPr lang="kk-KZ" sz="2400" dirty="0">
                <a:solidFill>
                  <a:srgbClr val="002060"/>
                </a:solidFill>
                <a:latin typeface="Times New Roman" panose="02020603050405020304" pitchFamily="18" charset="0"/>
                <a:cs typeface="Times New Roman" panose="02020603050405020304" pitchFamily="18" charset="0"/>
              </a:rPr>
              <a:t> Адамдар акция сатып алып ақшаларын пайдалы айналымға жібереді. Кейбір компаниялар өздерінің акцияларын оперативті режимде ұсынады. Осылайша инвесторлар жаңа өнеркәсіптерді, ал өнеркәсіптер капитал табады. Конференция және аукциондарды ұйымдастырушылар хабарлама жасау, өтініш жинау немесе қатысушыларды тіркеу, т.б. жұмыстарды Web-те жасайды. Мұнда ақпарат барлық уақытта жаңарып отырады, мұнда қағазды және транспорт шығынын әлдеқайда үнемдеуге болады.</a:t>
            </a:r>
            <a:endParaRPr lang="ru-RU" sz="2400" dirty="0" smtClean="0">
              <a:solidFill>
                <a:srgbClr val="002060"/>
              </a:solidFill>
              <a:effectLst/>
              <a:latin typeface="Times New Roman" panose="02020603050405020304" pitchFamily="18" charset="0"/>
              <a:cs typeface="Times New Roman" panose="02020603050405020304" pitchFamily="18" charset="0"/>
            </a:endParaRPr>
          </a:p>
          <a:p>
            <a:pPr algn="just">
              <a:spcAft>
                <a:spcPts val="0"/>
              </a:spcAft>
            </a:pPr>
            <a:endParaRPr lang="ru-RU" dirty="0">
              <a:effectLst/>
            </a:endParaRPr>
          </a:p>
        </p:txBody>
      </p:sp>
    </p:spTree>
    <p:extLst>
      <p:ext uri="{BB962C8B-B14F-4D97-AF65-F5344CB8AC3E}">
        <p14:creationId xmlns:p14="http://schemas.microsoft.com/office/powerpoint/2010/main" val="15268071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600200" y="350838"/>
            <a:ext cx="5473700" cy="842962"/>
          </a:xfrm>
          <a:prstGeom prst="rect">
            <a:avLst/>
          </a:prstGeom>
          <a:effectLst/>
        </p:spPr>
        <p:txBody>
          <a:bodyPr vert="horz" lIns="91440" tIns="45720" rIns="91440" bIns="45720" rtlCol="0" anchor="ctr">
            <a:normAutofit fontScale="82500" lnSpcReduction="2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kk-KZ" b="1" dirty="0" smtClean="0">
                <a:solidFill>
                  <a:srgbClr val="002060"/>
                </a:solidFill>
                <a:latin typeface="Times New Roman"/>
                <a:ea typeface="Calibri"/>
              </a:rPr>
              <a:t>Рефлексия. </a:t>
            </a:r>
            <a:r>
              <a:rPr lang="ru-RU" dirty="0" smtClean="0"/>
              <a:t/>
            </a:r>
            <a:br>
              <a:rPr lang="ru-RU" dirty="0" smtClean="0"/>
            </a:br>
            <a:endParaRPr lang="ru-RU" dirty="0"/>
          </a:p>
        </p:txBody>
      </p:sp>
      <p:sp>
        <p:nvSpPr>
          <p:cNvPr id="4" name="Объект 2"/>
          <p:cNvSpPr txBox="1">
            <a:spLocks/>
          </p:cNvSpPr>
          <p:nvPr/>
        </p:nvSpPr>
        <p:spPr>
          <a:xfrm>
            <a:off x="901700" y="1193800"/>
            <a:ext cx="7556500" cy="4525963"/>
          </a:xfrm>
          <a:prstGeom prst="rect">
            <a:avLst/>
          </a:prstGeom>
        </p:spPr>
        <p:txBody>
          <a:bodyPr/>
          <a:lst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a:lstStyle>
          <a:p>
            <a:pPr algn="just">
              <a:spcAft>
                <a:spcPts val="0"/>
              </a:spcAft>
              <a:buFont typeface="Wingdings" panose="05000000000000000000" pitchFamily="2" charset="2"/>
              <a:buChar char="Ø"/>
            </a:pPr>
            <a:r>
              <a:rPr lang="kk-KZ" sz="2800" dirty="0" smtClean="0">
                <a:solidFill>
                  <a:srgbClr val="C00000"/>
                </a:solidFill>
                <a:latin typeface="Times New Roman" panose="02020603050405020304" pitchFamily="18" charset="0"/>
                <a:ea typeface="Calibri"/>
                <a:cs typeface="Times New Roman" panose="02020603050405020304" pitchFamily="18" charset="0"/>
              </a:rPr>
              <a:t> Бүгінгі сабақтан қандай ақпарат алдыңыз?</a:t>
            </a:r>
            <a:endParaRPr lang="ru-RU" sz="2800" dirty="0" smtClean="0">
              <a:solidFill>
                <a:srgbClr val="C00000"/>
              </a:solidFill>
              <a:latin typeface="Times New Roman" panose="02020603050405020304" pitchFamily="18" charset="0"/>
              <a:cs typeface="Times New Roman" panose="02020603050405020304" pitchFamily="18" charset="0"/>
            </a:endParaRPr>
          </a:p>
          <a:p>
            <a:pPr algn="just">
              <a:spcAft>
                <a:spcPts val="0"/>
              </a:spcAft>
              <a:buFont typeface="Wingdings" panose="05000000000000000000" pitchFamily="2" charset="2"/>
              <a:buChar char="Ø"/>
            </a:pPr>
            <a:r>
              <a:rPr lang="kk-KZ" sz="2800" dirty="0" smtClean="0">
                <a:solidFill>
                  <a:srgbClr val="C00000"/>
                </a:solidFill>
                <a:latin typeface="Times New Roman" panose="02020603050405020304" pitchFamily="18" charset="0"/>
                <a:ea typeface="Calibri"/>
                <a:cs typeface="Times New Roman" panose="02020603050405020304" pitchFamily="18" charset="0"/>
              </a:rPr>
              <a:t> Бүгінгі сабақта алған ақпараттың алдағы өміріңізде пайдасы бар ма? </a:t>
            </a:r>
            <a:endParaRPr lang="ru-RU" sz="2800" dirty="0" smtClean="0">
              <a:solidFill>
                <a:srgbClr val="C00000"/>
              </a:solidFill>
              <a:latin typeface="Times New Roman" panose="02020603050405020304" pitchFamily="18" charset="0"/>
              <a:cs typeface="Times New Roman" panose="02020603050405020304" pitchFamily="18" charset="0"/>
            </a:endParaRPr>
          </a:p>
          <a:p>
            <a:pPr algn="just">
              <a:spcAft>
                <a:spcPts val="0"/>
              </a:spcAft>
              <a:buFont typeface="Wingdings" panose="05000000000000000000" pitchFamily="2" charset="2"/>
              <a:buChar char="Ø"/>
            </a:pPr>
            <a:r>
              <a:rPr lang="kk-KZ" sz="2800" dirty="0" smtClean="0">
                <a:solidFill>
                  <a:srgbClr val="C00000"/>
                </a:solidFill>
                <a:latin typeface="Times New Roman" panose="02020603050405020304" pitchFamily="18" charset="0"/>
                <a:ea typeface="Calibri"/>
                <a:cs typeface="Times New Roman" panose="02020603050405020304" pitchFamily="18" charset="0"/>
              </a:rPr>
              <a:t> Сабақта қай тапсырманы орындау қиындық туғызды? </a:t>
            </a:r>
            <a:endParaRPr lang="ru-RU" sz="2800" dirty="0" smtClean="0">
              <a:solidFill>
                <a:srgbClr val="C00000"/>
              </a:solidFill>
              <a:latin typeface="Times New Roman" panose="02020603050405020304" pitchFamily="18" charset="0"/>
              <a:cs typeface="Times New Roman" panose="02020603050405020304" pitchFamily="18" charset="0"/>
            </a:endParaRPr>
          </a:p>
          <a:p>
            <a:pPr>
              <a:lnSpc>
                <a:spcPct val="115000"/>
              </a:lnSpc>
              <a:spcAft>
                <a:spcPts val="0"/>
              </a:spcAft>
              <a:buFont typeface="Wingdings" panose="05000000000000000000" pitchFamily="2" charset="2"/>
              <a:buChar char="Ø"/>
            </a:pPr>
            <a:r>
              <a:rPr lang="kk-KZ" sz="2800" dirty="0" smtClean="0">
                <a:solidFill>
                  <a:srgbClr val="C00000"/>
                </a:solidFill>
                <a:latin typeface="Times New Roman" panose="02020603050405020304" pitchFamily="18" charset="0"/>
                <a:ea typeface="Calibri"/>
                <a:cs typeface="Times New Roman" panose="02020603050405020304" pitchFamily="18" charset="0"/>
              </a:rPr>
              <a:t>Сізге  қиындықты жеңу үшін не істеу керек деп ойлайсыз?</a:t>
            </a:r>
            <a:endParaRPr lang="ru-RU" sz="2800" dirty="0" smtClean="0">
              <a:solidFill>
                <a:srgbClr val="C00000"/>
              </a:solidFill>
              <a:latin typeface="Times New Roman" panose="02020603050405020304" pitchFamily="18" charset="0"/>
              <a:ea typeface="Times New Roman"/>
              <a:cs typeface="Times New Roman" panose="02020603050405020304" pitchFamily="18" charset="0"/>
            </a:endParaRPr>
          </a:p>
          <a:p>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61945" y="243224"/>
            <a:ext cx="2381250" cy="1657350"/>
          </a:xfrm>
          <a:prstGeom prst="rect">
            <a:avLst/>
          </a:prstGeom>
        </p:spPr>
      </p:pic>
    </p:spTree>
    <p:extLst>
      <p:ext uri="{BB962C8B-B14F-4D97-AF65-F5344CB8AC3E}">
        <p14:creationId xmlns:p14="http://schemas.microsoft.com/office/powerpoint/2010/main" val="32573166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87345" y="484524"/>
            <a:ext cx="2381250" cy="1657350"/>
          </a:xfrm>
          <a:prstGeom prst="rect">
            <a:avLst/>
          </a:prstGeom>
        </p:spPr>
      </p:pic>
      <p:sp>
        <p:nvSpPr>
          <p:cNvPr id="5" name="Заголовок 1"/>
          <p:cNvSpPr>
            <a:spLocks noGrp="1"/>
          </p:cNvSpPr>
          <p:nvPr>
            <p:ph type="title"/>
          </p:nvPr>
        </p:nvSpPr>
        <p:spPr>
          <a:xfrm>
            <a:off x="657225" y="0"/>
            <a:ext cx="6464012" cy="969049"/>
          </a:xfrm>
        </p:spPr>
        <p:txBody>
          <a:bodyPr>
            <a:normAutofit/>
          </a:bodyPr>
          <a:lstStyle/>
          <a:p>
            <a:r>
              <a:rPr lang="kk-KZ" sz="3200" b="1"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Оқу мақсаты:</a:t>
            </a:r>
            <a:endParaRPr lang="ru-RU" sz="3200" b="1"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366279" y="1046410"/>
            <a:ext cx="9221066" cy="1749774"/>
          </a:xfrm>
          <a:prstGeom prst="rect">
            <a:avLst/>
          </a:prstGeom>
        </p:spPr>
        <p:txBody>
          <a:bodyPr wrap="square">
            <a:spAutoFit/>
          </a:bodyPr>
          <a:lstStyle/>
          <a:p>
            <a:pPr marL="342900" lvl="0" indent="-342900">
              <a:lnSpc>
                <a:spcPct val="107000"/>
              </a:lnSpc>
              <a:spcAft>
                <a:spcPts val="800"/>
              </a:spcAft>
              <a:buFont typeface="Wingdings" panose="05000000000000000000" pitchFamily="2" charset="2"/>
              <a:buChar char=""/>
            </a:pPr>
            <a:r>
              <a:rPr lang="kk-KZ" sz="2400" dirty="0">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Мәтін құрылымын (кіріспе бөлім, жалпы мәлімет беру, детальді мәлімет беру) сақтай отырып,  графиктік мәтін (шартты белгі, сурет, сызба) түрінде берілген процесті сипаттап жазу; </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kk-KZ" sz="2400" dirty="0">
                <a:solidFill>
                  <a:srgbClr val="002060"/>
                </a:solidFill>
                <a:latin typeface="Times New Roman" panose="02020603050405020304" pitchFamily="18" charset="0"/>
                <a:ea typeface="Times New Roman" panose="02020603050405020304" pitchFamily="18" charset="0"/>
              </a:rPr>
              <a:t>Етістіктің рай түрлерін тілдесім барысында қолдану. </a:t>
            </a:r>
            <a:endParaRPr lang="ru-RU" sz="2400" dirty="0">
              <a:solidFill>
                <a:srgbClr val="002060"/>
              </a:solidFill>
            </a:endParaRPr>
          </a:p>
        </p:txBody>
      </p:sp>
      <p:sp>
        <p:nvSpPr>
          <p:cNvPr id="7" name="Заголовок 1"/>
          <p:cNvSpPr txBox="1">
            <a:spLocks/>
          </p:cNvSpPr>
          <p:nvPr/>
        </p:nvSpPr>
        <p:spPr>
          <a:xfrm>
            <a:off x="837334" y="3186546"/>
            <a:ext cx="6464012" cy="969049"/>
          </a:xfrm>
          <a:prstGeom prst="rect">
            <a:avLst/>
          </a:prstGeom>
        </p:spPr>
        <p:txBody>
          <a:bodyPr vert="horz" lIns="91440" tIns="45720" rIns="91440" bIns="45720" rtlCol="0" anchor="ctr">
            <a:normAutofit/>
          </a:bodyPr>
          <a:lst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a:lstStyle>
          <a:p>
            <a:r>
              <a:rPr lang="kk-KZ" sz="3200" b="1" spc="0" dirty="0" smtClean="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Сабақ мақсаттары:</a:t>
            </a:r>
            <a:endParaRPr lang="ru-RU" sz="3200" b="1" spc="0" dirty="0">
              <a:ln w="0"/>
              <a:solidFill>
                <a:srgbClr val="C00000"/>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sp>
        <p:nvSpPr>
          <p:cNvPr id="8" name="Прямоугольник 7"/>
          <p:cNvSpPr/>
          <p:nvPr/>
        </p:nvSpPr>
        <p:spPr>
          <a:xfrm>
            <a:off x="657225" y="4155595"/>
            <a:ext cx="10343284" cy="2042354"/>
          </a:xfrm>
          <a:prstGeom prst="rect">
            <a:avLst/>
          </a:prstGeom>
        </p:spPr>
        <p:txBody>
          <a:bodyPr wrap="square">
            <a:spAutoFit/>
          </a:bodyPr>
          <a:lstStyle/>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Тыңдаған, көрген шығармаларының тақырыбы мен идеясын, оқиғаның дамуы мен аяқталуын болжай алады.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Сұрақтарға нақты жауап беруде топ жұмысына белсенді атсалысады.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Бейнебаянда тыңдаған ақпараттарды  дәлел етіп келтіре алады.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rPr>
              <a:t>Мәтіндегі ақпаратты шынайы өмірмен байланыстырады.</a:t>
            </a:r>
            <a:endParaRPr lang="ru-RU" sz="2400" dirty="0">
              <a:solidFill>
                <a:srgbClr val="002060"/>
              </a:solidFill>
            </a:endParaRPr>
          </a:p>
        </p:txBody>
      </p:sp>
    </p:spTree>
    <p:extLst>
      <p:ext uri="{BB962C8B-B14F-4D97-AF65-F5344CB8AC3E}">
        <p14:creationId xmlns:p14="http://schemas.microsoft.com/office/powerpoint/2010/main" val="241508376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260765" y="1083024"/>
            <a:ext cx="5588660" cy="584775"/>
          </a:xfrm>
          <a:prstGeom prst="rect">
            <a:avLst/>
          </a:prstGeom>
        </p:spPr>
        <p:txBody>
          <a:bodyPr wrap="square">
            <a:spAutoFit/>
          </a:bodyPr>
          <a:lstStyle/>
          <a:p>
            <a:r>
              <a:rPr lang="kk-KZ" sz="3200" b="1" dirty="0">
                <a:solidFill>
                  <a:srgbClr val="C00000"/>
                </a:solidFill>
                <a:latin typeface="Times New Roman" panose="02020603050405020304" pitchFamily="18" charset="0"/>
                <a:cs typeface="Times New Roman" panose="02020603050405020304" pitchFamily="18" charset="0"/>
              </a:rPr>
              <a:t>Бағалау критерийлері:</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3302" y="771525"/>
            <a:ext cx="2381250" cy="1657350"/>
          </a:xfrm>
          <a:prstGeom prst="rect">
            <a:avLst/>
          </a:prstGeom>
        </p:spPr>
      </p:pic>
      <p:sp>
        <p:nvSpPr>
          <p:cNvPr id="6" name="Прямоугольник 5"/>
          <p:cNvSpPr/>
          <p:nvPr/>
        </p:nvSpPr>
        <p:spPr>
          <a:xfrm>
            <a:off x="568036" y="2216745"/>
            <a:ext cx="8575964" cy="2832699"/>
          </a:xfrm>
          <a:prstGeom prst="rect">
            <a:avLst/>
          </a:prstGeom>
        </p:spPr>
        <p:txBody>
          <a:bodyPr wrap="square">
            <a:spAutoFit/>
          </a:bodyPr>
          <a:lstStyle/>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Тыңдаған, көрген шығармаларының тақырыбы мен идеясын, оқиғаның дамуы мен аяқталуын болжай алады;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Тыңдалған мәтіннің мазмұнын түсініп, детальді ақпаратты  анықтайды;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0"/>
              </a:spcAft>
              <a:buFont typeface="Wingdings" panose="05000000000000000000" pitchFamily="2" charset="2"/>
              <a:buChar char=""/>
            </a:pPr>
            <a:r>
              <a:rPr lang="kk-KZ" sz="24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Сұрақтарға нақты жауап беруде топ жұмысына белсенді атсалысады;</a:t>
            </a:r>
            <a:endParaRPr lang="ru-RU" sz="2400" dirty="0" smtClean="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r>
              <a:rPr lang="kk-KZ" sz="2400" dirty="0">
                <a:solidFill>
                  <a:srgbClr val="002060"/>
                </a:solidFill>
                <a:latin typeface="Times New Roman" panose="02020603050405020304" pitchFamily="18" charset="0"/>
                <a:ea typeface="Calibri" panose="020F0502020204030204" pitchFamily="34" charset="0"/>
              </a:rPr>
              <a:t>Мәтіндегі ақпаратты шынайы өмірмен байланыстыра алады.</a:t>
            </a:r>
            <a:endParaRPr lang="ru-RU" sz="2400" dirty="0">
              <a:solidFill>
                <a:srgbClr val="002060"/>
              </a:solidFill>
            </a:endParaRPr>
          </a:p>
        </p:txBody>
      </p:sp>
    </p:spTree>
    <p:extLst>
      <p:ext uri="{BB962C8B-B14F-4D97-AF65-F5344CB8AC3E}">
        <p14:creationId xmlns:p14="http://schemas.microsoft.com/office/powerpoint/2010/main" val="681371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2753365" y="495997"/>
            <a:ext cx="7772400" cy="1470025"/>
          </a:xfrm>
          <a:prstGeom prst="rect">
            <a:avLst/>
          </a:prstGeom>
          <a:effectLst/>
        </p:spPr>
        <p:txBody>
          <a:bodyPr vert="horz" lIns="91440" tIns="45720" rIns="91440" bIns="45720" rtlCol="0" anchor="ctr">
            <a:normAutofit fontScale="92500" lnSpcReduction="10000"/>
          </a:bodyPr>
          <a:lst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kk-KZ" b="1" cap="none"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ОЙ ҚОЗҒАУ</a:t>
            </a:r>
          </a:p>
          <a:p>
            <a:pPr algn="ctr"/>
            <a:endParaRPr lang="kk-KZ" b="1" cap="none" dirty="0" smtClean="0">
              <a:ln w="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kk-KZ" sz="3200" b="1" cap="none"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ТАҚЫРЫПТЫ БОЛЖАҢЫЗ</a:t>
            </a:r>
            <a:endParaRPr lang="ru-RU" sz="3200" b="1" cap="none" dirty="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5" name="Рисунок 4"/>
          <p:cNvPicPr/>
          <p:nvPr/>
        </p:nvPicPr>
        <p:blipFill>
          <a:blip r:embed="rId2">
            <a:extLst>
              <a:ext uri="{28A0092B-C50C-407E-A947-70E740481C1C}">
                <a14:useLocalDpi xmlns:a14="http://schemas.microsoft.com/office/drawing/2010/main" val="0"/>
              </a:ext>
            </a:extLst>
          </a:blip>
          <a:srcRect/>
          <a:stretch>
            <a:fillRect/>
          </a:stretch>
        </p:blipFill>
        <p:spPr bwMode="auto">
          <a:xfrm>
            <a:off x="3867257" y="2435897"/>
            <a:ext cx="5544616" cy="3528391"/>
          </a:xfrm>
          <a:prstGeom prst="rect">
            <a:avLst/>
          </a:prstGeom>
          <a:noFill/>
          <a:ln>
            <a:noFill/>
          </a:ln>
        </p:spPr>
      </p:pic>
    </p:spTree>
    <p:extLst>
      <p:ext uri="{BB962C8B-B14F-4D97-AF65-F5344CB8AC3E}">
        <p14:creationId xmlns:p14="http://schemas.microsoft.com/office/powerpoint/2010/main" val="29218615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Объект 2"/>
          <p:cNvSpPr>
            <a:spLocks noGrp="1"/>
          </p:cNvSpPr>
          <p:nvPr>
            <p:ph idx="1"/>
          </p:nvPr>
        </p:nvSpPr>
        <p:spPr>
          <a:xfrm>
            <a:off x="1" y="2620961"/>
            <a:ext cx="6464300" cy="1245755"/>
          </a:xfrm>
        </p:spPr>
        <p:txBody>
          <a:bodyPr>
            <a:normAutofit/>
          </a:bodyPr>
          <a:lstStyle/>
          <a:p>
            <a:pPr marL="0" indent="0" algn="ctr">
              <a:buNone/>
            </a:pPr>
            <a:r>
              <a:rPr lang="kk-KZ" b="1" dirty="0" smtClean="0">
                <a:solidFill>
                  <a:srgbClr val="002060"/>
                </a:solidFill>
              </a:rPr>
              <a:t>     </a:t>
            </a:r>
            <a:r>
              <a:rPr lang="kk-KZ" sz="2800" b="1" dirty="0" smtClean="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КӨТЕРІЛГЕН МӘСЕЛЕНІ АЙҚЫНДАҢЫЗ.</a:t>
            </a:r>
            <a:endParaRPr lang="ru-RU" sz="2800" b="1" dirty="0">
              <a:ln w="0"/>
              <a:solidFill>
                <a:srgbClr val="00206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736437" y="1728863"/>
            <a:ext cx="8839200" cy="584775"/>
          </a:xfrm>
          <a:prstGeom prst="rect">
            <a:avLst/>
          </a:prstGeom>
        </p:spPr>
        <p:txBody>
          <a:bodyPr wrap="square">
            <a:spAutoFit/>
          </a:bodyPr>
          <a:lstStyle/>
          <a:p>
            <a:r>
              <a:rPr lang="kk-KZ" sz="3200" b="1" dirty="0">
                <a:solidFill>
                  <a:srgbClr val="C00000"/>
                </a:solidFill>
                <a:latin typeface="Times New Roman" panose="02020603050405020304" pitchFamily="18" charset="0"/>
                <a:ea typeface="Calibri" panose="020F0502020204030204" pitchFamily="34" charset="0"/>
              </a:rPr>
              <a:t>«Әлеуметтік желілердің пайдасы мен зияны» </a:t>
            </a:r>
            <a:endParaRPr lang="ru-RU" sz="3200" b="1" dirty="0">
              <a:solidFill>
                <a:srgbClr val="C00000"/>
              </a:solidFill>
            </a:endParaRPr>
          </a:p>
        </p:txBody>
      </p:sp>
      <p:sp>
        <p:nvSpPr>
          <p:cNvPr id="9" name="Стрелка вправо 8"/>
          <p:cNvSpPr/>
          <p:nvPr/>
        </p:nvSpPr>
        <p:spPr>
          <a:xfrm>
            <a:off x="5841999" y="2917319"/>
            <a:ext cx="876301" cy="6530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Прямоугольник 1"/>
          <p:cNvSpPr/>
          <p:nvPr/>
        </p:nvSpPr>
        <p:spPr>
          <a:xfrm>
            <a:off x="6718300" y="2917319"/>
            <a:ext cx="4505901" cy="369332"/>
          </a:xfrm>
          <a:prstGeom prst="rect">
            <a:avLst/>
          </a:prstGeom>
        </p:spPr>
        <p:txBody>
          <a:bodyPr wrap="square">
            <a:spAutoFit/>
          </a:bodyPr>
          <a:lstStyle/>
          <a:p>
            <a:r>
              <a:rPr lang="en-US" dirty="0"/>
              <a:t>https://youtu.be/xXmdwXY17z8</a:t>
            </a:r>
            <a:endParaRPr lang="ru-RU" dirty="0"/>
          </a:p>
        </p:txBody>
      </p:sp>
      <p:sp>
        <p:nvSpPr>
          <p:cNvPr id="3" name="Прямоугольник 2"/>
          <p:cNvSpPr/>
          <p:nvPr/>
        </p:nvSpPr>
        <p:spPr>
          <a:xfrm>
            <a:off x="2355271" y="559538"/>
            <a:ext cx="7273637" cy="1015663"/>
          </a:xfrm>
          <a:prstGeom prst="rect">
            <a:avLst/>
          </a:prstGeom>
        </p:spPr>
        <p:txBody>
          <a:bodyPr wrap="square">
            <a:spAutoFit/>
          </a:bodyPr>
          <a:lstStyle/>
          <a:p>
            <a:pPr algn="ctr"/>
            <a:r>
              <a:rPr lang="kk-KZ" sz="4000" b="1" dirty="0" smtClean="0">
                <a:solidFill>
                  <a:srgbClr val="C00000"/>
                </a:solidFill>
                <a:latin typeface="Times New Roman" panose="02020603050405020304" pitchFamily="18" charset="0"/>
                <a:cs typeface="Times New Roman" panose="02020603050405020304" pitchFamily="18" charset="0"/>
              </a:rPr>
              <a:t>СЕРПІЛГЕН САУАЛ ӘДІСІ </a:t>
            </a:r>
            <a:r>
              <a:rPr lang="kk-KZ" b="1" dirty="0">
                <a:solidFill>
                  <a:srgbClr val="C00000"/>
                </a:solidFill>
                <a:latin typeface="Times New Roman" panose="02020603050405020304" pitchFamily="18" charset="0"/>
                <a:cs typeface="Times New Roman" panose="02020603050405020304" pitchFamily="18" charset="0"/>
              </a:rPr>
              <a:t/>
            </a:r>
            <a:br>
              <a:rPr lang="kk-KZ" b="1" dirty="0">
                <a:solidFill>
                  <a:srgbClr val="C00000"/>
                </a:solidFill>
                <a:latin typeface="Times New Roman" panose="02020603050405020304" pitchFamily="18" charset="0"/>
                <a:cs typeface="Times New Roman" panose="02020603050405020304" pitchFamily="18" charset="0"/>
              </a:rPr>
            </a:b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80077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playback (7)">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9" cy="6858000"/>
          </a:xfrm>
          <a:prstGeom prst="rect">
            <a:avLst/>
          </a:prstGeom>
        </p:spPr>
      </p:pic>
    </p:spTree>
    <p:extLst>
      <p:ext uri="{BB962C8B-B14F-4D97-AF65-F5344CB8AC3E}">
        <p14:creationId xmlns:p14="http://schemas.microsoft.com/office/powerpoint/2010/main" val="2639160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17682" y="469900"/>
            <a:ext cx="9191336" cy="276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sz="2400" dirty="0">
                <a:latin typeface="Times New Roman" panose="02020603050405020304" pitchFamily="18" charset="0"/>
                <a:cs typeface="Times New Roman" panose="02020603050405020304" pitchFamily="18" charset="0"/>
              </a:rPr>
              <a:t>1.Сіз қандай  әлеуметтік желіде тіркелгенсіз? Неліктен?</a:t>
            </a:r>
            <a:endParaRPr lang="ru-RU" sz="2400" dirty="0">
              <a:latin typeface="Times New Roman" panose="02020603050405020304" pitchFamily="18" charset="0"/>
              <a:cs typeface="Times New Roman" panose="02020603050405020304" pitchFamily="18" charset="0"/>
            </a:endParaRPr>
          </a:p>
          <a:p>
            <a:r>
              <a:rPr lang="kk-KZ" sz="2400" dirty="0">
                <a:latin typeface="Times New Roman" panose="02020603050405020304" pitchFamily="18" charset="0"/>
                <a:cs typeface="Times New Roman" panose="02020603050405020304" pitchFamily="18" charset="0"/>
              </a:rPr>
              <a:t>2.Әлеуметтік желіде отырғанда қандай әріптерді қалай пайдаланасыздар?Неліктен?</a:t>
            </a:r>
            <a:endParaRPr lang="ru-RU" sz="2400" dirty="0">
              <a:latin typeface="Times New Roman" panose="02020603050405020304" pitchFamily="18" charset="0"/>
              <a:cs typeface="Times New Roman" panose="02020603050405020304" pitchFamily="18" charset="0"/>
            </a:endParaRPr>
          </a:p>
          <a:p>
            <a:r>
              <a:rPr lang="kk-KZ" sz="2400" dirty="0">
                <a:latin typeface="Times New Roman" panose="02020603050405020304" pitchFamily="18" charset="0"/>
                <a:cs typeface="Times New Roman" panose="02020603050405020304" pitchFamily="18" charset="0"/>
              </a:rPr>
              <a:t>3.Ғаламтордың сіздер үшін қандай зияны мен пайдасы бар деп ойлайсыздар? Неліктен? Кемінде 3 дәлел келтіріңіздер. </a:t>
            </a:r>
            <a:endParaRPr lang="ru-RU" sz="24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272145" y="3529446"/>
            <a:ext cx="9006610" cy="3060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sz="2400">
                <a:latin typeface="Times New Roman" panose="02020603050405020304" pitchFamily="18" charset="0"/>
                <a:cs typeface="Times New Roman" panose="02020603050405020304" pitchFamily="18" charset="0"/>
              </a:rPr>
              <a:t>4.Сіз күніне қанша уақытыңызды әлеуметтік желіде отыруға арнайсыз?  Неліктен?</a:t>
            </a:r>
            <a:endParaRPr lang="ru-RU" sz="2400">
              <a:latin typeface="Times New Roman" panose="02020603050405020304" pitchFamily="18" charset="0"/>
              <a:cs typeface="Times New Roman" panose="02020603050405020304" pitchFamily="18" charset="0"/>
            </a:endParaRPr>
          </a:p>
          <a:p>
            <a:r>
              <a:rPr lang="kk-KZ" sz="2400">
                <a:latin typeface="Times New Roman" panose="02020603050405020304" pitchFamily="18" charset="0"/>
                <a:cs typeface="Times New Roman" panose="02020603050405020304" pitchFamily="18" charset="0"/>
              </a:rPr>
              <a:t>5.Сізге интернеттің күнделікті сабақ үшін қандай пайдасы бар? Кемінде 3 дәлел келтіріңіздер </a:t>
            </a:r>
            <a:endParaRPr lang="ru-RU" sz="2400">
              <a:latin typeface="Times New Roman" panose="02020603050405020304" pitchFamily="18" charset="0"/>
              <a:cs typeface="Times New Roman" panose="02020603050405020304" pitchFamily="18" charset="0"/>
            </a:endParaRPr>
          </a:p>
          <a:p>
            <a:r>
              <a:rPr lang="kk-KZ" sz="2400">
                <a:latin typeface="Times New Roman" panose="02020603050405020304" pitchFamily="18" charset="0"/>
                <a:cs typeface="Times New Roman" panose="02020603050405020304" pitchFamily="18" charset="0"/>
              </a:rPr>
              <a:t>6.Ғаламтор арқылы отбасы мүшелеріңіз қандай қызмет түрлерін пайдаланады? Мысал келтіріңіз.</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243661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20832" y="703120"/>
            <a:ext cx="11216986" cy="28263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sz="2000" dirty="0" smtClean="0">
                <a:latin typeface="Times New Roman" panose="02020603050405020304" pitchFamily="18" charset="0"/>
                <a:cs typeface="Times New Roman" panose="02020603050405020304" pitchFamily="18" charset="0"/>
              </a:rPr>
              <a:t>1.Мен ютуб, инстаграмм, фейсбук, ватсап, гугл хром желілерінде тіркелгенмін. Себебі, әлем және ел жаңалықтарын оқу, ақпарат көздерін іздеу, достарыммен, туыстарыммен қарым</a:t>
            </a:r>
            <a:r>
              <a:rPr lang="en-US" sz="2000" dirty="0" smtClean="0">
                <a:latin typeface="Times New Roman" panose="02020603050405020304" pitchFamily="18" charset="0"/>
                <a:cs typeface="Times New Roman" panose="02020603050405020304" pitchFamily="18" charset="0"/>
              </a:rPr>
              <a:t>-</a:t>
            </a:r>
            <a:r>
              <a:rPr lang="kk-KZ" sz="2000" dirty="0" smtClean="0">
                <a:latin typeface="Times New Roman" panose="02020603050405020304" pitchFamily="18" charset="0"/>
                <a:cs typeface="Times New Roman" panose="02020603050405020304" pitchFamily="18" charset="0"/>
              </a:rPr>
              <a:t>қатынас орнату ыңғайлы.</a:t>
            </a:r>
            <a:r>
              <a:rPr lang="en-US" sz="2000" dirty="0" smtClean="0">
                <a:latin typeface="Times New Roman" panose="02020603050405020304" pitchFamily="18" charset="0"/>
                <a:cs typeface="Times New Roman" panose="02020603050405020304" pitchFamily="18" charset="0"/>
              </a:rPr>
              <a:t> </a:t>
            </a:r>
            <a:r>
              <a:rPr lang="kk-KZ" sz="2000" dirty="0" smtClean="0">
                <a:latin typeface="Times New Roman" panose="02020603050405020304" pitchFamily="18" charset="0"/>
                <a:cs typeface="Times New Roman" panose="02020603050405020304" pitchFamily="18" charset="0"/>
              </a:rPr>
              <a:t>2.Әлеуметтік </a:t>
            </a:r>
            <a:r>
              <a:rPr lang="kk-KZ" sz="2000" dirty="0">
                <a:latin typeface="Times New Roman" panose="02020603050405020304" pitchFamily="18" charset="0"/>
                <a:cs typeface="Times New Roman" panose="02020603050405020304" pitchFamily="18" charset="0"/>
              </a:rPr>
              <a:t>желіде отырғанда </a:t>
            </a:r>
            <a:r>
              <a:rPr lang="kk-KZ" sz="2000" dirty="0" smtClean="0">
                <a:latin typeface="Times New Roman" panose="02020603050405020304" pitchFamily="18" charset="0"/>
                <a:cs typeface="Times New Roman" panose="02020603050405020304" pitchFamily="18" charset="0"/>
              </a:rPr>
              <a:t>іздеу материалымның тіліне байлынысты қазақша, орысша, ағылшынша тілдерін қолданамын.</a:t>
            </a:r>
          </a:p>
          <a:p>
            <a:r>
              <a:rPr lang="kk-KZ" sz="2000" dirty="0" smtClean="0">
                <a:latin typeface="Times New Roman" panose="02020603050405020304" pitchFamily="18" charset="0"/>
                <a:cs typeface="Times New Roman" panose="02020603050405020304" pitchFamily="18" charset="0"/>
              </a:rPr>
              <a:t>3.Ғаламтордың менің ізденуім үшін пайдасы жоғары деп айтамын. Себебі, кез келген сала бойынша екі тілде де (қазақ, орыс тілінде) іздеген ақпаратыңды табасың. Әлемдік кеңістікте кеңінен таралған кей мамандықтардың өзі ғаламтор жүйесі арқылы атқарылып, қарқынды дамып келеді. Мен өмірімді ғаламторсыз елестете алмаймын.</a:t>
            </a:r>
            <a:endParaRPr lang="ru-RU" sz="2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20832" y="190500"/>
            <a:ext cx="2951018" cy="3775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kk-KZ" b="1" dirty="0" smtClean="0">
                <a:latin typeface="Times New Roman" panose="02020603050405020304" pitchFamily="18" charset="0"/>
                <a:cs typeface="Times New Roman" panose="02020603050405020304" pitchFamily="18" charset="0"/>
              </a:rPr>
              <a:t>Өзіңді тексер!</a:t>
            </a:r>
            <a:endParaRPr lang="ru-RU" b="1"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593273" y="3664530"/>
            <a:ext cx="10044545" cy="30607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sz="2000" dirty="0" smtClean="0">
                <a:latin typeface="Times New Roman" panose="02020603050405020304" pitchFamily="18" charset="0"/>
                <a:cs typeface="Times New Roman" panose="02020603050405020304" pitchFamily="18" charset="0"/>
              </a:rPr>
              <a:t>4.Мен </a:t>
            </a:r>
            <a:r>
              <a:rPr lang="kk-KZ" sz="2000" dirty="0">
                <a:latin typeface="Times New Roman" panose="02020603050405020304" pitchFamily="18" charset="0"/>
                <a:cs typeface="Times New Roman" panose="02020603050405020304" pitchFamily="18" charset="0"/>
              </a:rPr>
              <a:t>күнде бір екі сағат уақытымды ғаламтор жүйесіне арнаймын</a:t>
            </a:r>
            <a:r>
              <a:rPr lang="kk-KZ" sz="2000" dirty="0" smtClean="0">
                <a:latin typeface="Times New Roman" panose="02020603050405020304" pitchFamily="18" charset="0"/>
                <a:cs typeface="Times New Roman" panose="02020603050405020304" pitchFamily="18" charset="0"/>
              </a:rPr>
              <a:t>. Себебі, ақпарат көздерін қараймын. Сабаққа қатысты мәліметтер қарастырып, оқимын. </a:t>
            </a:r>
          </a:p>
          <a:p>
            <a:r>
              <a:rPr lang="kk-KZ" sz="2000" dirty="0" smtClean="0">
                <a:latin typeface="Times New Roman" panose="02020603050405020304" pitchFamily="18" charset="0"/>
                <a:cs typeface="Times New Roman" panose="02020603050405020304" pitchFamily="18" charset="0"/>
              </a:rPr>
              <a:t>5.Маған ғаламтор жүйесінің пайдасы зор. Күнделікті сабақ оқуда міндетті түрде пайдаланамын. Биология, информатика, география сынды пәндер бойынша ақпараттар оқимын.</a:t>
            </a:r>
          </a:p>
          <a:p>
            <a:r>
              <a:rPr lang="kk-KZ" sz="2000" dirty="0" smtClean="0">
                <a:latin typeface="Times New Roman" panose="02020603050405020304" pitchFamily="18" charset="0"/>
                <a:cs typeface="Times New Roman" panose="02020603050405020304" pitchFamily="18" charset="0"/>
              </a:rPr>
              <a:t>6.Ғаламтор </a:t>
            </a:r>
            <a:r>
              <a:rPr lang="kk-KZ" sz="2000" dirty="0">
                <a:latin typeface="Times New Roman" panose="02020603050405020304" pitchFamily="18" charset="0"/>
                <a:cs typeface="Times New Roman" panose="02020603050405020304" pitchFamily="18" charset="0"/>
              </a:rPr>
              <a:t>арқылы отбасы </a:t>
            </a:r>
            <a:r>
              <a:rPr lang="kk-KZ" sz="2000" dirty="0" smtClean="0">
                <a:latin typeface="Times New Roman" panose="02020603050405020304" pitchFamily="18" charset="0"/>
                <a:cs typeface="Times New Roman" panose="02020603050405020304" pitchFamily="18" charset="0"/>
              </a:rPr>
              <a:t>мүшелерім ватсап, гугл, зумм қосымшаларын пайдаланады. Бауырларым зуммен онлайн сабақ оқыса, ата анам жаңалықтарды оқу үшін ғаламтор жүйесіне жүгінеді.</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956192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1039091" y="190500"/>
            <a:ext cx="10073409" cy="27686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000" dirty="0">
                <a:latin typeface="Times New Roman" panose="02020603050405020304" pitchFamily="18" charset="0"/>
                <a:cs typeface="Times New Roman" panose="02020603050405020304" pitchFamily="18" charset="0"/>
              </a:rPr>
              <a:t>7</a:t>
            </a:r>
            <a:r>
              <a:rPr lang="kk-KZ" sz="2000" dirty="0" smtClean="0">
                <a:latin typeface="Times New Roman" panose="02020603050405020304" pitchFamily="18" charset="0"/>
                <a:cs typeface="Times New Roman" panose="02020603050405020304" pitchFamily="18" charset="0"/>
              </a:rPr>
              <a:t>.Әлеуметтік </a:t>
            </a:r>
            <a:r>
              <a:rPr lang="kk-KZ" sz="2000" dirty="0">
                <a:latin typeface="Times New Roman" panose="02020603050405020304" pitchFamily="18" charset="0"/>
                <a:cs typeface="Times New Roman" panose="02020603050405020304" pitchFamily="18" charset="0"/>
              </a:rPr>
              <a:t>желіге тіркеліп, күн сайын қызметін пайдалану үшін отбасы мүшелері ай сайын  қанша  ақы төлейтінін білесіз бе? Орта есебін </a:t>
            </a:r>
            <a:r>
              <a:rPr lang="kk-KZ" sz="2000" dirty="0" smtClean="0">
                <a:latin typeface="Times New Roman" panose="02020603050405020304" pitchFamily="18" charset="0"/>
                <a:cs typeface="Times New Roman" panose="02020603050405020304" pitchFamily="18" charset="0"/>
              </a:rPr>
              <a:t>шығарыңыз.</a:t>
            </a:r>
            <a:endParaRPr lang="ru-RU"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8</a:t>
            </a:r>
            <a:r>
              <a:rPr lang="kk-KZ" sz="2000" dirty="0" smtClean="0">
                <a:latin typeface="Times New Roman" panose="02020603050405020304" pitchFamily="18" charset="0"/>
                <a:cs typeface="Times New Roman" panose="02020603050405020304" pitchFamily="18" charset="0"/>
              </a:rPr>
              <a:t>.Ғаламтор </a:t>
            </a:r>
            <a:r>
              <a:rPr lang="kk-KZ" sz="2000" dirty="0">
                <a:latin typeface="Times New Roman" panose="02020603050405020304" pitchFamily="18" charset="0"/>
                <a:cs typeface="Times New Roman" panose="02020603050405020304" pitchFamily="18" charset="0"/>
              </a:rPr>
              <a:t>арқылы кәсіппен айналысуға болады ма? Пайдасы туралы кемінде 3 дәлел </a:t>
            </a:r>
            <a:r>
              <a:rPr lang="kk-KZ" sz="2000" dirty="0" smtClean="0">
                <a:latin typeface="Times New Roman" panose="02020603050405020304" pitchFamily="18" charset="0"/>
                <a:cs typeface="Times New Roman" panose="02020603050405020304" pitchFamily="18" charset="0"/>
              </a:rPr>
              <a:t>келтіріңіз.</a:t>
            </a:r>
            <a:endParaRPr lang="ru-RU"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9</a:t>
            </a:r>
            <a:r>
              <a:rPr lang="kk-KZ" sz="2000" dirty="0" smtClean="0">
                <a:latin typeface="Times New Roman" panose="02020603050405020304" pitchFamily="18" charset="0"/>
                <a:cs typeface="Times New Roman" panose="02020603050405020304" pitchFamily="18" charset="0"/>
              </a:rPr>
              <a:t>.Әлеуметтік </a:t>
            </a:r>
            <a:r>
              <a:rPr lang="kk-KZ" sz="2000" dirty="0">
                <a:latin typeface="Times New Roman" panose="02020603050405020304" pitchFamily="18" charset="0"/>
                <a:cs typeface="Times New Roman" panose="02020603050405020304" pitchFamily="18" charset="0"/>
              </a:rPr>
              <a:t>желіде  өздеріне  жаңа таныстар табудың  пайдасы мен зияны туралы қандай пікір </a:t>
            </a:r>
            <a:r>
              <a:rPr lang="kk-KZ" sz="2000" dirty="0" smtClean="0">
                <a:latin typeface="Times New Roman" panose="02020603050405020304" pitchFamily="18" charset="0"/>
                <a:cs typeface="Times New Roman" panose="02020603050405020304" pitchFamily="18" charset="0"/>
              </a:rPr>
              <a:t>айтасыз?</a:t>
            </a:r>
            <a:endParaRPr lang="ru-RU" sz="2000"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1953491" y="3429000"/>
            <a:ext cx="9159009" cy="279169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kk-KZ" sz="2000" dirty="0" smtClean="0">
                <a:latin typeface="Times New Roman" panose="02020603050405020304" pitchFamily="18" charset="0"/>
                <a:cs typeface="Times New Roman" panose="02020603050405020304" pitchFamily="18" charset="0"/>
              </a:rPr>
              <a:t>1</a:t>
            </a:r>
            <a:r>
              <a:rPr lang="en-US" sz="2000" dirty="0" smtClean="0">
                <a:latin typeface="Times New Roman" panose="02020603050405020304" pitchFamily="18" charset="0"/>
                <a:cs typeface="Times New Roman" panose="02020603050405020304" pitchFamily="18" charset="0"/>
              </a:rPr>
              <a:t>0</a:t>
            </a:r>
            <a:r>
              <a:rPr lang="kk-KZ" sz="2000" dirty="0" smtClean="0">
                <a:latin typeface="Times New Roman" panose="02020603050405020304" pitchFamily="18" charset="0"/>
                <a:cs typeface="Times New Roman" panose="02020603050405020304" pitchFamily="18" charset="0"/>
              </a:rPr>
              <a:t>.Әлеуметтік </a:t>
            </a:r>
            <a:r>
              <a:rPr lang="kk-KZ" sz="2000" dirty="0">
                <a:latin typeface="Times New Roman" panose="02020603050405020304" pitchFamily="18" charset="0"/>
                <a:cs typeface="Times New Roman" panose="02020603050405020304" pitchFamily="18" charset="0"/>
              </a:rPr>
              <a:t>желіде отырғанда қазақ әріптерін ғана пайдаланатын, латын әрпін, ағылшын әріптерін, орыс әріптерін пайдаланатын оқушылардың орта есебін және сөздерді қысқартып жазатын оқушыларды табыңыз. Неліктен олай жасайды? Себебін </a:t>
            </a:r>
            <a:r>
              <a:rPr lang="kk-KZ" sz="2000" dirty="0" smtClean="0">
                <a:latin typeface="Times New Roman" panose="02020603050405020304" pitchFamily="18" charset="0"/>
                <a:cs typeface="Times New Roman" panose="02020603050405020304" pitchFamily="18" charset="0"/>
              </a:rPr>
              <a:t>түсіндір.</a:t>
            </a:r>
            <a:endParaRPr lang="ru-RU" sz="2000" dirty="0">
              <a:latin typeface="Times New Roman" panose="02020603050405020304" pitchFamily="18" charset="0"/>
              <a:cs typeface="Times New Roman" panose="02020603050405020304" pitchFamily="18" charset="0"/>
            </a:endParaRPr>
          </a:p>
          <a:p>
            <a:r>
              <a:rPr lang="en-US" sz="2000" dirty="0" smtClean="0">
                <a:latin typeface="Times New Roman" panose="02020603050405020304" pitchFamily="18" charset="0"/>
                <a:cs typeface="Times New Roman" panose="02020603050405020304" pitchFamily="18" charset="0"/>
              </a:rPr>
              <a:t>11</a:t>
            </a:r>
            <a:r>
              <a:rPr lang="kk-KZ" sz="2000" dirty="0" smtClean="0">
                <a:latin typeface="Times New Roman" panose="02020603050405020304" pitchFamily="18" charset="0"/>
                <a:cs typeface="Times New Roman" panose="02020603050405020304" pitchFamily="18" charset="0"/>
              </a:rPr>
              <a:t>.Әлеуметтік </a:t>
            </a:r>
            <a:r>
              <a:rPr lang="kk-KZ" sz="2000" dirty="0">
                <a:latin typeface="Times New Roman" panose="02020603050405020304" pitchFamily="18" charset="0"/>
                <a:cs typeface="Times New Roman" panose="02020603050405020304" pitchFamily="18" charset="0"/>
              </a:rPr>
              <a:t>желі құру арқылы миллионер болған атақты адамдар туралы не </a:t>
            </a:r>
            <a:r>
              <a:rPr lang="kk-KZ" sz="2000" dirty="0" smtClean="0">
                <a:latin typeface="Times New Roman" panose="02020603050405020304" pitchFamily="18" charset="0"/>
                <a:cs typeface="Times New Roman" panose="02020603050405020304" pitchFamily="18" charset="0"/>
              </a:rPr>
              <a:t>білесің? </a:t>
            </a:r>
            <a:r>
              <a:rPr lang="kk-KZ" sz="2000" dirty="0">
                <a:latin typeface="Times New Roman" panose="02020603050405020304" pitchFamily="18" charset="0"/>
                <a:cs typeface="Times New Roman" panose="02020603050405020304" pitchFamily="18" charset="0"/>
              </a:rPr>
              <a:t>Кемінде 3 дәлел </a:t>
            </a:r>
            <a:r>
              <a:rPr lang="kk-KZ" sz="2000" dirty="0" smtClean="0">
                <a:latin typeface="Times New Roman" panose="02020603050405020304" pitchFamily="18" charset="0"/>
                <a:cs typeface="Times New Roman" panose="02020603050405020304" pitchFamily="18" charset="0"/>
              </a:rPr>
              <a:t>келтіріңіз.</a:t>
            </a:r>
          </a:p>
          <a:p>
            <a:r>
              <a:rPr lang="en-US" sz="2000" dirty="0">
                <a:latin typeface="Times New Roman" panose="02020603050405020304" pitchFamily="18" charset="0"/>
                <a:cs typeface="Times New Roman" panose="02020603050405020304" pitchFamily="18" charset="0"/>
              </a:rPr>
              <a:t>12</a:t>
            </a:r>
            <a:r>
              <a:rPr lang="kk-KZ" sz="2000" dirty="0">
                <a:latin typeface="Times New Roman" panose="02020603050405020304" pitchFamily="18" charset="0"/>
                <a:cs typeface="Times New Roman" panose="02020603050405020304" pitchFamily="18" charset="0"/>
              </a:rPr>
              <a:t>.Әлеуметтік желі арқылы танысып, дос болған таныстырыңды білесің бе?</a:t>
            </a:r>
            <a:endParaRPr lang="ru-RU" sz="2000" dirty="0">
              <a:latin typeface="Times New Roman" panose="02020603050405020304" pitchFamily="18" charset="0"/>
              <a:cs typeface="Times New Roman" panose="02020603050405020304" pitchFamily="18" charset="0"/>
            </a:endParaRPr>
          </a:p>
          <a:p>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7391701"/>
      </p:ext>
    </p:extLst>
  </p:cSld>
  <p:clrMapOvr>
    <a:masterClrMapping/>
  </p:clrMapOvr>
  <p:timing>
    <p:tnLst>
      <p:par>
        <p:cTn id="1" dur="indefinite" restart="never" nodeType="tmRoot"/>
      </p:par>
    </p:tnLst>
  </p:timing>
</p:sld>
</file>

<file path=ppt/theme/theme1.xml><?xml version="1.0" encoding="utf-8"?>
<a:theme xmlns:a="http://schemas.openxmlformats.org/drawingml/2006/main" name="Сектор">
  <a:themeElements>
    <a:clrScheme name="Сектор">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Сектор">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Сектор">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376</TotalTime>
  <Words>1427</Words>
  <Application>Microsoft Office PowerPoint</Application>
  <PresentationFormat>Широкоэкранный</PresentationFormat>
  <Paragraphs>85</Paragraphs>
  <Slides>17</Slides>
  <Notes>0</Notes>
  <HiddenSlides>0</HiddenSlides>
  <MMClips>1</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17</vt:i4>
      </vt:variant>
    </vt:vector>
  </HeadingPairs>
  <TitlesOfParts>
    <vt:vector size="24" baseType="lpstr">
      <vt:lpstr>Arial</vt:lpstr>
      <vt:lpstr>Calibri</vt:lpstr>
      <vt:lpstr>Century Gothic</vt:lpstr>
      <vt:lpstr>Times New Roman</vt:lpstr>
      <vt:lpstr>Wingdings</vt:lpstr>
      <vt:lpstr>Wingdings 3</vt:lpstr>
      <vt:lpstr>Сектор</vt:lpstr>
      <vt:lpstr>ІІ тоқсан. 7-сынып. Қазақ тілі. №8 сабақ. 2-бөлім тақырыбы: Ғаламтор және әлеуметтік желілер. Морфология Сабақ тақырыбы: Әлеуметтік желінің пайдасы мен зияны</vt:lpstr>
      <vt:lpstr>Оқу мақсаты:</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Мәтінді оқыңыз</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ІІ тоқсан. 7-сынып. Қазақ тілі. №8 сабақ. 2-бөлім тақырыбы: Ғаламтор және әлеуметтік желілер. Морфология Сабақ тақырыбы: Әлеуметтік желінің пайдасы мен зияны</dc:title>
  <dc:creator>User</dc:creator>
  <cp:lastModifiedBy>User</cp:lastModifiedBy>
  <cp:revision>19</cp:revision>
  <dcterms:created xsi:type="dcterms:W3CDTF">2021-01-10T04:52:34Z</dcterms:created>
  <dcterms:modified xsi:type="dcterms:W3CDTF">2021-01-17T16:32:30Z</dcterms:modified>
</cp:coreProperties>
</file>