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ore.xml" ContentType="application/vnd.openxmlformats-package.core-properties+xml"/>
  <Override PartName="/docProps/app.xml" ContentType="application/vnd.openxmlformats-officedocument.extended-properties+xml"/>
  <Override PartName="/_rels/.rels" ContentType="application/vnd.openxmlformats-package.relationships+xml"/>
  <Override PartName="/ppt/presentation.xml" ContentType="application/vnd.openxmlformats-officedocument.presentationml.presentation.main+xml"/>
  <Override PartName="/ppt/presProps.xml" ContentType="application/vnd.openxmlformats-officedocument.presentationml.presProps+xml"/>
  <Override PartName="/ppt/theme/theme1.xml" ContentType="application/vnd.openxmlformats-officedocument.theme+xml"/>
  <Override PartName="/ppt/slideMasters/_rels/slideMaster1.xml.rels" ContentType="application/vnd.openxmlformats-package.relationships+xml"/>
  <Override PartName="/ppt/slideMasters/slideMaster1.xml" ContentType="application/vnd.openxmlformats-officedocument.presentationml.slideMaster+xml"/>
  <Override PartName="/ppt/_rels/presentation.xml.rels" ContentType="application/vnd.openxmlformats-package.relationships+xml"/>
  <Override PartName="/ppt/slideLayouts/_rels/slideLayout1.xml.rels" ContentType="application/vnd.openxmlformats-package.relationships+xml"/>
  <Override PartName="/ppt/slideLayouts/slideLayout1.xml" ContentType="application/vnd.openxmlformats-officedocument.presentationml.slideLayout+xml"/>
  <Override PartName="/ppt/media/image1.png" ContentType="image/png"/>
  <Override PartName="/ppt/media/image2.png" ContentType="image/png"/>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_rels/slide9.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2.xml.rels" ContentType="application/vnd.openxmlformats-package.relationships+xml"/>
  <Override PartName="/ppt/slides/_rels/slide1.xml.rels" ContentType="application/vnd.openxmlformats-package.relationships+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 id="263" r:id="rId10"/>
    <p:sldId id="264" r:id="rId11"/>
  </p:sldIdLst>
  <p:sldSz cx="12193588" cy="6858000"/>
  <p:notesSz cx="6858000" cy="91440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Default">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F574AD5D-2F04-49B0-A458-D1BDF5D47419}" type="slidenum">
              <a:t>&lt;#&gt;</a:t>
            </a:fld>
          </a:p>
        </p:txBody>
      </p:sp>
      <p:sp>
        <p:nvSpPr>
          <p:cNvPr id="4" name="PlaceHolder 3"/>
          <p:cNvSpPr>
            <a:spLocks noGrp="1"/>
          </p:cNvSpPr>
          <p:nvPr>
            <p:ph type="dt" idx="1"/>
          </p:nvPr>
        </p:nvSpPr>
        <p:spPr/>
        <p:txBody>
          <a:bodyPr/>
          <a:p>
            <a:r>
              <a:rPr lang="ru-RU"/>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838080" y="365040"/>
            <a:ext cx="10515600" cy="1325520"/>
          </a:xfrm>
          <a:prstGeom prst="rect">
            <a:avLst/>
          </a:prstGeom>
          <a:noFill/>
          <a:ln w="0">
            <a:noFill/>
          </a:ln>
        </p:spPr>
        <p:txBody>
          <a:bodyPr lIns="90000" rIns="90000" tIns="46800" bIns="46800" anchor="ctr">
            <a:noAutofit/>
          </a:bodyPr>
          <a:p>
            <a:pPr indent="0">
              <a:lnSpc>
                <a:spcPct val="9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4400" strike="noStrike" u="none">
                <a:solidFill>
                  <a:srgbClr val="000000"/>
                </a:solidFill>
                <a:uFillTx/>
                <a:latin typeface="Calibri Light"/>
              </a:rPr>
              <a:t>Click to edit the title text format</a:t>
            </a:r>
            <a:endParaRPr b="0" lang="ru-RU" sz="4400" strike="noStrike" u="none">
              <a:solidFill>
                <a:srgbClr val="000000"/>
              </a:solidFill>
              <a:uFillTx/>
              <a:latin typeface="Calibri Light"/>
            </a:endParaRPr>
          </a:p>
        </p:txBody>
      </p:sp>
      <p:sp>
        <p:nvSpPr>
          <p:cNvPr id="1" name="PlaceHolder 2"/>
          <p:cNvSpPr>
            <a:spLocks noGrp="1"/>
          </p:cNvSpPr>
          <p:nvPr>
            <p:ph type="body"/>
          </p:nvPr>
        </p:nvSpPr>
        <p:spPr>
          <a:xfrm>
            <a:off x="838080" y="1825200"/>
            <a:ext cx="10515600" cy="4351320"/>
          </a:xfrm>
          <a:prstGeom prst="rect">
            <a:avLst/>
          </a:prstGeom>
          <a:noFill/>
          <a:ln w="0">
            <a:noFill/>
          </a:ln>
        </p:spPr>
        <p:txBody>
          <a:bodyPr lIns="90000" rIns="90000" tIns="46800" bIns="46800" anchor="t">
            <a:normAutofit/>
          </a:bodyPr>
          <a:p>
            <a:pPr marL="2286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Click to edit the outline text format</a:t>
            </a:r>
            <a:endParaRPr b="0" lang="ru-RU" sz="2800" strike="noStrike" u="none">
              <a:solidFill>
                <a:srgbClr val="000000"/>
              </a:solidFill>
              <a:uFillTx/>
              <a:latin typeface="Calibri"/>
            </a:endParaRPr>
          </a:p>
          <a:p>
            <a:pPr lvl="1" marL="6858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Second Outline Level</a:t>
            </a:r>
            <a:endParaRPr b="0" lang="ru-RU" sz="2800" strike="noStrike" u="none">
              <a:solidFill>
                <a:srgbClr val="000000"/>
              </a:solidFill>
              <a:uFillTx/>
              <a:latin typeface="Calibri"/>
            </a:endParaRPr>
          </a:p>
          <a:p>
            <a:pPr lvl="2" marL="11430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Third Outline Level</a:t>
            </a:r>
            <a:endParaRPr b="0" lang="ru-RU" sz="2800" strike="noStrike" u="none">
              <a:solidFill>
                <a:srgbClr val="000000"/>
              </a:solidFill>
              <a:uFillTx/>
              <a:latin typeface="Calibri"/>
            </a:endParaRPr>
          </a:p>
          <a:p>
            <a:pPr lvl="3" marL="16002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Fourth Outline Level</a:t>
            </a:r>
            <a:endParaRPr b="0" lang="ru-RU" sz="2800" strike="noStrike" u="none">
              <a:solidFill>
                <a:srgbClr val="000000"/>
              </a:solidFill>
              <a:uFillTx/>
              <a:latin typeface="Calibri"/>
            </a:endParaRPr>
          </a:p>
          <a:p>
            <a:pPr lvl="4"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Fifth Outline Level</a:t>
            </a:r>
            <a:endParaRPr b="0" lang="ru-RU" sz="2800" strike="noStrike" u="none">
              <a:solidFill>
                <a:srgbClr val="000000"/>
              </a:solidFill>
              <a:uFillTx/>
              <a:latin typeface="Calibri"/>
            </a:endParaRPr>
          </a:p>
          <a:p>
            <a:pPr lvl="5"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Sixth Outline Level</a:t>
            </a:r>
            <a:endParaRPr b="0" lang="ru-RU" sz="2800" strike="noStrike" u="none">
              <a:solidFill>
                <a:srgbClr val="000000"/>
              </a:solidFill>
              <a:uFillTx/>
              <a:latin typeface="Calibri"/>
            </a:endParaRPr>
          </a:p>
          <a:p>
            <a:pPr lvl="6"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Seventh Outline Level</a:t>
            </a:r>
            <a:endParaRPr b="0" lang="ru-RU" sz="2800" strike="noStrike" u="none">
              <a:solidFill>
                <a:srgbClr val="000000"/>
              </a:solidFill>
              <a:uFillTx/>
              <a:latin typeface="Calibri"/>
            </a:endParaRPr>
          </a:p>
        </p:txBody>
      </p:sp>
      <p:sp>
        <p:nvSpPr>
          <p:cNvPr id="2" name="PlaceHolder 3"/>
          <p:cNvSpPr>
            <a:spLocks noGrp="1"/>
          </p:cNvSpPr>
          <p:nvPr>
            <p:ph type="dt" idx="1"/>
          </p:nvPr>
        </p:nvSpPr>
        <p:spPr>
          <a:xfrm>
            <a:off x="838080" y="6356520"/>
            <a:ext cx="2743200" cy="365040"/>
          </a:xfrm>
          <a:prstGeom prst="rect">
            <a:avLst/>
          </a:prstGeom>
          <a:noFill/>
          <a:ln w="0">
            <a:noFill/>
          </a:ln>
        </p:spPr>
        <p:txBody>
          <a:bodyPr lIns="90000" rIns="90000" tIns="46800" bIns="46800" anchor="ctr">
            <a:noAutofit/>
          </a:bodyPr>
          <a:lstStyle>
            <a:lvl1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200" strike="noStrike" u="none">
                <a:solidFill>
                  <a:srgbClr val="898989"/>
                </a:solidFill>
                <a:uFillTx/>
                <a:latin typeface="Calibri"/>
              </a:defRPr>
            </a:lvl1pPr>
          </a:lstStyle>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200" strike="noStrike" u="none">
                <a:solidFill>
                  <a:srgbClr val="898989"/>
                </a:solidFill>
                <a:uFillTx/>
                <a:latin typeface="Calibri"/>
              </a:rPr>
              <a:t>&lt;date/time&gt;</a:t>
            </a:r>
            <a:endParaRPr b="0" lang="ru-RU" sz="1200" strike="noStrike" u="none">
              <a:solidFill>
                <a:srgbClr val="000000"/>
              </a:solidFill>
              <a:uFillTx/>
              <a:latin typeface="Calibri"/>
            </a:endParaRPr>
          </a:p>
        </p:txBody>
      </p:sp>
      <p:sp>
        <p:nvSpPr>
          <p:cNvPr id="3" name="PlaceHolder 4"/>
          <p:cNvSpPr>
            <a:spLocks noGrp="1"/>
          </p:cNvSpPr>
          <p:nvPr>
            <p:ph type="ftr" idx="2"/>
          </p:nvPr>
        </p:nvSpPr>
        <p:spPr>
          <a:xfrm>
            <a:off x="4038480" y="6356520"/>
            <a:ext cx="4114800" cy="3650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4" name="PlaceHolder 5"/>
          <p:cNvSpPr>
            <a:spLocks noGrp="1"/>
          </p:cNvSpPr>
          <p:nvPr>
            <p:ph type="sldNum" idx="3"/>
          </p:nvPr>
        </p:nvSpPr>
        <p:spPr>
          <a:xfrm>
            <a:off x="8610480" y="6356520"/>
            <a:ext cx="2743200" cy="365040"/>
          </a:xfrm>
          <a:prstGeom prst="rect">
            <a:avLst/>
          </a:prstGeom>
          <a:noFill/>
          <a:ln w="0">
            <a:noFill/>
          </a:ln>
        </p:spPr>
        <p:txBody>
          <a:bodyPr lIns="90000" rIns="90000" tIns="46800" bIns="46800" anchor="ctr">
            <a:noAutofit/>
          </a:bodyPr>
          <a:lstStyle>
            <a:lvl1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200" strike="noStrike" u="none">
                <a:solidFill>
                  <a:srgbClr val="898989"/>
                </a:solidFill>
                <a:uFillTx/>
                <a:latin typeface="Calibri"/>
              </a:defRPr>
            </a:lvl1pPr>
          </a:lstStyle>
          <a:p>
            <a: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FB3C2D42-1A40-4466-BE57-750963A73290}" type="slidenum">
              <a:rPr b="0" lang="ru-RU" sz="1200" strike="noStrike" u="none">
                <a:solidFill>
                  <a:srgbClr val="898989"/>
                </a:solidFill>
                <a:uFillTx/>
                <a:latin typeface="Calibri"/>
              </a:rPr>
              <a:t>&lt;number&gt;</a:t>
            </a:fld>
            <a:endParaRPr b="0" lang="ru-RU" sz="1200" strike="noStrike" u="none">
              <a:solidFill>
                <a:srgbClr val="000000"/>
              </a:solidFill>
              <a:uFillTx/>
              <a:latin typeface="Calibri"/>
            </a:endParaRPr>
          </a:p>
        </p:txBody>
      </p:sp>
    </p:spTree>
  </p:cSld>
  <p:clrMap bg1="lt1" tx1="dk1" bg2="lt2" tx2="dk2" accent1="accent1" accent2="accent2" accent3="accent3" accent4="accent4" accent5="accent5" accent6="accent6" hlink="hlink" folHlink="folHlink"/>
  <p:sldLayoutIdLst>
    <p:sldLayoutId id="2147483649" r:id="rId2"/>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5" name="Рисунок 48" descr=""/>
          <p:cNvPicPr/>
          <p:nvPr/>
        </p:nvPicPr>
        <p:blipFill>
          <a:blip r:embed="rId1"/>
          <a:stretch/>
        </p:blipFill>
        <p:spPr>
          <a:xfrm>
            <a:off x="652320" y="7978680"/>
            <a:ext cx="200160" cy="203400"/>
          </a:xfrm>
          <a:prstGeom prst="rect">
            <a:avLst/>
          </a:prstGeom>
          <a:ln w="0">
            <a:noFill/>
          </a:ln>
        </p:spPr>
      </p:pic>
      <p:sp>
        <p:nvSpPr>
          <p:cNvPr id="6"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7"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8"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9" name="Google Shape;77;p1"/>
          <p:cNvCxnSpPr/>
          <p:nvPr/>
        </p:nvCxnSpPr>
        <p:spPr>
          <a:xfrm>
            <a:off x="212400" y="6621120"/>
            <a:ext cx="11729160" cy="26280"/>
          </a:xfrm>
          <a:prstGeom prst="straightConnector1">
            <a:avLst/>
          </a:prstGeom>
          <a:ln w="57240">
            <a:solidFill>
              <a:srgbClr val="33cccc"/>
            </a:solidFill>
            <a:miter/>
          </a:ln>
        </p:spPr>
      </p:cxnSp>
      <p:cxnSp>
        <p:nvCxnSpPr>
          <p:cNvPr id="10" name="Google Shape;78;p1"/>
          <p:cNvCxnSpPr/>
          <p:nvPr/>
        </p:nvCxnSpPr>
        <p:spPr>
          <a:xfrm>
            <a:off x="757080" y="3716280"/>
            <a:ext cx="10694160" cy="37440"/>
          </a:xfrm>
          <a:prstGeom prst="straightConnector1">
            <a:avLst/>
          </a:prstGeom>
          <a:ln w="57240">
            <a:solidFill>
              <a:srgbClr val="4472c4"/>
            </a:solidFill>
            <a:miter/>
          </a:ln>
        </p:spPr>
      </p:cxnSp>
      <p:sp>
        <p:nvSpPr>
          <p:cNvPr id="11" name="TextBox 25"/>
          <p:cNvSpPr/>
          <p:nvPr/>
        </p:nvSpPr>
        <p:spPr>
          <a:xfrm>
            <a:off x="1228680" y="4011480"/>
            <a:ext cx="900756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000000"/>
                </a:solidFill>
                <a:uFillTx/>
                <a:latin typeface="Tahoma"/>
                <a:ea typeface="Tahoma"/>
              </a:rPr>
              <a:t>Сабақтың тақырыбы:  </a:t>
            </a:r>
            <a:r>
              <a:rPr b="0" lang="kk-KZ" sz="2400" strike="noStrike" u="none">
                <a:solidFill>
                  <a:srgbClr val="000000"/>
                </a:solidFill>
                <a:uFillTx/>
                <a:latin typeface="Times New Roman"/>
                <a:ea typeface="Calibri"/>
              </a:rPr>
              <a:t>Әлеуметтік желі </a:t>
            </a:r>
            <a:r>
              <a:rPr b="0" lang="en-US" sz="2400" strike="noStrike" u="none">
                <a:solidFill>
                  <a:srgbClr val="000000"/>
                </a:solidFill>
                <a:uFillTx/>
                <a:latin typeface="Times New Roman"/>
                <a:ea typeface="Calibri"/>
              </a:rPr>
              <a:t>__</a:t>
            </a:r>
            <a:r>
              <a:rPr b="0" lang="kk-KZ" sz="2400" strike="noStrike" u="none">
                <a:solidFill>
                  <a:srgbClr val="000000"/>
                </a:solidFill>
                <a:uFillTx/>
                <a:latin typeface="Times New Roman"/>
                <a:ea typeface="Calibri"/>
              </a:rPr>
              <a:t> ең үлкен  ғаламтор</a:t>
            </a:r>
            <a:endParaRPr b="0" lang="ru-RU" sz="2400" strike="noStrike" u="none">
              <a:solidFill>
                <a:srgbClr val="000000"/>
              </a:solidFill>
              <a:uFillTx/>
              <a:latin typeface="Calibri"/>
            </a:endParaRPr>
          </a:p>
        </p:txBody>
      </p:sp>
      <p:sp>
        <p:nvSpPr>
          <p:cNvPr id="12" name="TextBox 9"/>
          <p:cNvSpPr/>
          <p:nvPr/>
        </p:nvSpPr>
        <p:spPr>
          <a:xfrm>
            <a:off x="8981640" y="196920"/>
            <a:ext cx="1969200" cy="581400"/>
          </a:xfrm>
          <a:prstGeom prst="rect">
            <a:avLst/>
          </a:prstGeom>
          <a:noFill/>
          <a:ln w="0">
            <a:noFill/>
          </a:ln>
        </p:spPr>
        <p:style>
          <a:lnRef idx="0"/>
          <a:fillRef idx="0"/>
          <a:effectRef idx="0"/>
          <a:fontRef idx="minor"/>
        </p:style>
        <p:txBody>
          <a:bodyPr wrap="none"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600" strike="noStrike" u="none">
                <a:solidFill>
                  <a:srgbClr val="ffffff"/>
                </a:solidFill>
                <a:uFillTx/>
                <a:latin typeface="Tahoma"/>
                <a:ea typeface="Tahoma"/>
              </a:rPr>
              <a:t>ҚАЗАҚ  ТІЛІ (Т2)</a:t>
            </a:r>
            <a:endParaRPr b="0" lang="ru-RU" sz="16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600" strike="noStrike" u="none">
                <a:solidFill>
                  <a:srgbClr val="ffffff"/>
                </a:solidFill>
                <a:uFillTx/>
                <a:latin typeface="Tahoma"/>
                <a:ea typeface="Tahoma"/>
              </a:rPr>
              <a:t>7-СЫНЫП</a:t>
            </a:r>
            <a:endParaRPr b="0" lang="ru-RU" sz="1600" strike="noStrike" u="none">
              <a:solidFill>
                <a:srgbClr val="000000"/>
              </a:solidFill>
              <a:uFillTx/>
              <a:latin typeface="Calibri"/>
            </a:endParaRPr>
          </a:p>
        </p:txBody>
      </p:sp>
      <p:sp>
        <p:nvSpPr>
          <p:cNvPr id="13" name="TextBox 1"/>
          <p:cNvSpPr/>
          <p:nvPr/>
        </p:nvSpPr>
        <p:spPr>
          <a:xfrm>
            <a:off x="1254240" y="320760"/>
            <a:ext cx="7892280" cy="119124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Calibri"/>
                <a:ea typeface="Arial"/>
              </a:rPr>
              <a:t>Бөлім тақырыбы: </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Calibri"/>
              </a:rPr>
              <a:t>6-бөлім: Ғаламтор  және әлеуметтік желілер. Морфология.</a:t>
            </a:r>
            <a:r>
              <a:rPr b="1" lang="kk-KZ" sz="2400" strike="noStrike" u="none">
                <a:solidFill>
                  <a:srgbClr val="000000"/>
                </a:solidFill>
                <a:uFillTx/>
                <a:latin typeface="Calibri"/>
                <a:ea typeface="Arial"/>
              </a:rPr>
              <a:t> </a:t>
            </a:r>
            <a:endParaRPr b="0" lang="ru-RU" sz="2400" strike="noStrike" u="none">
              <a:solidFill>
                <a:srgbClr val="000000"/>
              </a:solidFill>
              <a:uFillTx/>
              <a:latin typeface="Calibri"/>
            </a:endParaRPr>
          </a:p>
        </p:txBody>
      </p:sp>
      <p:pic>
        <p:nvPicPr>
          <p:cNvPr id="14" name="Звук 1" descr=""/>
          <p:cNvPicPr/>
          <p:nvPr/>
        </p:nvPicPr>
        <p:blipFill>
          <a:blip r:embed="rId2"/>
          <a:stretch/>
        </p:blipFill>
        <p:spPr>
          <a:xfrm>
            <a:off x="11366640" y="6032520"/>
            <a:ext cx="609480" cy="609480"/>
          </a:xfrm>
          <a:prstGeom prst="rect">
            <a:avLst/>
          </a:prstGeom>
          <a:ln w="0">
            <a:noFill/>
          </a:ln>
        </p:spPr>
      </p:pic>
    </p:spTree>
  </p:cSld>
  <p:timing>
    <p:tnLst>
      <p:par>
        <p:cTn id="1" dur="indefinite" restart="never" nodeType="tmRoot">
          <p:childTnLst>
            <p:seq>
              <p:cTn id="2" dur="indefinite" nodeType="mainSeq">
                <p:childTnLst>
                  <p:par>
                    <p:cTn id="3" fill="hold">
                      <p:stCondLst>
                        <p:cond delay="0"/>
                      </p:stCondLst>
                      <p:childTnLst>
                        <p:par>
                          <p:cTn id="4" fill="hold">
                            <p:stCondLst>
                              <p:cond delay="0"/>
                            </p:stCondLst>
                            <p:childTnLst>
                              <p:par>
                                <p:cTn id="5" nodeType="afterEffect" fill="hold" presetClass="mediacall" presetID="1">
                                  <p:stCondLst>
                                    <p:cond delay="0"/>
                                  </p:stCondLst>
                                  <p:childTnLst>
                                    <p:cmd type="call" cmd="playFrom(0.0)">
                                      <p:cBhvr>
                                        <p:cTn id="6" dur="1" fill="hold"/>
                                        <p:tgtEl>
                                          <p:spTgt spid="14"/>
                                        </p:tgtEl>
                                      </p:cBhvr>
                                    </p:cmd>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5" name="Рисунок 48" descr=""/>
          <p:cNvPicPr/>
          <p:nvPr/>
        </p:nvPicPr>
        <p:blipFill>
          <a:blip r:embed="rId1"/>
          <a:stretch/>
        </p:blipFill>
        <p:spPr>
          <a:xfrm>
            <a:off x="652320" y="7978680"/>
            <a:ext cx="200160" cy="203400"/>
          </a:xfrm>
          <a:prstGeom prst="rect">
            <a:avLst/>
          </a:prstGeom>
          <a:ln w="0">
            <a:noFill/>
          </a:ln>
        </p:spPr>
      </p:pic>
      <p:sp>
        <p:nvSpPr>
          <p:cNvPr id="16"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17"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18"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19" name="Google Shape;77;p1"/>
          <p:cNvCxnSpPr/>
          <p:nvPr/>
        </p:nvCxnSpPr>
        <p:spPr>
          <a:xfrm>
            <a:off x="212400" y="6621120"/>
            <a:ext cx="11729160" cy="26280"/>
          </a:xfrm>
          <a:prstGeom prst="straightConnector1">
            <a:avLst/>
          </a:prstGeom>
          <a:ln w="57240">
            <a:solidFill>
              <a:srgbClr val="33cccc"/>
            </a:solidFill>
            <a:miter/>
          </a:ln>
        </p:spPr>
      </p:cxnSp>
      <p:cxnSp>
        <p:nvCxnSpPr>
          <p:cNvPr id="20" name="Google Shape;78;p1"/>
          <p:cNvCxnSpPr/>
          <p:nvPr/>
        </p:nvCxnSpPr>
        <p:spPr>
          <a:xfrm>
            <a:off x="652320" y="3389040"/>
            <a:ext cx="10694160" cy="37080"/>
          </a:xfrm>
          <a:prstGeom prst="straightConnector1">
            <a:avLst/>
          </a:prstGeom>
          <a:ln w="38160">
            <a:solidFill>
              <a:srgbClr val="4472c4"/>
            </a:solidFill>
            <a:miter/>
          </a:ln>
        </p:spPr>
      </p:cxnSp>
      <p:sp>
        <p:nvSpPr>
          <p:cNvPr id="21" name="TextBox 8"/>
          <p:cNvSpPr/>
          <p:nvPr/>
        </p:nvSpPr>
        <p:spPr>
          <a:xfrm>
            <a:off x="1133640" y="258840"/>
            <a:ext cx="10548720" cy="29811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ffff"/>
                </a:solidFill>
                <a:uFillTx/>
                <a:latin typeface="Tahoma"/>
                <a:ea typeface="Tahoma"/>
              </a:rPr>
              <a:t>Оқу мақсаты</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p>
            <a:pPr>
              <a:lnSpc>
                <a:spcPct val="115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Calibri"/>
              </a:rPr>
              <a:t>Т/А. 7.1. Мәтін үзінділерін тыңдай отырып, оқиғаның дамуы мен аяқталуын  болжау;</a:t>
            </a:r>
            <a:endParaRPr b="0" lang="ru-RU" sz="2400" strike="noStrike" u="none">
              <a:solidFill>
                <a:srgbClr val="000000"/>
              </a:solidFill>
              <a:uFillTx/>
              <a:latin typeface="Calibri"/>
            </a:endParaRPr>
          </a:p>
          <a:p>
            <a:pPr>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Calibri"/>
              </a:rPr>
              <a:t>ӘТН.  7.4.1. Етістіктің  шақ түрлерін  тілдесім барысында  қолдану.</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ffff"/>
                </a:solidFill>
                <a:uFillTx/>
                <a:latin typeface="Tahoma"/>
                <a:ea typeface="Tahoma"/>
              </a:rPr>
              <a:t>  </a:t>
            </a:r>
            <a:endParaRPr b="0" lang="ru-RU" sz="2400" strike="noStrike" u="none">
              <a:solidFill>
                <a:srgbClr val="000000"/>
              </a:solidFill>
              <a:uFillTx/>
              <a:latin typeface="Calibri"/>
            </a:endParaRPr>
          </a:p>
        </p:txBody>
      </p:sp>
      <p:sp>
        <p:nvSpPr>
          <p:cNvPr id="22" name="TextBox 1"/>
          <p:cNvSpPr/>
          <p:nvPr/>
        </p:nvSpPr>
        <p:spPr>
          <a:xfrm>
            <a:off x="1177560" y="3740040"/>
            <a:ext cx="9972000" cy="173772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ea typeface="Times New Roman"/>
              </a:rPr>
              <a:t>Сабақ мақсаты</a:t>
            </a:r>
            <a:endParaRPr b="0" lang="ru-RU" sz="2400" strike="noStrike" u="none">
              <a:solidFill>
                <a:srgbClr val="000000"/>
              </a:solidFill>
              <a:uFillTx/>
              <a:latin typeface="Calibri"/>
            </a:endParaRPr>
          </a:p>
          <a:p>
            <a:pPr>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Тыңдалым материалы арқылы оқиғаның дамуы мен аяқталуын болжайды.</a:t>
            </a:r>
            <a:endParaRPr b="0" lang="ru-RU" sz="2400" strike="noStrike" u="none">
              <a:solidFill>
                <a:srgbClr val="000000"/>
              </a:solidFill>
              <a:uFillTx/>
              <a:latin typeface="Calibri"/>
            </a:endParaRPr>
          </a:p>
          <a:p>
            <a:pPr>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Тілдесімде етістіктің  шақ түрлерін қолданады.</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p:txBody>
      </p:sp>
      <p:pic>
        <p:nvPicPr>
          <p:cNvPr id="23" name="Звук 1" descr=""/>
          <p:cNvPicPr/>
          <p:nvPr/>
        </p:nvPicPr>
        <p:blipFill>
          <a:blip r:embed="rId2"/>
          <a:stretch/>
        </p:blipFill>
        <p:spPr>
          <a:xfrm>
            <a:off x="11366640" y="6032520"/>
            <a:ext cx="609480" cy="609480"/>
          </a:xfrm>
          <a:prstGeom prst="rect">
            <a:avLst/>
          </a:prstGeom>
          <a:ln w="0">
            <a:noFill/>
          </a:ln>
        </p:spPr>
      </p:pic>
    </p:spTree>
  </p:cSld>
  <p:timing>
    <p:tnLst>
      <p:par>
        <p:cTn id="7" dur="indefinite" restart="never" nodeType="tmRoot">
          <p:childTnLst>
            <p:seq>
              <p:cTn id="8" dur="indefinite" nodeType="mainSeq">
                <p:childTnLst>
                  <p:par>
                    <p:cTn id="9" fill="hold">
                      <p:stCondLst>
                        <p:cond delay="0"/>
                      </p:stCondLst>
                      <p:childTnLst>
                        <p:par>
                          <p:cTn id="10" fill="hold">
                            <p:stCondLst>
                              <p:cond delay="0"/>
                            </p:stCondLst>
                            <p:childTnLst>
                              <p:par>
                                <p:cTn id="11" nodeType="afterEffect" fill="hold" presetClass="mediacall" presetID="1">
                                  <p:stCondLst>
                                    <p:cond delay="0"/>
                                  </p:stCondLst>
                                  <p:childTnLst>
                                    <p:cmd type="call" cmd="playFrom(0.0)">
                                      <p:cBhvr>
                                        <p:cTn id="12" dur="1" fill="hold"/>
                                        <p:tgtEl>
                                          <p:spTgt spid="23"/>
                                        </p:tgtEl>
                                      </p:cBhvr>
                                    </p:cmd>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24" name="Рисунок 48" descr=""/>
          <p:cNvPicPr/>
          <p:nvPr/>
        </p:nvPicPr>
        <p:blipFill>
          <a:blip r:embed="rId1"/>
          <a:stretch/>
        </p:blipFill>
        <p:spPr>
          <a:xfrm>
            <a:off x="652320" y="7978680"/>
            <a:ext cx="200160" cy="203400"/>
          </a:xfrm>
          <a:prstGeom prst="rect">
            <a:avLst/>
          </a:prstGeom>
          <a:ln w="0">
            <a:noFill/>
          </a:ln>
        </p:spPr>
      </p:pic>
      <p:sp>
        <p:nvSpPr>
          <p:cNvPr id="25"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26"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27"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28" name="Google Shape;77;p1"/>
          <p:cNvCxnSpPr/>
          <p:nvPr/>
        </p:nvCxnSpPr>
        <p:spPr>
          <a:xfrm>
            <a:off x="212400" y="6621120"/>
            <a:ext cx="11729160" cy="26280"/>
          </a:xfrm>
          <a:prstGeom prst="straightConnector1">
            <a:avLst/>
          </a:prstGeom>
          <a:ln w="57240">
            <a:solidFill>
              <a:srgbClr val="33cccc"/>
            </a:solidFill>
            <a:miter/>
          </a:ln>
        </p:spPr>
      </p:cxnSp>
      <p:cxnSp>
        <p:nvCxnSpPr>
          <p:cNvPr id="29" name="Google Shape;78;p1"/>
          <p:cNvCxnSpPr/>
          <p:nvPr/>
        </p:nvCxnSpPr>
        <p:spPr>
          <a:xfrm>
            <a:off x="757080" y="6364080"/>
            <a:ext cx="10694160" cy="37080"/>
          </a:xfrm>
          <a:prstGeom prst="straightConnector1">
            <a:avLst/>
          </a:prstGeom>
          <a:ln w="38160">
            <a:solidFill>
              <a:srgbClr val="4472c4"/>
            </a:solidFill>
            <a:miter/>
          </a:ln>
        </p:spPr>
      </p:cxnSp>
      <p:sp>
        <p:nvSpPr>
          <p:cNvPr id="30" name="TextBox 8"/>
          <p:cNvSpPr/>
          <p:nvPr/>
        </p:nvSpPr>
        <p:spPr>
          <a:xfrm>
            <a:off x="1282680" y="1992240"/>
            <a:ext cx="184320" cy="37008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31" name="TextBox 9"/>
          <p:cNvSpPr/>
          <p:nvPr/>
        </p:nvSpPr>
        <p:spPr>
          <a:xfrm>
            <a:off x="1133640" y="258840"/>
            <a:ext cx="7505640" cy="2476800"/>
          </a:xfrm>
          <a:prstGeom prst="rect">
            <a:avLst/>
          </a:prstGeom>
          <a:noFill/>
          <a:ln w="0">
            <a:noFill/>
          </a:ln>
        </p:spPr>
        <p:style>
          <a:lnRef idx="0"/>
          <a:fillRef idx="0"/>
          <a:effectRef idx="0"/>
          <a:fontRef idx="minor"/>
        </p:style>
        <p:txBody>
          <a:bodyPr lIns="90000" rIns="90000" tIns="46800" bIns="46800" anchor="t">
            <a:spAutoFit/>
          </a:bodyPr>
          <a:p>
            <a:pPr marL="343080" indent="-343080">
              <a:lnSpc>
                <a:spcPct val="90000"/>
              </a:lnSpc>
              <a:spcBef>
                <a:spcPts val="1001"/>
              </a:spcBef>
              <a:buClr>
                <a:srgbClr val="ffffff"/>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ffff"/>
                </a:solidFill>
                <a:uFillTx/>
                <a:latin typeface="Tahoma"/>
                <a:ea typeface="Tahoma"/>
              </a:rPr>
              <a:t>Бағалау </a:t>
            </a:r>
            <a:r>
              <a:rPr b="1" lang="kk-KZ" sz="2400" strike="noStrike" u="none">
                <a:solidFill>
                  <a:srgbClr val="ffffff"/>
                </a:solidFill>
                <a:uFillTx/>
                <a:latin typeface="Tahoma"/>
                <a:ea typeface="Tahoma"/>
              </a:rPr>
              <a:t>критерийлері:</a:t>
            </a:r>
            <a:endParaRPr b="0" lang="ru-RU" sz="2400" strike="noStrike" u="none">
              <a:solidFill>
                <a:srgbClr val="000000"/>
              </a:solidFill>
              <a:uFillTx/>
              <a:latin typeface="Calibri"/>
            </a:endParaRPr>
          </a:p>
          <a:p>
            <a:pPr marL="343080" indent="-343080">
              <a:lnSpc>
                <a:spcPct val="90000"/>
              </a:lnSpc>
              <a:spcBef>
                <a:spcPts val="1001"/>
              </a:spcBef>
              <a:buClr>
                <a:srgbClr val="ffffff"/>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p>
            <a:pPr marL="343080" indent="-343080">
              <a:lnSpc>
                <a:spcPct val="106000"/>
              </a:lnSpc>
              <a:spcBef>
                <a:spcPts val="1001"/>
              </a:spcBef>
              <a:spcAft>
                <a:spcPts val="799"/>
              </a:spcAft>
              <a:buClr>
                <a:srgbClr val="000000"/>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оқиғаның дамуы мен аяқталуын болжау</a:t>
            </a:r>
            <a:endParaRPr b="0" lang="ru-RU" sz="2400" strike="noStrike" u="none">
              <a:solidFill>
                <a:srgbClr val="000000"/>
              </a:solidFill>
              <a:uFillTx/>
              <a:latin typeface="Calibri"/>
            </a:endParaRPr>
          </a:p>
          <a:p>
            <a:pPr marL="343080" indent="-343080">
              <a:lnSpc>
                <a:spcPct val="106000"/>
              </a:lnSpc>
              <a:spcBef>
                <a:spcPts val="1001"/>
              </a:spcBef>
              <a:spcAft>
                <a:spcPts val="799"/>
              </a:spcAft>
              <a:buClr>
                <a:srgbClr val="000000"/>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етістіктің шақ  түрлерін қолдану</a:t>
            </a:r>
            <a:endParaRPr b="0" lang="ru-RU" sz="2400" strike="noStrike" u="none">
              <a:solidFill>
                <a:srgbClr val="000000"/>
              </a:solidFill>
              <a:uFillTx/>
              <a:latin typeface="Calibri"/>
            </a:endParaRPr>
          </a:p>
          <a:p>
            <a:pPr marL="343080" indent="-343080">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Tahoma"/>
                <a:ea typeface="Tahoma"/>
              </a:rPr>
              <a:t> </a:t>
            </a:r>
            <a:endParaRPr b="0" lang="ru-RU" sz="2400" strike="noStrike" u="none">
              <a:solidFill>
                <a:srgbClr val="000000"/>
              </a:solidFill>
              <a:uFillTx/>
              <a:latin typeface="Calibri"/>
            </a:endParaRPr>
          </a:p>
        </p:txBody>
      </p:sp>
      <p:pic>
        <p:nvPicPr>
          <p:cNvPr id="32" name="Звук 1" descr=""/>
          <p:cNvPicPr/>
          <p:nvPr/>
        </p:nvPicPr>
        <p:blipFill>
          <a:blip r:embed="rId2"/>
          <a:stretch/>
        </p:blipFill>
        <p:spPr>
          <a:xfrm>
            <a:off x="11366640" y="6032520"/>
            <a:ext cx="609480" cy="609480"/>
          </a:xfrm>
          <a:prstGeom prst="rect">
            <a:avLst/>
          </a:prstGeom>
          <a:ln w="0">
            <a:noFill/>
          </a:ln>
        </p:spPr>
      </p:pic>
    </p:spTree>
  </p:cSld>
  <p:timing>
    <p:tnLst>
      <p:par>
        <p:cTn id="13" dur="indefinite" restart="never" nodeType="tmRoot">
          <p:childTnLst>
            <p:seq>
              <p:cTn id="14" dur="indefinite" nodeType="mainSeq">
                <p:childTnLst>
                  <p:par>
                    <p:cTn id="15" fill="hold">
                      <p:stCondLst>
                        <p:cond delay="0"/>
                      </p:stCondLst>
                      <p:childTnLst>
                        <p:par>
                          <p:cTn id="16" fill="hold">
                            <p:stCondLst>
                              <p:cond delay="0"/>
                            </p:stCondLst>
                            <p:childTnLst>
                              <p:par>
                                <p:cTn id="17" nodeType="afterEffect" fill="hold" presetClass="mediacall" presetID="1">
                                  <p:stCondLst>
                                    <p:cond delay="0"/>
                                  </p:stCondLst>
                                  <p:childTnLst>
                                    <p:cmd type="call" cmd="playFrom(0.0)">
                                      <p:cBhvr>
                                        <p:cTn id="18" dur="1" fill="hold"/>
                                        <p:tgtEl>
                                          <p:spTgt spid="32"/>
                                        </p:tgtEl>
                                      </p:cBhvr>
                                    </p:cmd>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33" name="Рисунок 48" descr=""/>
          <p:cNvPicPr/>
          <p:nvPr/>
        </p:nvPicPr>
        <p:blipFill>
          <a:blip r:embed="rId1"/>
          <a:stretch/>
        </p:blipFill>
        <p:spPr>
          <a:xfrm>
            <a:off x="652320" y="7978680"/>
            <a:ext cx="200160" cy="203400"/>
          </a:xfrm>
          <a:prstGeom prst="rect">
            <a:avLst/>
          </a:prstGeom>
          <a:ln w="0">
            <a:noFill/>
          </a:ln>
        </p:spPr>
      </p:pic>
      <p:sp>
        <p:nvSpPr>
          <p:cNvPr id="34" name="object 2"/>
          <p:cNvSpPr/>
          <p:nvPr/>
        </p:nvSpPr>
        <p:spPr>
          <a:xfrm>
            <a:off x="1440" y="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35"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36"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37" name="Google Shape;77;p1"/>
          <p:cNvCxnSpPr/>
          <p:nvPr/>
        </p:nvCxnSpPr>
        <p:spPr>
          <a:xfrm>
            <a:off x="212400" y="6621120"/>
            <a:ext cx="11729160" cy="26280"/>
          </a:xfrm>
          <a:prstGeom prst="straightConnector1">
            <a:avLst/>
          </a:prstGeom>
          <a:ln w="57240">
            <a:solidFill>
              <a:srgbClr val="33cccc"/>
            </a:solidFill>
            <a:miter/>
          </a:ln>
        </p:spPr>
      </p:cxnSp>
      <p:cxnSp>
        <p:nvCxnSpPr>
          <p:cNvPr id="38" name="Google Shape;78;p1"/>
          <p:cNvCxnSpPr/>
          <p:nvPr/>
        </p:nvCxnSpPr>
        <p:spPr>
          <a:xfrm>
            <a:off x="757080" y="6364080"/>
            <a:ext cx="10694160" cy="37080"/>
          </a:xfrm>
          <a:prstGeom prst="straightConnector1">
            <a:avLst/>
          </a:prstGeom>
          <a:ln w="38160">
            <a:solidFill>
              <a:srgbClr val="4472c4"/>
            </a:solidFill>
            <a:miter/>
          </a:ln>
        </p:spPr>
      </p:cxnSp>
      <p:sp>
        <p:nvSpPr>
          <p:cNvPr id="39" name="TextBox 9"/>
          <p:cNvSpPr/>
          <p:nvPr/>
        </p:nvSpPr>
        <p:spPr>
          <a:xfrm>
            <a:off x="425520" y="608040"/>
            <a:ext cx="10464840" cy="1548000"/>
          </a:xfrm>
          <a:prstGeom prst="rect">
            <a:avLst/>
          </a:prstGeom>
          <a:noFill/>
          <a:ln w="0">
            <a:noFill/>
          </a:ln>
        </p:spPr>
        <p:style>
          <a:lnRef idx="0"/>
          <a:fillRef idx="0"/>
          <a:effectRef idx="0"/>
          <a:fontRef idx="minor"/>
        </p:style>
        <p:txBody>
          <a:bodyPr lIns="90000" rIns="90000" tIns="46800" bIns="46800" anchor="t">
            <a:spAutoFit/>
          </a:bodyPr>
          <a:p>
            <a:pPr algn="just">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Calibri"/>
              </a:rPr>
              <a:t>Қызығушылығын ояту</a:t>
            </a:r>
            <a:endParaRPr b="0" lang="ru-RU" sz="2400" strike="noStrike" u="none">
              <a:solidFill>
                <a:srgbClr val="000000"/>
              </a:solidFill>
              <a:uFillTx/>
              <a:latin typeface="Calibri"/>
            </a:endParaRPr>
          </a:p>
          <a:p>
            <a:pPr algn="just">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Calibri"/>
              </a:rPr>
              <a:t>Төмендегі  сұрақтар арқылы адамдардың әлеуметтік желі,</a:t>
            </a:r>
            <a:r>
              <a:rPr b="0" lang="en-US" sz="2400" strike="noStrike" u="none">
                <a:solidFill>
                  <a:srgbClr val="000000"/>
                </a:solidFill>
                <a:uFillTx/>
                <a:latin typeface="Times New Roman"/>
                <a:ea typeface="Calibri"/>
              </a:rPr>
              <a:t> </a:t>
            </a:r>
            <a:r>
              <a:rPr b="0" lang="kk-KZ" sz="2400" strike="noStrike" u="none">
                <a:solidFill>
                  <a:srgbClr val="000000"/>
                </a:solidFill>
                <a:uFillTx/>
                <a:latin typeface="Times New Roman"/>
                <a:ea typeface="Calibri"/>
              </a:rPr>
              <a:t>ғаламтор туралы пікірлерін болжаңыз.</a:t>
            </a:r>
            <a:endParaRPr b="0" lang="ru-RU" sz="2400" strike="noStrike" u="none">
              <a:solidFill>
                <a:srgbClr val="000000"/>
              </a:solidFill>
              <a:uFillTx/>
              <a:latin typeface="Calibri"/>
            </a:endParaRPr>
          </a:p>
          <a:p>
            <a:pPr algn="just">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p:txBody>
      </p:sp>
      <p:sp>
        <p:nvSpPr>
          <p:cNvPr id="40" name="Прямоугольник 8"/>
          <p:cNvSpPr/>
          <p:nvPr/>
        </p:nvSpPr>
        <p:spPr>
          <a:xfrm>
            <a:off x="1028880" y="2419200"/>
            <a:ext cx="8810280" cy="1008720"/>
          </a:xfrm>
          <a:prstGeom prst="rect">
            <a:avLst/>
          </a:prstGeom>
          <a:noFill/>
          <a:ln w="0">
            <a:noFill/>
          </a:ln>
        </p:spPr>
        <p:style>
          <a:lnRef idx="0"/>
          <a:fillRef idx="0"/>
          <a:effectRef idx="0"/>
          <a:fontRef idx="minor"/>
        </p:style>
        <p:txBody>
          <a:bodyPr lIns="90000" rIns="90000" tIns="46800" bIns="46800" anchor="t">
            <a:sp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Arial"/>
              </a:rPr>
              <a:t>1.Жұрт әлеуметтік желілерде не үшін отырады</a:t>
            </a:r>
            <a:r>
              <a:rPr b="0" lang="ru-RU" sz="2000" strike="noStrike" u="none">
                <a:solidFill>
                  <a:srgbClr val="000000"/>
                </a:solidFill>
                <a:uFillTx/>
                <a:latin typeface="Times New Roman"/>
                <a:ea typeface="Arial"/>
              </a:rPr>
              <a:t>?</a:t>
            </a:r>
            <a:endParaRPr b="0" lang="ru-RU" sz="20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Arial"/>
              </a:rPr>
              <a:t>2. Әлеуметтік  желі туралы бірнеше  адамнан  пікір алыссақ, кім не дер еді, мысалы кішкентай балалар,жасөспірім, жастар,ата-аналар,әжелер.</a:t>
            </a:r>
            <a:endParaRPr b="0" lang="ru-RU" sz="2000" strike="noStrike" u="none">
              <a:solidFill>
                <a:srgbClr val="000000"/>
              </a:solidFill>
              <a:uFillTx/>
              <a:latin typeface="Calibri"/>
            </a:endParaRPr>
          </a:p>
        </p:txBody>
      </p:sp>
      <p:sp>
        <p:nvSpPr>
          <p:cNvPr id="41" name="Прямоугольник 9"/>
          <p:cNvSpPr/>
          <p:nvPr/>
        </p:nvSpPr>
        <p:spPr>
          <a:xfrm>
            <a:off x="1123920" y="4170240"/>
            <a:ext cx="6095880" cy="642600"/>
          </a:xfrm>
          <a:prstGeom prst="rect">
            <a:avLst/>
          </a:prstGeom>
          <a:noFill/>
          <a:ln w="0">
            <a:noFill/>
          </a:ln>
        </p:spPr>
        <p:style>
          <a:lnRef idx="0"/>
          <a:fillRef idx="0"/>
          <a:effectRef idx="0"/>
          <a:fontRef idx="minor"/>
        </p:style>
        <p:txBody>
          <a:bodyPr lIns="90000" rIns="90000" tIns="46800" bIns="46800" anchor="t">
            <a:sp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imes New Roman"/>
                <a:ea typeface="Arial"/>
              </a:rPr>
              <a:t>Дескрипторы:</a:t>
            </a:r>
            <a:endParaRPr b="0" lang="ru-RU" sz="1800" strike="noStrike" u="none">
              <a:solidFill>
                <a:srgbClr val="000000"/>
              </a:solidFill>
              <a:uFillTx/>
              <a:latin typeface="Calibri"/>
            </a:endParaRPr>
          </a:p>
          <a:p>
            <a:pPr algn="just">
              <a:lnSpc>
                <a:spcPct val="100000"/>
              </a:lnSpc>
              <a:buClr>
                <a:srgbClr val="000000"/>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 </a:t>
            </a:r>
            <a:r>
              <a:rPr b="0" lang="kk-KZ" sz="1800" strike="noStrike" u="none">
                <a:solidFill>
                  <a:srgbClr val="000000"/>
                </a:solidFill>
                <a:uFillTx/>
                <a:latin typeface="Times New Roman"/>
                <a:ea typeface="Times New Roman"/>
              </a:rPr>
              <a:t>өз болжамын  айтады;</a:t>
            </a:r>
            <a:endParaRPr b="0" lang="ru-RU" sz="1800" strike="noStrike" u="none">
              <a:solidFill>
                <a:srgbClr val="000000"/>
              </a:solidFill>
              <a:uFillTx/>
              <a:latin typeface="Calibri"/>
            </a:endParaRPr>
          </a:p>
        </p:txBody>
      </p:sp>
      <p:pic>
        <p:nvPicPr>
          <p:cNvPr id="42" name="Звук 1" descr=""/>
          <p:cNvPicPr/>
          <p:nvPr/>
        </p:nvPicPr>
        <p:blipFill>
          <a:blip r:embed="rId2"/>
          <a:stretch/>
        </p:blipFill>
        <p:spPr>
          <a:xfrm>
            <a:off x="11366640" y="6032520"/>
            <a:ext cx="609480" cy="609480"/>
          </a:xfrm>
          <a:prstGeom prst="rect">
            <a:avLst/>
          </a:prstGeom>
          <a:ln w="0">
            <a:noFill/>
          </a:ln>
        </p:spPr>
      </p:pic>
    </p:spTree>
  </p:cSld>
  <p:timing>
    <p:tnLst>
      <p:par>
        <p:cTn id="19" dur="indefinite" restart="never" nodeType="tmRoot">
          <p:childTnLst>
            <p:seq>
              <p:cTn id="20" dur="indefinite" nodeType="mainSeq">
                <p:childTnLst>
                  <p:par>
                    <p:cTn id="21" fill="hold">
                      <p:stCondLst>
                        <p:cond delay="0"/>
                      </p:stCondLst>
                      <p:childTnLst>
                        <p:par>
                          <p:cTn id="22" fill="hold">
                            <p:stCondLst>
                              <p:cond delay="0"/>
                            </p:stCondLst>
                            <p:childTnLst>
                              <p:par>
                                <p:cTn id="23" nodeType="afterEffect" fill="hold" presetClass="mediacall" presetID="1">
                                  <p:stCondLst>
                                    <p:cond delay="0"/>
                                  </p:stCondLst>
                                  <p:childTnLst>
                                    <p:cmd type="call" cmd="playFrom(0.0)">
                                      <p:cBhvr>
                                        <p:cTn id="24" dur="1" fill="hold"/>
                                        <p:tgtEl>
                                          <p:spTgt spid="42"/>
                                        </p:tgtEl>
                                      </p:cBhvr>
                                    </p:cmd>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43" name="Рисунок 48" descr=""/>
          <p:cNvPicPr/>
          <p:nvPr/>
        </p:nvPicPr>
        <p:blipFill>
          <a:blip r:embed="rId1"/>
          <a:stretch/>
        </p:blipFill>
        <p:spPr>
          <a:xfrm>
            <a:off x="652320" y="7978680"/>
            <a:ext cx="200160" cy="203400"/>
          </a:xfrm>
          <a:prstGeom prst="rect">
            <a:avLst/>
          </a:prstGeom>
          <a:ln w="0">
            <a:noFill/>
          </a:ln>
        </p:spPr>
      </p:pic>
      <p:sp>
        <p:nvSpPr>
          <p:cNvPr id="44" name="object 2"/>
          <p:cNvSpPr/>
          <p:nvPr/>
        </p:nvSpPr>
        <p:spPr>
          <a:xfrm>
            <a:off x="1440" y="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45"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46"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47" name="Google Shape;77;p1"/>
          <p:cNvCxnSpPr/>
          <p:nvPr/>
        </p:nvCxnSpPr>
        <p:spPr>
          <a:xfrm>
            <a:off x="212400" y="6621120"/>
            <a:ext cx="11729160" cy="26280"/>
          </a:xfrm>
          <a:prstGeom prst="straightConnector1">
            <a:avLst/>
          </a:prstGeom>
          <a:ln w="57240">
            <a:solidFill>
              <a:srgbClr val="33cccc"/>
            </a:solidFill>
            <a:miter/>
          </a:ln>
        </p:spPr>
      </p:cxnSp>
      <p:cxnSp>
        <p:nvCxnSpPr>
          <p:cNvPr id="48" name="Google Shape;78;p1"/>
          <p:cNvCxnSpPr/>
          <p:nvPr/>
        </p:nvCxnSpPr>
        <p:spPr>
          <a:xfrm>
            <a:off x="757080" y="6364080"/>
            <a:ext cx="10694160" cy="37080"/>
          </a:xfrm>
          <a:prstGeom prst="straightConnector1">
            <a:avLst/>
          </a:prstGeom>
          <a:ln w="38160">
            <a:solidFill>
              <a:srgbClr val="4472c4"/>
            </a:solidFill>
            <a:miter/>
          </a:ln>
        </p:spPr>
      </p:cxnSp>
      <p:sp>
        <p:nvSpPr>
          <p:cNvPr id="49" name="Прямоугольник 1"/>
          <p:cNvSpPr/>
          <p:nvPr/>
        </p:nvSpPr>
        <p:spPr>
          <a:xfrm>
            <a:off x="3048120" y="2828880"/>
            <a:ext cx="6095880" cy="368280"/>
          </a:xfrm>
          <a:prstGeom prst="rect">
            <a:avLst/>
          </a:prstGeom>
          <a:noFill/>
          <a:ln w="0">
            <a:noFill/>
          </a:ln>
        </p:spPr>
        <p:style>
          <a:lnRef idx="0"/>
          <a:fillRef idx="0"/>
          <a:effectRef idx="0"/>
          <a:fontRef idx="minor"/>
        </p:style>
        <p:txBody>
          <a:bodyPr lIns="90000" rIns="90000" tIns="46800" bIns="46800" anchor="t">
            <a:sp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Arial"/>
              </a:rPr>
              <a:t>.</a:t>
            </a:r>
            <a:endParaRPr b="0" lang="ru-RU" sz="1800" strike="noStrike" u="none">
              <a:solidFill>
                <a:srgbClr val="000000"/>
              </a:solidFill>
              <a:uFillTx/>
              <a:latin typeface="Calibri"/>
            </a:endParaRPr>
          </a:p>
        </p:txBody>
      </p:sp>
      <p:sp>
        <p:nvSpPr>
          <p:cNvPr id="50" name="Прямоугольник 3"/>
          <p:cNvSpPr/>
          <p:nvPr/>
        </p:nvSpPr>
        <p:spPr>
          <a:xfrm>
            <a:off x="1050840" y="977760"/>
            <a:ext cx="9479160" cy="5216400"/>
          </a:xfrm>
          <a:prstGeom prst="rect">
            <a:avLst/>
          </a:prstGeom>
          <a:noFill/>
          <a:ln w="0">
            <a:noFill/>
          </a:ln>
        </p:spPr>
        <p:style>
          <a:lnRef idx="0"/>
          <a:fillRef idx="0"/>
          <a:effectRef idx="0"/>
          <a:fontRef idx="minor"/>
        </p:style>
        <p:txBody>
          <a:bodyPr lIns="90000" rIns="90000" tIns="46800" bIns="46800" anchor="t">
            <a:sp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0000"/>
                </a:solidFill>
                <a:uFillTx/>
                <a:latin typeface="Times New Roman"/>
                <a:ea typeface="Times New Roman"/>
              </a:rPr>
              <a:t>1.Әлеуметтік желілер —</a:t>
            </a:r>
            <a:r>
              <a:rPr b="0" lang="kk-KZ" sz="2000" strike="noStrike" u="none">
                <a:solidFill>
                  <a:srgbClr val="000000"/>
                </a:solidFill>
                <a:uFillTx/>
                <a:latin typeface="Times New Roman"/>
                <a:ea typeface="Times New Roman"/>
              </a:rPr>
              <a:t> ермектері бірдей адамдардың интернетте бірігетін қоғамдастық сайттары. </a:t>
            </a:r>
            <a:endParaRPr b="0" lang="ru-RU" sz="20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   </a:t>
            </a:r>
            <a:r>
              <a:rPr b="0" lang="kk-KZ" sz="2000" strike="noStrike" u="none">
                <a:solidFill>
                  <a:srgbClr val="000000"/>
                </a:solidFill>
                <a:uFillTx/>
                <a:latin typeface="Times New Roman"/>
                <a:ea typeface="Times New Roman"/>
              </a:rPr>
              <a:t>Whatsapp,Instagramm,Viber,Другвокруг,Cacao Talk,Line, Imo сынды көптеген елдерде қолданылатын танымал желілер бар. Instagram – көбіне суреттерін бөліскісі келетіндерге арналған желі. Vkontakte қолданушылары 16-30 жас аралығында. Пайдасы достармен араласып, хат алмасып фото көреді. Түрлі видео, кино көріп, іздеген әнді табуға болады. Facebook-жаңалық алуға, дос табуға, уақыт өткізуге, ең бастысы көптеген пайдалы нәрселер алуға ыңғайлы әлеуметтік желі.</a:t>
            </a:r>
            <a:endParaRPr b="0" lang="ru-RU" sz="20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2.Әлеуметтік желі жастардың басты ермегіне айналды және аурудың бір түріне айналып бара жатқан секілді. Соның салдарынан күндіз меңіреу, селқос жанның күйіне түседі. Ұйқысы немесе ұялы телефонға ұзақ телмірудің денсаулыққа зиян екенін біледі. Бірақ оны қолданудан бас тартатындары қанбай, күн тәртібі бұзылады. Әрине, көпшілігі компьютер өте сирек. Керісінше, интернетке тәуелділік артып барады.</a:t>
            </a:r>
            <a:endParaRPr b="0" lang="ru-RU" sz="2000" strike="noStrike" u="none">
              <a:solidFill>
                <a:srgbClr val="000000"/>
              </a:solidFill>
              <a:uFillTx/>
              <a:latin typeface="Calibri"/>
            </a:endParaRPr>
          </a:p>
        </p:txBody>
      </p:sp>
      <p:sp>
        <p:nvSpPr>
          <p:cNvPr id="51" name="TextBox 8"/>
          <p:cNvSpPr/>
          <p:nvPr/>
        </p:nvSpPr>
        <p:spPr>
          <a:xfrm>
            <a:off x="1133640" y="272880"/>
            <a:ext cx="424656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Tahoma"/>
                <a:ea typeface="Tahoma"/>
              </a:rPr>
              <a:t>Өзіңді тексер</a:t>
            </a:r>
            <a:endParaRPr b="0" lang="ru-RU" sz="2400" strike="noStrike" u="none">
              <a:solidFill>
                <a:srgbClr val="000000"/>
              </a:solidFill>
              <a:uFillTx/>
              <a:latin typeface="Calibri"/>
            </a:endParaRPr>
          </a:p>
        </p:txBody>
      </p:sp>
      <p:pic>
        <p:nvPicPr>
          <p:cNvPr id="52" name="Звук 1" descr=""/>
          <p:cNvPicPr/>
          <p:nvPr/>
        </p:nvPicPr>
        <p:blipFill>
          <a:blip r:embed="rId2"/>
          <a:stretch/>
        </p:blipFill>
        <p:spPr>
          <a:xfrm>
            <a:off x="11366640" y="6032520"/>
            <a:ext cx="609480" cy="609480"/>
          </a:xfrm>
          <a:prstGeom prst="rect">
            <a:avLst/>
          </a:prstGeom>
          <a:ln w="0">
            <a:noFill/>
          </a:ln>
        </p:spPr>
      </p:pic>
    </p:spTree>
  </p:cSld>
  <p:timing>
    <p:tnLst>
      <p:par>
        <p:cTn id="25" dur="indefinite" restart="never" nodeType="tmRoot">
          <p:childTnLst>
            <p:seq>
              <p:cTn id="26" dur="indefinite" nodeType="mainSeq">
                <p:childTnLst>
                  <p:par>
                    <p:cTn id="27" fill="hold">
                      <p:stCondLst>
                        <p:cond delay="0"/>
                      </p:stCondLst>
                      <p:childTnLst>
                        <p:par>
                          <p:cTn id="28" fill="hold">
                            <p:stCondLst>
                              <p:cond delay="0"/>
                            </p:stCondLst>
                            <p:childTnLst>
                              <p:par>
                                <p:cTn id="29" nodeType="afterEffect" fill="hold" presetClass="mediacall" presetID="1">
                                  <p:stCondLst>
                                    <p:cond delay="0"/>
                                  </p:stCondLst>
                                  <p:childTnLst>
                                    <p:cmd type="call" cmd="playFrom(0.0)">
                                      <p:cBhvr>
                                        <p:cTn id="30" dur="1" fill="hold"/>
                                        <p:tgtEl>
                                          <p:spTgt spid="52"/>
                                        </p:tgtEl>
                                      </p:cBhvr>
                                    </p:cmd>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53" name="Рисунок 48" descr=""/>
          <p:cNvPicPr/>
          <p:nvPr/>
        </p:nvPicPr>
        <p:blipFill>
          <a:blip r:embed="rId1"/>
          <a:stretch/>
        </p:blipFill>
        <p:spPr>
          <a:xfrm>
            <a:off x="652320" y="7978680"/>
            <a:ext cx="200160" cy="203400"/>
          </a:xfrm>
          <a:prstGeom prst="rect">
            <a:avLst/>
          </a:prstGeom>
          <a:ln w="0">
            <a:noFill/>
          </a:ln>
        </p:spPr>
      </p:pic>
      <p:sp>
        <p:nvSpPr>
          <p:cNvPr id="54"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55"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56"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57" name="Google Shape;77;p1"/>
          <p:cNvCxnSpPr/>
          <p:nvPr/>
        </p:nvCxnSpPr>
        <p:spPr>
          <a:xfrm>
            <a:off x="212400" y="6621120"/>
            <a:ext cx="11729160" cy="26280"/>
          </a:xfrm>
          <a:prstGeom prst="straightConnector1">
            <a:avLst/>
          </a:prstGeom>
          <a:ln w="57240">
            <a:solidFill>
              <a:srgbClr val="33cccc"/>
            </a:solidFill>
            <a:miter/>
          </a:ln>
        </p:spPr>
      </p:cxnSp>
      <p:cxnSp>
        <p:nvCxnSpPr>
          <p:cNvPr id="58" name="Google Shape;78;p1"/>
          <p:cNvCxnSpPr/>
          <p:nvPr/>
        </p:nvCxnSpPr>
        <p:spPr>
          <a:xfrm>
            <a:off x="757080" y="6364080"/>
            <a:ext cx="10694160" cy="37080"/>
          </a:xfrm>
          <a:prstGeom prst="straightConnector1">
            <a:avLst/>
          </a:prstGeom>
          <a:ln w="38160">
            <a:solidFill>
              <a:srgbClr val="4472c4"/>
            </a:solidFill>
            <a:miter/>
          </a:ln>
        </p:spPr>
      </p:cxnSp>
      <p:sp>
        <p:nvSpPr>
          <p:cNvPr id="59" name="TextBox 8"/>
          <p:cNvSpPr/>
          <p:nvPr/>
        </p:nvSpPr>
        <p:spPr>
          <a:xfrm>
            <a:off x="852480" y="272880"/>
            <a:ext cx="9512280" cy="119124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ffff"/>
                </a:solidFill>
                <a:uFillTx/>
                <a:latin typeface="Tahoma"/>
                <a:ea typeface="Tahoma"/>
              </a:rPr>
              <a:t>1-т</a:t>
            </a:r>
            <a:r>
              <a:rPr b="1" lang="kk-KZ" sz="2400" strike="noStrike" u="none">
                <a:solidFill>
                  <a:srgbClr val="ffffff"/>
                </a:solidFill>
                <a:uFillTx/>
                <a:latin typeface="Tahoma"/>
                <a:ea typeface="Tahoma"/>
              </a:rPr>
              <a:t>апсырма.   Мәтінді жалғастыр.</a:t>
            </a:r>
            <a:r>
              <a:rPr b="1" lang="en-US" sz="2400" strike="noStrike" u="none">
                <a:solidFill>
                  <a:srgbClr val="ffffff"/>
                </a:solidFill>
                <a:uFillTx/>
                <a:latin typeface="Tahoma"/>
                <a:ea typeface="Tahoma"/>
              </a:rPr>
              <a:t> </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ffff"/>
                </a:solidFill>
                <a:uFillTx/>
                <a:latin typeface="Tahoma"/>
                <a:ea typeface="Tahoma"/>
              </a:rPr>
              <a:t>К</a:t>
            </a:r>
            <a:endParaRPr b="0" lang="ru-RU" sz="2400" strike="noStrike" u="none">
              <a:solidFill>
                <a:srgbClr val="000000"/>
              </a:solidFill>
              <a:uFillTx/>
              <a:latin typeface="Calibri"/>
            </a:endParaRPr>
          </a:p>
        </p:txBody>
      </p:sp>
      <p:sp>
        <p:nvSpPr>
          <p:cNvPr id="60" name="Прямоугольник 1"/>
          <p:cNvSpPr/>
          <p:nvPr/>
        </p:nvSpPr>
        <p:spPr>
          <a:xfrm>
            <a:off x="1746360" y="1444680"/>
            <a:ext cx="7875360" cy="2837160"/>
          </a:xfrm>
          <a:prstGeom prst="rect">
            <a:avLst/>
          </a:prstGeom>
          <a:noFill/>
          <a:ln w="0">
            <a:noFill/>
          </a:ln>
        </p:spPr>
        <p:style>
          <a:lnRef idx="0"/>
          <a:fillRef idx="0"/>
          <a:effectRef idx="0"/>
          <a:fontRef idx="minor"/>
        </p:style>
        <p:txBody>
          <a:bodyPr lIns="90000" rIns="90000" tIns="46800" bIns="46800" anchor="t">
            <a:sp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Arial"/>
              </a:rPr>
              <a:t>Әлемді алаңдатқан  әлеуметтік  желілер.</a:t>
            </a:r>
            <a:endParaRPr b="0" lang="ru-RU" sz="18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Arial"/>
              </a:rPr>
              <a:t> </a:t>
            </a:r>
            <a:r>
              <a:rPr b="0" lang="kk-KZ" sz="1800" strike="noStrike" u="none">
                <a:solidFill>
                  <a:srgbClr val="000000"/>
                </a:solidFill>
                <a:uFillTx/>
                <a:latin typeface="Times New Roman"/>
                <a:ea typeface="Arial"/>
              </a:rPr>
              <a:t>Күн санап  өміріміз экранға  тәуелді  болып барады. Ақпарат, ғылым,үкімет,нарық та ғаламторға телміріп отыр.Ал енді  адамдар арасындағы  қарым –қатынасты да ғаламтор  шешеді. Қазірдің өзінде әлем халқының  57 пайызы  бетпе –бет тілдесуден  гөрі  әлеуметтік желілерде  «әңгімелеседі» Әлеуметтік  желі – адамдардың,  бір-бірімен  ғаламтор  арқылы өзара  байланысын  қамтамасыз  ететін ғаламтор  ресурсы.</a:t>
            </a:r>
            <a:endParaRPr b="0" lang="ru-RU" sz="18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Arial"/>
              </a:rPr>
              <a:t>  </a:t>
            </a:r>
            <a:r>
              <a:rPr b="0" lang="kk-KZ" sz="1800" strike="noStrike" u="none">
                <a:solidFill>
                  <a:srgbClr val="000000"/>
                </a:solidFill>
                <a:uFillTx/>
                <a:latin typeface="Times New Roman"/>
                <a:ea typeface="Arial"/>
              </a:rPr>
              <a:t>Әлемде қазіргі  күнде  ұзын саны 50 мыңдай  әлеуметтік  желі  түрі  бар екен. </a:t>
            </a:r>
            <a:endParaRPr b="0" lang="ru-RU" sz="18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Arial"/>
              </a:rPr>
              <a:t>Қазақстандағы  ең танымал  әлеуметтік желілер қатарына  ВКонтакте,Инстаграм, Мой мир,Фейсбук, Одноклассники,Твиттер жатады.</a:t>
            </a:r>
            <a:endParaRPr b="0" lang="ru-RU" sz="1800" strike="noStrike" u="none">
              <a:solidFill>
                <a:srgbClr val="000000"/>
              </a:solidFill>
              <a:uFillTx/>
              <a:latin typeface="Calibri"/>
            </a:endParaRPr>
          </a:p>
        </p:txBody>
      </p:sp>
      <p:sp>
        <p:nvSpPr>
          <p:cNvPr id="61" name="Прямоугольник 2"/>
          <p:cNvSpPr/>
          <p:nvPr/>
        </p:nvSpPr>
        <p:spPr>
          <a:xfrm>
            <a:off x="631800" y="5398920"/>
            <a:ext cx="6095880" cy="642600"/>
          </a:xfrm>
          <a:prstGeom prst="rect">
            <a:avLst/>
          </a:prstGeom>
          <a:noFill/>
          <a:ln w="0">
            <a:noFill/>
          </a:ln>
        </p:spPr>
        <p:style>
          <a:lnRef idx="0"/>
          <a:fillRef idx="0"/>
          <a:effectRef idx="0"/>
          <a:fontRef idx="minor"/>
        </p:style>
        <p:txBody>
          <a:bodyPr lIns="90000" rIns="90000" tIns="46800" bIns="46800" anchor="t">
            <a:sp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imes New Roman"/>
                <a:ea typeface="Arial"/>
              </a:rPr>
              <a:t>Дескрипторы:</a:t>
            </a:r>
            <a:endParaRPr b="0" lang="ru-RU" sz="1800" strike="noStrike" u="none">
              <a:solidFill>
                <a:srgbClr val="000000"/>
              </a:solidFill>
              <a:uFillTx/>
              <a:latin typeface="Calibri"/>
            </a:endParaRPr>
          </a:p>
          <a:p>
            <a:pPr algn="just">
              <a:lnSpc>
                <a:spcPct val="100000"/>
              </a:lnSpc>
              <a:buClr>
                <a:srgbClr val="000000"/>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 </a:t>
            </a:r>
            <a:r>
              <a:rPr b="0" lang="kk-KZ" sz="1800" strike="noStrike" u="none">
                <a:solidFill>
                  <a:srgbClr val="000000"/>
                </a:solidFill>
                <a:uFillTx/>
                <a:latin typeface="Times New Roman"/>
                <a:ea typeface="Times New Roman"/>
              </a:rPr>
              <a:t>өз  ойын жалғастырады;</a:t>
            </a:r>
            <a:endParaRPr b="0" lang="ru-RU" sz="1800" strike="noStrike" u="none">
              <a:solidFill>
                <a:srgbClr val="000000"/>
              </a:solidFill>
              <a:uFillTx/>
              <a:latin typeface="Calibri"/>
            </a:endParaRPr>
          </a:p>
        </p:txBody>
      </p:sp>
      <p:pic>
        <p:nvPicPr>
          <p:cNvPr id="62" name="Звук 1" descr=""/>
          <p:cNvPicPr/>
          <p:nvPr/>
        </p:nvPicPr>
        <p:blipFill>
          <a:blip r:embed="rId2"/>
          <a:stretch/>
        </p:blipFill>
        <p:spPr>
          <a:xfrm>
            <a:off x="11366640" y="6032520"/>
            <a:ext cx="609480" cy="609480"/>
          </a:xfrm>
          <a:prstGeom prst="rect">
            <a:avLst/>
          </a:prstGeom>
          <a:ln w="0">
            <a:noFill/>
          </a:ln>
        </p:spPr>
      </p:pic>
    </p:spTree>
  </p:cSld>
  <p:timing>
    <p:tnLst>
      <p:par>
        <p:cTn id="31" dur="indefinite" restart="never" nodeType="tmRoot">
          <p:childTnLst>
            <p:seq>
              <p:cTn id="32" dur="indefinite" nodeType="mainSeq">
                <p:childTnLst>
                  <p:par>
                    <p:cTn id="33" fill="hold">
                      <p:stCondLst>
                        <p:cond delay="0"/>
                      </p:stCondLst>
                      <p:childTnLst>
                        <p:par>
                          <p:cTn id="34" fill="hold">
                            <p:stCondLst>
                              <p:cond delay="0"/>
                            </p:stCondLst>
                            <p:childTnLst>
                              <p:par>
                                <p:cTn id="35" nodeType="afterEffect" fill="hold" presetClass="mediacall" presetID="1">
                                  <p:stCondLst>
                                    <p:cond delay="0"/>
                                  </p:stCondLst>
                                  <p:childTnLst>
                                    <p:cmd type="call" cmd="playFrom(0.0)">
                                      <p:cBhvr>
                                        <p:cTn id="36" dur="1" fill="hold"/>
                                        <p:tgtEl>
                                          <p:spTgt spid="62"/>
                                        </p:tgtEl>
                                      </p:cBhvr>
                                    </p:cmd>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63" name="Рисунок 48" descr=""/>
          <p:cNvPicPr/>
          <p:nvPr/>
        </p:nvPicPr>
        <p:blipFill>
          <a:blip r:embed="rId1"/>
          <a:stretch/>
        </p:blipFill>
        <p:spPr>
          <a:xfrm>
            <a:off x="652320" y="7978680"/>
            <a:ext cx="200160" cy="203400"/>
          </a:xfrm>
          <a:prstGeom prst="rect">
            <a:avLst/>
          </a:prstGeom>
          <a:ln w="0">
            <a:noFill/>
          </a:ln>
        </p:spPr>
      </p:pic>
      <p:sp>
        <p:nvSpPr>
          <p:cNvPr id="64"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65"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66"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67" name="Google Shape;77;p1"/>
          <p:cNvCxnSpPr/>
          <p:nvPr/>
        </p:nvCxnSpPr>
        <p:spPr>
          <a:xfrm>
            <a:off x="212400" y="6621120"/>
            <a:ext cx="11729160" cy="26280"/>
          </a:xfrm>
          <a:prstGeom prst="straightConnector1">
            <a:avLst/>
          </a:prstGeom>
          <a:ln w="57240">
            <a:solidFill>
              <a:srgbClr val="33cccc"/>
            </a:solidFill>
            <a:miter/>
          </a:ln>
        </p:spPr>
      </p:cxnSp>
      <p:cxnSp>
        <p:nvCxnSpPr>
          <p:cNvPr id="68" name="Google Shape;78;p1"/>
          <p:cNvCxnSpPr/>
          <p:nvPr/>
        </p:nvCxnSpPr>
        <p:spPr>
          <a:xfrm>
            <a:off x="757080" y="6364080"/>
            <a:ext cx="10694160" cy="37080"/>
          </a:xfrm>
          <a:prstGeom prst="straightConnector1">
            <a:avLst/>
          </a:prstGeom>
          <a:ln w="57240">
            <a:solidFill>
              <a:srgbClr val="0070c0"/>
            </a:solidFill>
            <a:miter/>
          </a:ln>
        </p:spPr>
      </p:cxnSp>
      <p:sp>
        <p:nvSpPr>
          <p:cNvPr id="69" name="TextBox 8"/>
          <p:cNvSpPr/>
          <p:nvPr/>
        </p:nvSpPr>
        <p:spPr>
          <a:xfrm>
            <a:off x="1133640" y="272880"/>
            <a:ext cx="424656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Tahoma"/>
                <a:ea typeface="Tahoma"/>
              </a:rPr>
              <a:t>Өзіңді тексер</a:t>
            </a:r>
            <a:endParaRPr b="0" lang="ru-RU" sz="2400" strike="noStrike" u="none">
              <a:solidFill>
                <a:srgbClr val="000000"/>
              </a:solidFill>
              <a:uFillTx/>
              <a:latin typeface="Calibri"/>
            </a:endParaRPr>
          </a:p>
        </p:txBody>
      </p:sp>
      <p:sp>
        <p:nvSpPr>
          <p:cNvPr id="70" name="Прямоугольник 1"/>
          <p:cNvSpPr/>
          <p:nvPr/>
        </p:nvSpPr>
        <p:spPr>
          <a:xfrm>
            <a:off x="1324080" y="1582560"/>
            <a:ext cx="9402480" cy="283824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Arial"/>
              </a:rPr>
              <a:t>    </a:t>
            </a:r>
            <a:r>
              <a:rPr b="0" lang="kk-KZ" sz="2000" strike="noStrike" u="none">
                <a:solidFill>
                  <a:srgbClr val="000000"/>
                </a:solidFill>
                <a:uFillTx/>
                <a:latin typeface="Times New Roman"/>
                <a:ea typeface="Arial"/>
              </a:rPr>
              <a:t>Қазіргі  таңда  әлеуметтік  желі арқылы  танысатындар  жеткілікті.Бір жағынан , бұл  - екі адамның  танысуы үшін өте қолайлы әдіс.  Мысалы,бір қалады немесе  бір ауданда тұратын адам ең көп дегенде қанша адаммен  араласа  алуы  мүмкін? Бәрімен  сөйлесе беруге  уақыт та жетпейді.Ал, әлеуметтік  желі арқылы миллиондаған адамдардың   ішінен  өзіңізге  «жүзі жылы»  көрінгеніне «достық» ұсынысын жасап, сөйлесуге  мүмкіндік  бар. Әлеуметтік  желілер ең ыңғайлысын таңдауға  белгілі бір дәрежеде  көмектеседі. Бірақ виртуалды. Өмір шынайы өмірге ешқашан  жетпейді.Виртуалды жақындық, виртуалды әңгіме сіз қолданатын жалғыз әдіс болмауы тиіс.Оның да басталу және аяқталу кезін білген жөн.</a:t>
            </a:r>
            <a:endParaRPr b="0" lang="ru-RU" sz="2000" strike="noStrike" u="none">
              <a:solidFill>
                <a:srgbClr val="000000"/>
              </a:solidFill>
              <a:uFillTx/>
              <a:latin typeface="Calibri"/>
            </a:endParaRPr>
          </a:p>
        </p:txBody>
      </p:sp>
      <p:pic>
        <p:nvPicPr>
          <p:cNvPr id="71" name="Звук 1" descr=""/>
          <p:cNvPicPr/>
          <p:nvPr/>
        </p:nvPicPr>
        <p:blipFill>
          <a:blip r:embed="rId2"/>
          <a:stretch/>
        </p:blipFill>
        <p:spPr>
          <a:xfrm>
            <a:off x="11366640" y="6032520"/>
            <a:ext cx="609480" cy="609480"/>
          </a:xfrm>
          <a:prstGeom prst="rect">
            <a:avLst/>
          </a:prstGeom>
          <a:ln w="0">
            <a:noFill/>
          </a:ln>
        </p:spPr>
      </p:pic>
    </p:spTree>
  </p:cSld>
  <p:timing>
    <p:tnLst>
      <p:par>
        <p:cTn id="37" dur="indefinite" restart="never" nodeType="tmRoot">
          <p:childTnLst>
            <p:seq>
              <p:cTn id="38" dur="indefinite" nodeType="mainSeq">
                <p:childTnLst>
                  <p:par>
                    <p:cTn id="39" fill="hold">
                      <p:stCondLst>
                        <p:cond delay="0"/>
                      </p:stCondLst>
                      <p:childTnLst>
                        <p:par>
                          <p:cTn id="40" fill="hold">
                            <p:stCondLst>
                              <p:cond delay="0"/>
                            </p:stCondLst>
                            <p:childTnLst>
                              <p:par>
                                <p:cTn id="41" nodeType="afterEffect" fill="hold" presetClass="mediacall" presetID="1">
                                  <p:stCondLst>
                                    <p:cond delay="0"/>
                                  </p:stCondLst>
                                  <p:childTnLst>
                                    <p:cmd type="call" cmd="playFrom(0.0)">
                                      <p:cBhvr>
                                        <p:cTn id="42" dur="1" fill="hold"/>
                                        <p:tgtEl>
                                          <p:spTgt spid="71"/>
                                        </p:tgtEl>
                                      </p:cBhvr>
                                    </p:cmd>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72" name="Рисунок 48" descr=""/>
          <p:cNvPicPr/>
          <p:nvPr/>
        </p:nvPicPr>
        <p:blipFill>
          <a:blip r:embed="rId1"/>
          <a:stretch/>
        </p:blipFill>
        <p:spPr>
          <a:xfrm>
            <a:off x="652320" y="7978680"/>
            <a:ext cx="200160" cy="203400"/>
          </a:xfrm>
          <a:prstGeom prst="rect">
            <a:avLst/>
          </a:prstGeom>
          <a:ln w="0">
            <a:noFill/>
          </a:ln>
        </p:spPr>
      </p:pic>
      <p:sp>
        <p:nvSpPr>
          <p:cNvPr id="73"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74"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75"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76" name="Google Shape;77;p1"/>
          <p:cNvCxnSpPr/>
          <p:nvPr/>
        </p:nvCxnSpPr>
        <p:spPr>
          <a:xfrm>
            <a:off x="212400" y="6621120"/>
            <a:ext cx="11729160" cy="26280"/>
          </a:xfrm>
          <a:prstGeom prst="straightConnector1">
            <a:avLst/>
          </a:prstGeom>
          <a:ln w="57240">
            <a:solidFill>
              <a:srgbClr val="33cccc"/>
            </a:solidFill>
            <a:miter/>
          </a:ln>
        </p:spPr>
      </p:cxnSp>
      <p:cxnSp>
        <p:nvCxnSpPr>
          <p:cNvPr id="77" name="Google Shape;78;p1"/>
          <p:cNvCxnSpPr/>
          <p:nvPr/>
        </p:nvCxnSpPr>
        <p:spPr>
          <a:xfrm>
            <a:off x="757080" y="6364080"/>
            <a:ext cx="10694160" cy="37080"/>
          </a:xfrm>
          <a:prstGeom prst="straightConnector1">
            <a:avLst/>
          </a:prstGeom>
          <a:ln w="38160">
            <a:solidFill>
              <a:srgbClr val="4472c4"/>
            </a:solidFill>
            <a:miter/>
          </a:ln>
        </p:spPr>
      </p:cxnSp>
      <p:sp>
        <p:nvSpPr>
          <p:cNvPr id="78" name="TextBox 8"/>
          <p:cNvSpPr/>
          <p:nvPr/>
        </p:nvSpPr>
        <p:spPr>
          <a:xfrm>
            <a:off x="1133640" y="272880"/>
            <a:ext cx="424656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ffff"/>
                </a:solidFill>
                <a:uFillTx/>
                <a:latin typeface="Tahoma"/>
                <a:ea typeface="Tahoma"/>
              </a:rPr>
              <a:t>2-т</a:t>
            </a:r>
            <a:r>
              <a:rPr b="1" lang="kk-KZ" sz="2400" strike="noStrike" u="none">
                <a:solidFill>
                  <a:srgbClr val="ffffff"/>
                </a:solidFill>
                <a:uFillTx/>
                <a:latin typeface="Tahoma"/>
                <a:ea typeface="Tahoma"/>
              </a:rPr>
              <a:t>апсырма</a:t>
            </a:r>
            <a:endParaRPr b="0" lang="ru-RU" sz="2400" strike="noStrike" u="none">
              <a:solidFill>
                <a:srgbClr val="000000"/>
              </a:solidFill>
              <a:uFillTx/>
              <a:latin typeface="Calibri"/>
            </a:endParaRPr>
          </a:p>
        </p:txBody>
      </p:sp>
      <p:graphicFrame>
        <p:nvGraphicFramePr>
          <p:cNvPr id="79" name=""/>
          <p:cNvGraphicFramePr/>
          <p:nvPr/>
        </p:nvGraphicFramePr>
        <p:xfrm>
          <a:off x="1427040" y="1309680"/>
          <a:ext cx="8358480" cy="3267000"/>
        </p:xfrm>
        <a:graphic>
          <a:graphicData uri="http://schemas.openxmlformats.org/drawingml/2006/table">
            <a:tbl>
              <a:tblPr/>
              <a:tblGrid>
                <a:gridCol w="2786040"/>
                <a:gridCol w="2225880"/>
                <a:gridCol w="3346560"/>
              </a:tblGrid>
              <a:tr h="351000">
                <a:tc>
                  <a:txBody>
                    <a:bodyPr lIns="68400" rIns="68400" tIns="0" bIns="0" anchor="t">
                      <a:noAutofit/>
                    </a:bodyPr>
                    <a:p>
                      <a:pPr algn="just">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Calibri"/>
                        </a:rPr>
                        <a:t>Осы шақ</a:t>
                      </a:r>
                      <a:endParaRPr b="0" lang="ru-RU" sz="20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400" rIns="68400" tIns="0" bIns="0" anchor="t">
                      <a:noAutofit/>
                    </a:bodyPr>
                    <a:p>
                      <a:pPr algn="just">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Calibri"/>
                        </a:rPr>
                        <a:t>Өткен шақ</a:t>
                      </a:r>
                      <a:endParaRPr b="0" lang="ru-RU" sz="20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400" rIns="68400" tIns="0" bIns="0" anchor="t">
                      <a:noAutofit/>
                    </a:bodyPr>
                    <a:p>
                      <a:pPr algn="just">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Calibri"/>
                        </a:rPr>
                        <a:t>Келер шақ</a:t>
                      </a:r>
                      <a:endParaRPr b="0" lang="ru-RU" sz="20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2916000">
                <a:tc>
                  <a:txBody>
                    <a:bodyPr lIns="68400" rIns="68400" tIns="0" bIns="0" anchor="t">
                      <a:noAutofit/>
                    </a:bodyPr>
                    <a:p>
                      <a:pPr algn="just">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Calibri"/>
                        </a:rPr>
                        <a:t>Ғаламтор желісінің пайдасы көп болып </a:t>
                      </a:r>
                      <a:r>
                        <a:rPr b="1" lang="kk-KZ" sz="2000" strike="noStrike" u="none">
                          <a:solidFill>
                            <a:srgbClr val="000000"/>
                          </a:solidFill>
                          <a:uFillTx/>
                          <a:latin typeface="Times New Roman"/>
                          <a:ea typeface="Calibri"/>
                        </a:rPr>
                        <a:t>... .</a:t>
                      </a:r>
                      <a:endParaRPr b="0" lang="ru-RU" sz="2000" strike="noStrike" u="none">
                        <a:solidFill>
                          <a:srgbClr val="000000"/>
                        </a:solidFill>
                        <a:uFillTx/>
                        <a:latin typeface="Calibri"/>
                      </a:endParaRPr>
                    </a:p>
                    <a:p>
                      <a:pPr algn="just">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Calibri"/>
                        </a:rPr>
                        <a:t>Қазіргі таңда  ғаламтор әлемдік қауымдастықтың  негізгі  ақпараттық құралына </a:t>
                      </a:r>
                      <a:r>
                        <a:rPr b="1" lang="kk-KZ" sz="2000" strike="noStrike" u="none">
                          <a:solidFill>
                            <a:srgbClr val="000000"/>
                          </a:solidFill>
                          <a:uFillTx/>
                          <a:latin typeface="Times New Roman"/>
                          <a:ea typeface="Calibri"/>
                        </a:rPr>
                        <a:t>... .</a:t>
                      </a:r>
                      <a:endParaRPr b="0" lang="ru-RU" sz="20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400" rIns="68400" tIns="0" bIns="0" anchor="t">
                      <a:noAutofit/>
                    </a:bodyPr>
                    <a:p>
                      <a:pPr algn="just">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Calibri"/>
                        </a:rPr>
                        <a:t>Ғаламтор  бүкіл әлемді  жаулап </a:t>
                      </a:r>
                      <a:r>
                        <a:rPr b="1" lang="kk-KZ" sz="2000" strike="noStrike" u="none">
                          <a:solidFill>
                            <a:srgbClr val="000000"/>
                          </a:solidFill>
                          <a:uFillTx/>
                          <a:latin typeface="Times New Roman"/>
                          <a:ea typeface="Calibri"/>
                        </a:rPr>
                        <a:t>... .</a:t>
                      </a:r>
                      <a:endParaRPr b="0" lang="ru-RU" sz="2000" strike="noStrike" u="none">
                        <a:solidFill>
                          <a:srgbClr val="000000"/>
                        </a:solidFill>
                        <a:uFillTx/>
                        <a:latin typeface="Calibri"/>
                      </a:endParaRPr>
                    </a:p>
                    <a:p>
                      <a:pPr algn="just">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Calibri"/>
                        </a:rPr>
                        <a:t>Балалар  ғаламтордың құрбанына </a:t>
                      </a:r>
                      <a:r>
                        <a:rPr b="1" lang="kk-KZ" sz="2000" strike="noStrike" u="none">
                          <a:solidFill>
                            <a:srgbClr val="000000"/>
                          </a:solidFill>
                          <a:uFillTx/>
                          <a:latin typeface="Times New Roman"/>
                          <a:ea typeface="Calibri"/>
                        </a:rPr>
                        <a:t>... .</a:t>
                      </a:r>
                      <a:endParaRPr b="0" lang="ru-RU" sz="20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400" rIns="68400" tIns="0" bIns="0" anchor="t">
                      <a:noAutofit/>
                    </a:bodyPr>
                    <a:p>
                      <a:pPr algn="just">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Calibri"/>
                        </a:rPr>
                        <a:t>Тек компьютермен  шектелген бала  ерете ме,кеш пе,әйтеуір,</a:t>
                      </a:r>
                      <a:endParaRPr b="0" lang="ru-RU" sz="2000" strike="noStrike" u="none">
                        <a:solidFill>
                          <a:srgbClr val="000000"/>
                        </a:solidFill>
                        <a:uFillTx/>
                        <a:latin typeface="Calibri"/>
                      </a:endParaRPr>
                    </a:p>
                    <a:p>
                      <a:pPr algn="just">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Calibri"/>
                        </a:rPr>
                        <a:t>қатарластарымен  тілдесе алмайтын ... .</a:t>
                      </a:r>
                      <a:endParaRPr b="0" lang="ru-RU" sz="2000" strike="noStrike" u="none">
                        <a:solidFill>
                          <a:srgbClr val="000000"/>
                        </a:solidFill>
                        <a:uFillTx/>
                        <a:latin typeface="Calibri"/>
                      </a:endParaRPr>
                    </a:p>
                    <a:p>
                      <a:pPr algn="just">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Calibri"/>
                        </a:rPr>
                        <a:t> </a:t>
                      </a:r>
                      <a:endParaRPr b="0" lang="ru-RU" sz="20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bl>
          </a:graphicData>
        </a:graphic>
      </p:graphicFrame>
      <p:sp>
        <p:nvSpPr>
          <p:cNvPr id="80" name="Прямоугольник 10"/>
          <p:cNvSpPr/>
          <p:nvPr/>
        </p:nvSpPr>
        <p:spPr>
          <a:xfrm>
            <a:off x="1128600" y="5248440"/>
            <a:ext cx="6096240" cy="642600"/>
          </a:xfrm>
          <a:prstGeom prst="rect">
            <a:avLst/>
          </a:prstGeom>
          <a:noFill/>
          <a:ln w="0">
            <a:noFill/>
          </a:ln>
        </p:spPr>
        <p:style>
          <a:lnRef idx="0"/>
          <a:fillRef idx="0"/>
          <a:effectRef idx="0"/>
          <a:fontRef idx="minor"/>
        </p:style>
        <p:txBody>
          <a:bodyPr lIns="90000" rIns="90000" tIns="46800" bIns="46800" anchor="t">
            <a:sp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imes New Roman"/>
                <a:ea typeface="Arial"/>
              </a:rPr>
              <a:t>Дескрипторы:</a:t>
            </a:r>
            <a:endParaRPr b="0" lang="ru-RU" sz="1800" strike="noStrike" u="none">
              <a:solidFill>
                <a:srgbClr val="000000"/>
              </a:solidFill>
              <a:uFillTx/>
              <a:latin typeface="Calibri"/>
            </a:endParaRPr>
          </a:p>
          <a:p>
            <a:pPr algn="just">
              <a:lnSpc>
                <a:spcPct val="100000"/>
              </a:lnSpc>
              <a:buClr>
                <a:srgbClr val="000000"/>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Керекті сөзді қояды </a:t>
            </a:r>
            <a:endParaRPr b="0" lang="ru-RU" sz="1800" strike="noStrike" u="none">
              <a:solidFill>
                <a:srgbClr val="000000"/>
              </a:solidFill>
              <a:uFillTx/>
              <a:latin typeface="Calibri"/>
            </a:endParaRPr>
          </a:p>
        </p:txBody>
      </p:sp>
      <p:pic>
        <p:nvPicPr>
          <p:cNvPr id="81" name="Звук 2" descr=""/>
          <p:cNvPicPr/>
          <p:nvPr/>
        </p:nvPicPr>
        <p:blipFill>
          <a:blip r:embed="rId2"/>
          <a:stretch/>
        </p:blipFill>
        <p:spPr>
          <a:xfrm>
            <a:off x="11366640" y="6032520"/>
            <a:ext cx="609480" cy="609480"/>
          </a:xfrm>
          <a:prstGeom prst="rect">
            <a:avLst/>
          </a:prstGeom>
          <a:ln w="0">
            <a:noFill/>
          </a:ln>
        </p:spPr>
      </p:pic>
    </p:spTree>
  </p:cSld>
  <p:timing>
    <p:tnLst>
      <p:par>
        <p:cTn id="43" dur="indefinite" restart="never" nodeType="tmRoot">
          <p:childTnLst>
            <p:seq>
              <p:cTn id="44" dur="indefinite" nodeType="mainSeq">
                <p:childTnLst>
                  <p:par>
                    <p:cTn id="45" fill="hold">
                      <p:stCondLst>
                        <p:cond delay="0"/>
                      </p:stCondLst>
                      <p:childTnLst>
                        <p:par>
                          <p:cTn id="46" fill="hold">
                            <p:stCondLst>
                              <p:cond delay="0"/>
                            </p:stCondLst>
                            <p:childTnLst>
                              <p:par>
                                <p:cTn id="47" nodeType="afterEffect" fill="hold" presetClass="mediacall" presetID="1">
                                  <p:stCondLst>
                                    <p:cond delay="0"/>
                                  </p:stCondLst>
                                  <p:childTnLst>
                                    <p:cmd type="call" cmd="playFrom(0.0)">
                                      <p:cBhvr>
                                        <p:cTn id="48" dur="1" fill="hold"/>
                                        <p:tgtEl>
                                          <p:spTgt spid="81"/>
                                        </p:tgtEl>
                                      </p:cBhvr>
                                    </p:cmd>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82" name="Рисунок 48" descr=""/>
          <p:cNvPicPr/>
          <p:nvPr/>
        </p:nvPicPr>
        <p:blipFill>
          <a:blip r:embed="rId1"/>
          <a:stretch/>
        </p:blipFill>
        <p:spPr>
          <a:xfrm>
            <a:off x="652320" y="7978680"/>
            <a:ext cx="200160" cy="203400"/>
          </a:xfrm>
          <a:prstGeom prst="rect">
            <a:avLst/>
          </a:prstGeom>
          <a:ln w="0">
            <a:noFill/>
          </a:ln>
        </p:spPr>
      </p:pic>
      <p:sp>
        <p:nvSpPr>
          <p:cNvPr id="83"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84"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85"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86" name="Google Shape;77;p1"/>
          <p:cNvCxnSpPr/>
          <p:nvPr/>
        </p:nvCxnSpPr>
        <p:spPr>
          <a:xfrm>
            <a:off x="212400" y="6621120"/>
            <a:ext cx="11729160" cy="26280"/>
          </a:xfrm>
          <a:prstGeom prst="straightConnector1">
            <a:avLst/>
          </a:prstGeom>
          <a:ln w="57240">
            <a:solidFill>
              <a:srgbClr val="33cccc"/>
            </a:solidFill>
            <a:miter/>
          </a:ln>
        </p:spPr>
      </p:cxnSp>
      <p:cxnSp>
        <p:nvCxnSpPr>
          <p:cNvPr id="87" name="Google Shape;78;p1"/>
          <p:cNvCxnSpPr/>
          <p:nvPr/>
        </p:nvCxnSpPr>
        <p:spPr>
          <a:xfrm>
            <a:off x="757080" y="6364080"/>
            <a:ext cx="10694160" cy="37080"/>
          </a:xfrm>
          <a:prstGeom prst="straightConnector1">
            <a:avLst/>
          </a:prstGeom>
          <a:ln w="38160">
            <a:solidFill>
              <a:srgbClr val="4472c4"/>
            </a:solidFill>
            <a:miter/>
          </a:ln>
        </p:spPr>
      </p:cxnSp>
      <p:graphicFrame>
        <p:nvGraphicFramePr>
          <p:cNvPr id="88" name=""/>
          <p:cNvGraphicFramePr/>
          <p:nvPr/>
        </p:nvGraphicFramePr>
        <p:xfrm>
          <a:off x="1427040" y="1309680"/>
          <a:ext cx="8358480" cy="4334040"/>
        </p:xfrm>
        <a:graphic>
          <a:graphicData uri="http://schemas.openxmlformats.org/drawingml/2006/table">
            <a:tbl>
              <a:tblPr/>
              <a:tblGrid>
                <a:gridCol w="2786040"/>
                <a:gridCol w="2225880"/>
                <a:gridCol w="3346560"/>
              </a:tblGrid>
              <a:tr h="420840">
                <a:tc>
                  <a:txBody>
                    <a:bodyPr lIns="68400" rIns="68400" tIns="0" bIns="0" anchor="t">
                      <a:noAutofit/>
                    </a:bodyPr>
                    <a:p>
                      <a:pPr algn="just">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Calibri"/>
                        </a:rPr>
                        <a:t>Осы шақ</a:t>
                      </a:r>
                      <a:endParaRPr b="0" lang="ru-RU" sz="24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400" rIns="68400" tIns="0" bIns="0" anchor="t">
                      <a:noAutofit/>
                    </a:bodyPr>
                    <a:p>
                      <a:pPr algn="just">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Calibri"/>
                        </a:rPr>
                        <a:t>Өткен шақ</a:t>
                      </a:r>
                      <a:endParaRPr b="0" lang="ru-RU" sz="24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400" rIns="68400" tIns="0" bIns="0" anchor="t">
                      <a:noAutofit/>
                    </a:bodyPr>
                    <a:p>
                      <a:pPr algn="just">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Calibri"/>
                        </a:rPr>
                        <a:t>Келер шақ</a:t>
                      </a:r>
                      <a:endParaRPr b="0" lang="ru-RU" sz="24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3913200">
                <a:tc>
                  <a:txBody>
                    <a:bodyPr lIns="68400" rIns="68400" tIns="0" bIns="0" anchor="t">
                      <a:noAutofit/>
                    </a:bodyPr>
                    <a:p>
                      <a:pPr algn="just">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Calibri"/>
                        </a:rPr>
                        <a:t>Ғаламтор желісінің пайдасы көп болып </a:t>
                      </a:r>
                      <a:r>
                        <a:rPr b="1" lang="kk-KZ" sz="2400" strike="noStrike" u="none">
                          <a:solidFill>
                            <a:srgbClr val="000000"/>
                          </a:solidFill>
                          <a:uFillTx/>
                          <a:latin typeface="Times New Roman"/>
                          <a:ea typeface="Calibri"/>
                        </a:rPr>
                        <a:t>отыр.</a:t>
                      </a:r>
                      <a:endParaRPr b="0" lang="ru-RU" sz="2400" strike="noStrike" u="none">
                        <a:solidFill>
                          <a:srgbClr val="000000"/>
                        </a:solidFill>
                        <a:uFillTx/>
                        <a:latin typeface="Calibri"/>
                      </a:endParaRPr>
                    </a:p>
                    <a:p>
                      <a:pPr algn="just">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Calibri"/>
                        </a:rPr>
                        <a:t>Қазіргі таңда  ғаламтор әлемдік қауымдастықтың  негізгі  ақпараттық құралына </a:t>
                      </a:r>
                      <a:r>
                        <a:rPr b="1" lang="kk-KZ" sz="2400" strike="noStrike" u="none">
                          <a:solidFill>
                            <a:srgbClr val="000000"/>
                          </a:solidFill>
                          <a:uFillTx/>
                          <a:latin typeface="Times New Roman"/>
                          <a:ea typeface="Calibri"/>
                        </a:rPr>
                        <a:t>айналып отыр.</a:t>
                      </a:r>
                      <a:endParaRPr b="0" lang="ru-RU" sz="24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400" rIns="68400" tIns="0" bIns="0" anchor="t">
                      <a:noAutofit/>
                    </a:bodyPr>
                    <a:p>
                      <a:pPr algn="just">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Calibri"/>
                        </a:rPr>
                        <a:t>Ғаламтор  бүкіл әлемді  жаулап </a:t>
                      </a:r>
                      <a:r>
                        <a:rPr b="1" lang="kk-KZ" sz="2400" strike="noStrike" u="none">
                          <a:solidFill>
                            <a:srgbClr val="000000"/>
                          </a:solidFill>
                          <a:uFillTx/>
                          <a:latin typeface="Times New Roman"/>
                          <a:ea typeface="Calibri"/>
                        </a:rPr>
                        <a:t>алды.</a:t>
                      </a:r>
                      <a:endParaRPr b="0" lang="ru-RU" sz="2400" strike="noStrike" u="none">
                        <a:solidFill>
                          <a:srgbClr val="000000"/>
                        </a:solidFill>
                        <a:uFillTx/>
                        <a:latin typeface="Calibri"/>
                      </a:endParaRPr>
                    </a:p>
                    <a:p>
                      <a:pPr algn="just">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Calibri"/>
                        </a:rPr>
                        <a:t>Балалар  ғаламтордың құрбанына </a:t>
                      </a:r>
                      <a:r>
                        <a:rPr b="1" lang="kk-KZ" sz="2400" strike="noStrike" u="none">
                          <a:solidFill>
                            <a:srgbClr val="000000"/>
                          </a:solidFill>
                          <a:uFillTx/>
                          <a:latin typeface="Times New Roman"/>
                          <a:ea typeface="Calibri"/>
                        </a:rPr>
                        <a:t>айналды.</a:t>
                      </a:r>
                      <a:endParaRPr b="0" lang="ru-RU" sz="24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400" rIns="68400" tIns="0" bIns="0" anchor="t">
                      <a:noAutofit/>
                    </a:bodyPr>
                    <a:p>
                      <a:pPr algn="just">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Calibri"/>
                        </a:rPr>
                        <a:t>Тек компьютермен  шектелген бала  ерете ме,кеш пе,әйтеуір,</a:t>
                      </a:r>
                      <a:endParaRPr b="0" lang="ru-RU" sz="2400" strike="noStrike" u="none">
                        <a:solidFill>
                          <a:srgbClr val="000000"/>
                        </a:solidFill>
                        <a:uFillTx/>
                        <a:latin typeface="Calibri"/>
                      </a:endParaRPr>
                    </a:p>
                    <a:p>
                      <a:pPr algn="just">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Calibri"/>
                        </a:rPr>
                        <a:t>қатарластарымен  тілдесе алмайтын  </a:t>
                      </a:r>
                      <a:r>
                        <a:rPr b="1" lang="kk-KZ" sz="2400" strike="noStrike" u="none">
                          <a:solidFill>
                            <a:srgbClr val="000000"/>
                          </a:solidFill>
                          <a:uFillTx/>
                          <a:latin typeface="Times New Roman"/>
                          <a:ea typeface="Calibri"/>
                        </a:rPr>
                        <a:t>халге жетеді.</a:t>
                      </a:r>
                      <a:endParaRPr b="0" lang="ru-RU" sz="2400" strike="noStrike" u="none">
                        <a:solidFill>
                          <a:srgbClr val="000000"/>
                        </a:solidFill>
                        <a:uFillTx/>
                        <a:latin typeface="Calibri"/>
                      </a:endParaRPr>
                    </a:p>
                    <a:p>
                      <a:pPr algn="just">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Calibri"/>
                        </a:rPr>
                        <a:t> </a:t>
                      </a:r>
                      <a:endParaRPr b="0" lang="ru-RU" sz="2400" strike="noStrike" u="none">
                        <a:solidFill>
                          <a:srgbClr val="000000"/>
                        </a:solidFill>
                        <a:uFillTx/>
                        <a:latin typeface="Calibri"/>
                      </a:endParaRPr>
                    </a:p>
                  </a:txBody>
                  <a:tcPr anchor="t" marL="68400" marR="6840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bl>
          </a:graphicData>
        </a:graphic>
      </p:graphicFrame>
      <p:sp>
        <p:nvSpPr>
          <p:cNvPr id="89" name="TextBox 8"/>
          <p:cNvSpPr/>
          <p:nvPr/>
        </p:nvSpPr>
        <p:spPr>
          <a:xfrm>
            <a:off x="1133640" y="272880"/>
            <a:ext cx="424656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Tahoma"/>
                <a:ea typeface="Tahoma"/>
              </a:rPr>
              <a:t>Өзіңді тексер</a:t>
            </a:r>
            <a:endParaRPr b="0" lang="ru-RU" sz="2400" strike="noStrike" u="none">
              <a:solidFill>
                <a:srgbClr val="000000"/>
              </a:solidFill>
              <a:uFillTx/>
              <a:latin typeface="Calibri"/>
            </a:endParaRPr>
          </a:p>
        </p:txBody>
      </p:sp>
      <p:pic>
        <p:nvPicPr>
          <p:cNvPr id="90" name="Звук 2" descr=""/>
          <p:cNvPicPr/>
          <p:nvPr/>
        </p:nvPicPr>
        <p:blipFill>
          <a:blip r:embed="rId2"/>
          <a:stretch/>
        </p:blipFill>
        <p:spPr>
          <a:xfrm>
            <a:off x="11366640" y="6032520"/>
            <a:ext cx="609480" cy="609480"/>
          </a:xfrm>
          <a:prstGeom prst="rect">
            <a:avLst/>
          </a:prstGeom>
          <a:ln w="0">
            <a:noFill/>
          </a:ln>
        </p:spPr>
      </p:pic>
    </p:spTree>
  </p:cSld>
  <p:timing>
    <p:tnLst>
      <p:par>
        <p:cTn id="49" dur="indefinite" restart="never" nodeType="tmRoot">
          <p:childTnLst>
            <p:seq>
              <p:cTn id="50" dur="indefinite" nodeType="mainSeq">
                <p:childTnLst>
                  <p:par>
                    <p:cTn id="51" fill="hold">
                      <p:stCondLst>
                        <p:cond delay="0"/>
                      </p:stCondLst>
                      <p:childTnLst>
                        <p:par>
                          <p:cTn id="52" fill="hold">
                            <p:stCondLst>
                              <p:cond delay="0"/>
                            </p:stCondLst>
                            <p:childTnLst>
                              <p:par>
                                <p:cTn id="53" nodeType="afterEffect" fill="hold" presetClass="mediacall" presetID="1">
                                  <p:stCondLst>
                                    <p:cond delay="0"/>
                                  </p:stCondLst>
                                  <p:childTnLst>
                                    <p:cmd type="call" cmd="playFrom(0.0)">
                                      <p:cBhvr>
                                        <p:cTn id="54" dur="1" fill="hold"/>
                                        <p:tgtEl>
                                          <p:spTgt spid="90"/>
                                        </p:tgtEl>
                                      </p:cBhvr>
                                    </p:cmd>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docProps/app.xml><?xml version="1.0" encoding="utf-8"?>
<Properties xmlns="http://schemas.openxmlformats.org/officeDocument/2006/extended-properties" xmlns:vt="http://schemas.openxmlformats.org/officeDocument/2006/docPropsVTypes">
  <Template/>
  <TotalTime>5819</TotalTime>
  <Application>LibreOffice/24.8.2.1$MacOSX_AARCH64 LibreOffice_project/0f794b6e29741098670a3b95d60478a65d05ef13</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2018-09-12T08:07:08Z</dcterms:created>
  <dc:creator>Жазира Асанова</dc:creator>
  <dc:description/>
  <dc:language>ru-RU</dc:language>
  <cp:lastModifiedBy>Windows User</cp:lastModifiedBy>
  <cp:lastPrinted>2020-03-24T14:36:16Z</cp:lastPrinted>
  <dcterms:modified xsi:type="dcterms:W3CDTF">2021-01-18T03:08:59Z</dcterms:modified>
  <cp:revision>433</cp:revision>
  <dc:subject/>
  <dc:title>Презентация PowerPoint</dc:title>
</cp:coreProperties>
</file>