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7" r:id="rId3"/>
    <p:sldId id="258" r:id="rId4"/>
    <p:sldId id="268" r:id="rId5"/>
    <p:sldId id="264" r:id="rId6"/>
    <p:sldId id="270" r:id="rId7"/>
    <p:sldId id="272" r:id="rId8"/>
    <p:sldId id="261" r:id="rId9"/>
    <p:sldId id="273" r:id="rId10"/>
    <p:sldId id="274" r:id="rId11"/>
    <p:sldId id="275" r:id="rId12"/>
    <p:sldId id="27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baribar.kz/" TargetMode="External"/><Relationship Id="rId7" Type="http://schemas.openxmlformats.org/officeDocument/2006/relationships/hyperlink" Target="http://www.qazaquni.kz/" TargetMode="External"/><Relationship Id="rId2" Type="http://schemas.openxmlformats.org/officeDocument/2006/relationships/hyperlink" Target="https://baq.kz/" TargetMode="External"/><Relationship Id="rId1" Type="http://schemas.openxmlformats.org/officeDocument/2006/relationships/slideLayout" Target="../slideLayouts/slideLayout2.xml"/><Relationship Id="rId6" Type="http://schemas.openxmlformats.org/officeDocument/2006/relationships/hyperlink" Target="https://kk.wikipedia.org/wiki/%D2%9A%D0%B0%D0%B7%D0%B0%D2%9B" TargetMode="External"/><Relationship Id="rId5" Type="http://schemas.openxmlformats.org/officeDocument/2006/relationships/hyperlink" Target="https://kk.wikipedia.org/wiki/%D0%A2%D0%B0%D0%BD%D1%8B%D0%BC" TargetMode="External"/><Relationship Id="rId4" Type="http://schemas.openxmlformats.org/officeDocument/2006/relationships/hyperlink" Target="http://asmaziri.kz/"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k.wikipedia.org/wiki/HTTP" TargetMode="External"/><Relationship Id="rId7" Type="http://schemas.openxmlformats.org/officeDocument/2006/relationships/hyperlink" Target="https://kk.wikipedia.org/wiki/%D2%9A%D0%BE%D0%B7%D2%93%D0%B0%D0%BB%D1%82%D2%9B%D1%8B%D1%88" TargetMode="External"/><Relationship Id="rId2" Type="http://schemas.openxmlformats.org/officeDocument/2006/relationships/hyperlink" Target="https://www.google.com/search" TargetMode="External"/><Relationship Id="rId1" Type="http://schemas.openxmlformats.org/officeDocument/2006/relationships/slideLayout" Target="../slideLayouts/slideLayout2.xml"/><Relationship Id="rId6" Type="http://schemas.openxmlformats.org/officeDocument/2006/relationships/hyperlink" Target="https://kk.wikipedia.org/w/index.php?title=%D0%A5%D0%BE%D1%81%D1%82%D0%B8%D0%BD%D0%B3&amp;action=edit&amp;redlink=1" TargetMode="External"/><Relationship Id="rId5" Type="http://schemas.openxmlformats.org/officeDocument/2006/relationships/hyperlink" Target="https://kk.wikipedia.org/w/index.php?title=%D0%94%D0%BE%D0%BC%D0%B5%D0%BD&amp;action=edit&amp;redlink=1" TargetMode="External"/><Relationship Id="rId4" Type="http://schemas.openxmlformats.org/officeDocument/2006/relationships/hyperlink" Target="https://kk.wikipedia.org/wiki/%D0%A5%D0%B0%D1%82%D1%82%D0%B0%D0%BC%D0%B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owmanypeopleareinspacerightnow.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655" y="609600"/>
            <a:ext cx="10229014" cy="1375954"/>
          </a:xfrm>
        </p:spPr>
        <p:txBody>
          <a:bodyPr>
            <a:noAutofit/>
          </a:bodyPr>
          <a:lstStyle/>
          <a:p>
            <a:pPr algn="ctr">
              <a:lnSpc>
                <a:spcPct val="107000"/>
              </a:lnSpc>
              <a:spcAft>
                <a:spcPts val="800"/>
              </a:spcAft>
            </a:pPr>
            <a:r>
              <a:rPr lang="kk-KZ" sz="2800" b="1" dirty="0" smtClean="0">
                <a:solidFill>
                  <a:schemeClr val="tx1"/>
                </a:solidFill>
                <a:latin typeface="Times New Roman" panose="02020603050405020304" pitchFamily="18" charset="0"/>
                <a:cs typeface="Times New Roman" panose="02020603050405020304" pitchFamily="18" charset="0"/>
              </a:rPr>
              <a:t>Бөлімнің тақырыбы:    </a:t>
            </a:r>
            <a:r>
              <a:rPr lang="kk-KZ" sz="2800"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Ғаламтор </a:t>
            </a:r>
            <a:r>
              <a:rPr lang="kk-KZ" sz="28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және әлеуметтік желілер.</a:t>
            </a:r>
            <a: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ru-RU" sz="28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Морфология</a:t>
            </a:r>
            <a: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4087" y="2455817"/>
            <a:ext cx="9577009" cy="3801467"/>
          </a:xfrm>
        </p:spPr>
        <p:txBody>
          <a:bodyPr/>
          <a:lstStyle/>
          <a:p>
            <a:pPr marL="0" indent="0">
              <a:buNone/>
            </a:pPr>
            <a:r>
              <a:rPr lang="en-US" sz="2800" dirty="0" smtClean="0">
                <a:solidFill>
                  <a:schemeClr val="tx1"/>
                </a:solidFill>
                <a:latin typeface="Times New Roman" panose="02020603050405020304" pitchFamily="18" charset="0"/>
                <a:cs typeface="Times New Roman" panose="02020603050405020304" pitchFamily="18" charset="0"/>
              </a:rPr>
              <a:t> </a:t>
            </a:r>
            <a:r>
              <a:rPr lang="kk-KZ" sz="3200" b="1" dirty="0" smtClean="0">
                <a:solidFill>
                  <a:schemeClr val="tx1"/>
                </a:solidFill>
                <a:latin typeface="Times New Roman" panose="02020603050405020304" pitchFamily="18" charset="0"/>
                <a:cs typeface="Times New Roman" panose="02020603050405020304" pitchFamily="18" charset="0"/>
              </a:rPr>
              <a:t>Сабақтың тақырыбы:    </a:t>
            </a:r>
            <a:r>
              <a:rPr lang="kk-KZ" sz="3200" b="1" dirty="0" smtClean="0">
                <a:latin typeface="Times New Roman" panose="02020603050405020304" pitchFamily="18" charset="0"/>
                <a:cs typeface="Times New Roman" panose="02020603050405020304" pitchFamily="18" charset="0"/>
              </a:rPr>
              <a:t>Ғаламтордағы </a:t>
            </a:r>
            <a:r>
              <a:rPr lang="kk-KZ" sz="3200" b="1" dirty="0">
                <a:latin typeface="Times New Roman" panose="02020603050405020304" pitchFamily="18" charset="0"/>
                <a:cs typeface="Times New Roman" panose="02020603050405020304" pitchFamily="18" charset="0"/>
              </a:rPr>
              <a:t>танымал </a:t>
            </a:r>
            <a:r>
              <a:rPr lang="kk-KZ" sz="3200" b="1" dirty="0" smtClean="0">
                <a:latin typeface="Times New Roman" panose="02020603050405020304" pitchFamily="18" charset="0"/>
                <a:cs typeface="Times New Roman" panose="02020603050405020304" pitchFamily="18" charset="0"/>
              </a:rPr>
              <a:t>       сайттар</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100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Өзіңді тексер</a:t>
            </a:r>
            <a:r>
              <a:rPr lang="ru-RU" dirty="0"/>
              <a:t/>
            </a:r>
            <a:br>
              <a:rPr lang="ru-RU" dirty="0"/>
            </a:br>
            <a:endParaRPr lang="ru-RU" dirty="0"/>
          </a:p>
        </p:txBody>
      </p:sp>
      <p:sp>
        <p:nvSpPr>
          <p:cNvPr id="3" name="Объект 2"/>
          <p:cNvSpPr>
            <a:spLocks noGrp="1"/>
          </p:cNvSpPr>
          <p:nvPr>
            <p:ph idx="1"/>
          </p:nvPr>
        </p:nvSpPr>
        <p:spPr>
          <a:xfrm>
            <a:off x="677334" y="1371601"/>
            <a:ext cx="8596668" cy="4669762"/>
          </a:xfrm>
        </p:spPr>
        <p:txBody>
          <a:bodyPr/>
          <a:lstStyle/>
          <a:p>
            <a:r>
              <a:rPr lang="kk-KZ" b="1" dirty="0">
                <a:latin typeface="Times New Roman" panose="02020603050405020304" pitchFamily="18" charset="0"/>
                <a:cs typeface="Times New Roman" panose="02020603050405020304" pitchFamily="18" charset="0"/>
              </a:rPr>
              <a:t>Сәйкестендіру тесті  </a:t>
            </a:r>
            <a:endParaRPr lang="ru-RU" b="1" dirty="0">
              <a:latin typeface="Times New Roman" panose="02020603050405020304" pitchFamily="18" charset="0"/>
              <a:cs typeface="Times New Roman" panose="02020603050405020304" pitchFamily="18" charset="0"/>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267676649"/>
              </p:ext>
            </p:extLst>
          </p:nvPr>
        </p:nvGraphicFramePr>
        <p:xfrm>
          <a:off x="509451" y="1672046"/>
          <a:ext cx="10437223" cy="4809862"/>
        </p:xfrm>
        <a:graphic>
          <a:graphicData uri="http://schemas.openxmlformats.org/drawingml/2006/table">
            <a:tbl>
              <a:tblPr firstRow="1" firstCol="1" bandRow="1"/>
              <a:tblGrid>
                <a:gridCol w="4998136">
                  <a:extLst>
                    <a:ext uri="{9D8B030D-6E8A-4147-A177-3AD203B41FA5}">
                      <a16:colId xmlns:a16="http://schemas.microsoft.com/office/drawing/2014/main" val="1557703142"/>
                    </a:ext>
                  </a:extLst>
                </a:gridCol>
                <a:gridCol w="1275311">
                  <a:extLst>
                    <a:ext uri="{9D8B030D-6E8A-4147-A177-3AD203B41FA5}">
                      <a16:colId xmlns:a16="http://schemas.microsoft.com/office/drawing/2014/main" val="2669625603"/>
                    </a:ext>
                  </a:extLst>
                </a:gridCol>
                <a:gridCol w="4163776">
                  <a:extLst>
                    <a:ext uri="{9D8B030D-6E8A-4147-A177-3AD203B41FA5}">
                      <a16:colId xmlns:a16="http://schemas.microsoft.com/office/drawing/2014/main" val="2579191124"/>
                    </a:ext>
                  </a:extLst>
                </a:gridCol>
              </a:tblGrid>
              <a:tr h="731534">
                <a:tc>
                  <a:txBody>
                    <a:bodyPr/>
                    <a:lstStyle/>
                    <a:p>
                      <a:r>
                        <a:rPr lang="kk-KZ" sz="2000" dirty="0">
                          <a:solidFill>
                            <a:schemeClr val="accent5"/>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kk-KZ" sz="2000" u="sng" dirty="0">
                          <a:solidFill>
                            <a:schemeClr val="accent5"/>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https://baq.kz/</a:t>
                      </a:r>
                      <a:endParaRPr lang="ru-RU" sz="2000" dirty="0">
                        <a:solidFill>
                          <a:schemeClr val="accent5"/>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кино әлеміндегі жаңалықтармен бөлісетін қазақ тілді ресурс</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097994"/>
                  </a:ext>
                </a:extLst>
              </a:tr>
              <a:tr h="429458">
                <a:tc>
                  <a:txBody>
                    <a:bodyPr/>
                    <a:lstStyle/>
                    <a:p>
                      <a:r>
                        <a:rPr lang="kk-KZ"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2.https://massaget.kz/https://</a:t>
                      </a:r>
                      <a:endParaRPr lang="ru-RU"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ұлттық портал</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ru-RU"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7292393"/>
                  </a:ext>
                </a:extLst>
              </a:tr>
              <a:tr h="608157">
                <a:tc>
                  <a:txBody>
                    <a:bodyPr/>
                    <a:lstStyle/>
                    <a:p>
                      <a:r>
                        <a:rPr lang="kk-KZ"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u="sng"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https://baribar.kz/</a:t>
                      </a:r>
                      <a:endParaRPr lang="ru-RU"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тағамдардың  дәмді мәзірі</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ru-RU"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895159"/>
                  </a:ext>
                </a:extLst>
              </a:tr>
              <a:tr h="715763">
                <a:tc>
                  <a:txBody>
                    <a:bodyPr/>
                    <a:lstStyle/>
                    <a:p>
                      <a:r>
                        <a:rPr lang="kk-KZ"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4.http://kinostan.kz/</a:t>
                      </a:r>
                      <a:endParaRPr lang="ru-RU"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сұрақ –жауап алу үшін ұсынылған  сайт</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ru-RU"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1313740"/>
                  </a:ext>
                </a:extLst>
              </a:tr>
              <a:tr h="1752339">
                <a:tc>
                  <a:txBody>
                    <a:bodyPr/>
                    <a:lstStyle/>
                    <a:p>
                      <a:r>
                        <a:rPr lang="en-US"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lang="kk-KZ"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000" u="sng"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http://asmaziri.kz/</a:t>
                      </a:r>
                      <a:endParaRPr lang="ru-RU"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t>
                      </a:r>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u="sng" dirty="0">
                          <a:solidFill>
                            <a:srgbClr val="FAA700"/>
                          </a:solidFill>
                          <a:effectLst/>
                          <a:latin typeface="Times New Roman" panose="02020603050405020304" pitchFamily="18" charset="0"/>
                          <a:ea typeface="Calibri" panose="020F0502020204030204" pitchFamily="34" charset="0"/>
                          <a:cs typeface="Times New Roman" panose="02020603050405020304" pitchFamily="18" charset="0"/>
                          <a:hlinkClick r:id="rId5"/>
                        </a:rPr>
                        <a:t>танымдық</a:t>
                      </a:r>
                      <a:r>
                        <a:rPr lang="kk-KZ" sz="180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жастар порталы </a:t>
                      </a:r>
                      <a:r>
                        <a:rPr lang="kk-KZ" sz="1800" u="sng" dirty="0">
                          <a:solidFill>
                            <a:srgbClr val="006600"/>
                          </a:solidFill>
                          <a:effectLst/>
                          <a:latin typeface="Times New Roman" panose="02020603050405020304" pitchFamily="18" charset="0"/>
                          <a:ea typeface="Calibri" panose="020F0502020204030204" pitchFamily="34" charset="0"/>
                          <a:cs typeface="Times New Roman" panose="02020603050405020304" pitchFamily="18" charset="0"/>
                          <a:hlinkClick r:id="rId6" tooltip="Қазақ"/>
                        </a:rPr>
                        <a:t>қазақ</a:t>
                      </a:r>
                      <a:r>
                        <a:rPr lang="kk-KZ" sz="180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тілді интернетсүйер қауымның дүниетаным шеңберін кеңейтуге септігін тигізу мақсатымен жұмыс істейді.</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3301021"/>
                  </a:ext>
                </a:extLst>
              </a:tr>
              <a:tr h="572611">
                <a:tc>
                  <a:txBody>
                    <a:bodyPr/>
                    <a:lstStyle/>
                    <a:p>
                      <a:r>
                        <a:rPr lang="kk-KZ"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kk-KZ" sz="2000" u="sng"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http://www.qazaquni.kz/</a:t>
                      </a:r>
                      <a:endParaRPr lang="ru-RU" sz="20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соңғы жаңалықтар қамтылған сайт</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09" marR="56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8157284"/>
                  </a:ext>
                </a:extLst>
              </a:tr>
            </a:tbl>
          </a:graphicData>
        </a:graphic>
      </p:graphicFrame>
    </p:spTree>
    <p:extLst>
      <p:ext uri="{BB962C8B-B14F-4D97-AF65-F5344CB8AC3E}">
        <p14:creationId xmlns:p14="http://schemas.microsoft.com/office/powerpoint/2010/main" val="177429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Өзіңді тексер</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kk-KZ" sz="2800" dirty="0">
                <a:latin typeface="Times New Roman" panose="02020603050405020304" pitchFamily="18" charset="0"/>
                <a:cs typeface="Times New Roman" panose="02020603050405020304" pitchFamily="18" charset="0"/>
              </a:rPr>
              <a:t>Дұрыс жауап</a:t>
            </a:r>
            <a:endParaRPr lang="ru-RU" sz="2800" dirty="0">
              <a:latin typeface="Times New Roman" panose="02020603050405020304" pitchFamily="18" charset="0"/>
              <a:cs typeface="Times New Roman" panose="02020603050405020304" pitchFamily="18" charset="0"/>
            </a:endParaRPr>
          </a:p>
          <a:p>
            <a:pPr lvl="0"/>
            <a:r>
              <a:rPr lang="kk-KZ" sz="2800" dirty="0" smtClean="0">
                <a:latin typeface="Times New Roman" panose="02020603050405020304" pitchFamily="18" charset="0"/>
                <a:cs typeface="Times New Roman" panose="02020603050405020304" pitchFamily="18" charset="0"/>
              </a:rPr>
              <a:t>1.J</a:t>
            </a:r>
            <a:r>
              <a:rPr lang="kk-KZ"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kk-KZ" sz="2800" dirty="0" smtClean="0">
                <a:latin typeface="Times New Roman" panose="02020603050405020304" pitchFamily="18" charset="0"/>
                <a:cs typeface="Times New Roman" panose="02020603050405020304" pitchFamily="18" charset="0"/>
              </a:rPr>
              <a:t>2.Е</a:t>
            </a:r>
            <a:endParaRPr lang="ru-RU" sz="2800" dirty="0">
              <a:latin typeface="Times New Roman" panose="02020603050405020304" pitchFamily="18" charset="0"/>
              <a:cs typeface="Times New Roman" panose="02020603050405020304" pitchFamily="18" charset="0"/>
            </a:endParaRPr>
          </a:p>
          <a:p>
            <a:pPr lvl="0"/>
            <a:r>
              <a:rPr lang="kk-KZ" sz="2800" dirty="0" smtClean="0">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D</a:t>
            </a:r>
            <a:endParaRPr lang="ru-RU" sz="2800" dirty="0">
              <a:latin typeface="Times New Roman" panose="02020603050405020304" pitchFamily="18" charset="0"/>
              <a:cs typeface="Times New Roman" panose="02020603050405020304" pitchFamily="18" charset="0"/>
            </a:endParaRPr>
          </a:p>
          <a:p>
            <a:pPr lvl="0"/>
            <a:r>
              <a:rPr lang="kk-KZ" sz="2800" dirty="0" smtClean="0">
                <a:latin typeface="Times New Roman" panose="02020603050405020304" pitchFamily="18" charset="0"/>
                <a:cs typeface="Times New Roman" panose="02020603050405020304" pitchFamily="18" charset="0"/>
              </a:rPr>
              <a:t>4.</a:t>
            </a:r>
            <a:r>
              <a:rPr lang="en-US" sz="2800" dirty="0" smtClean="0">
                <a:latin typeface="Times New Roman" panose="02020603050405020304" pitchFamily="18" charset="0"/>
                <a:cs typeface="Times New Roman" panose="02020603050405020304" pitchFamily="18" charset="0"/>
              </a:rPr>
              <a:t>A</a:t>
            </a:r>
            <a:endParaRPr lang="ru-RU" sz="2800" dirty="0">
              <a:latin typeface="Times New Roman" panose="02020603050405020304" pitchFamily="18" charset="0"/>
              <a:cs typeface="Times New Roman" panose="02020603050405020304" pitchFamily="18" charset="0"/>
            </a:endParaRPr>
          </a:p>
          <a:p>
            <a:pPr lvl="0"/>
            <a:r>
              <a:rPr lang="kk-KZ" sz="2800" dirty="0" smtClean="0">
                <a:latin typeface="Times New Roman" panose="02020603050405020304" pitchFamily="18" charset="0"/>
                <a:cs typeface="Times New Roman" panose="02020603050405020304" pitchFamily="18" charset="0"/>
              </a:rPr>
              <a:t>5.С</a:t>
            </a:r>
            <a:endParaRPr lang="ru-RU" sz="2800" dirty="0">
              <a:latin typeface="Times New Roman" panose="02020603050405020304" pitchFamily="18" charset="0"/>
              <a:cs typeface="Times New Roman" panose="02020603050405020304" pitchFamily="18" charset="0"/>
            </a:endParaRPr>
          </a:p>
          <a:p>
            <a:r>
              <a:rPr lang="kk-KZ" sz="2800" dirty="0" smtClean="0">
                <a:latin typeface="Times New Roman" panose="02020603050405020304" pitchFamily="18" charset="0"/>
                <a:cs typeface="Times New Roman" panose="02020603050405020304" pitchFamily="18" charset="0"/>
              </a:rPr>
              <a:t>6.В</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659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84069"/>
          </a:xfrm>
        </p:spPr>
        <p:txBody>
          <a:bodyPr>
            <a:normAutofit/>
          </a:bodyPr>
          <a:lstStyle/>
          <a:p>
            <a:r>
              <a:rPr lang="kk-KZ" sz="2800" b="1" dirty="0">
                <a:latin typeface="Times New Roman" panose="02020603050405020304" pitchFamily="18" charset="0"/>
                <a:cs typeface="Times New Roman" panose="02020603050405020304" pitchFamily="18" charset="0"/>
              </a:rPr>
              <a:t>Қ</a:t>
            </a:r>
            <a:r>
              <a:rPr lang="kk-KZ" sz="2800" b="1" dirty="0" smtClean="0">
                <a:latin typeface="Times New Roman" panose="02020603050405020304" pitchFamily="18" charset="0"/>
                <a:cs typeface="Times New Roman" panose="02020603050405020304" pitchFamily="18" charset="0"/>
              </a:rPr>
              <a:t>орытынды</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lvl="0"/>
            <a:r>
              <a:rPr lang="kk-KZ" sz="2800" dirty="0">
                <a:latin typeface="Times New Roman" panose="02020603050405020304" pitchFamily="18" charset="0"/>
                <a:cs typeface="Times New Roman" panose="02020603050405020304" pitchFamily="18" charset="0"/>
              </a:rPr>
              <a:t>Бүгін не үйрендің?</a:t>
            </a:r>
            <a:endParaRPr lang="ru-RU" sz="2800" dirty="0">
              <a:latin typeface="Times New Roman" panose="02020603050405020304" pitchFamily="18" charset="0"/>
              <a:cs typeface="Times New Roman" panose="02020603050405020304" pitchFamily="18" charset="0"/>
            </a:endParaRPr>
          </a:p>
          <a:p>
            <a:pPr lvl="0"/>
            <a:r>
              <a:rPr lang="kk-KZ" sz="2800" dirty="0">
                <a:latin typeface="Times New Roman" panose="02020603050405020304" pitchFamily="18" charset="0"/>
                <a:cs typeface="Times New Roman" panose="02020603050405020304" pitchFamily="18" charset="0"/>
              </a:rPr>
              <a:t>Танымал сайттар туралы ақпарат алдың ба?</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Қандай білім сайттарын </a:t>
            </a:r>
            <a:r>
              <a:rPr lang="kk-KZ" sz="2800" dirty="0" smtClean="0">
                <a:latin typeface="Times New Roman" panose="02020603050405020304" pitchFamily="18" charset="0"/>
                <a:cs typeface="Times New Roman" panose="02020603050405020304" pitchFamily="18" charset="0"/>
              </a:rPr>
              <a:t>білесің?</a:t>
            </a:r>
          </a:p>
          <a:p>
            <a:pPr lvl="0"/>
            <a:r>
              <a:rPr lang="kk-KZ" sz="2800" dirty="0">
                <a:latin typeface="Times New Roman" panose="02020603050405020304" pitchFamily="18" charset="0"/>
                <a:cs typeface="Times New Roman" panose="02020603050405020304" pitchFamily="18" charset="0"/>
              </a:rPr>
              <a:t>Тұйық етістіктің ерекшелігін меңгердің бе?</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Келесі сабақта нені ескеру керек?</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6627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8"/>
            <a:ext cx="9981958" cy="3988528"/>
          </a:xfrm>
        </p:spPr>
        <p:txBody>
          <a:bodyPr>
            <a:normAutofit fontScale="90000"/>
          </a:bodyPr>
          <a:lstStyle/>
          <a:p>
            <a:r>
              <a:rPr lang="kk-KZ" sz="3100" b="1" i="1" dirty="0" smtClean="0">
                <a:solidFill>
                  <a:schemeClr val="tx1"/>
                </a:solidFill>
                <a:latin typeface="Times New Roman" panose="02020603050405020304" pitchFamily="18" charset="0"/>
                <a:cs typeface="Times New Roman" panose="02020603050405020304" pitchFamily="18" charset="0"/>
              </a:rPr>
              <a:t>Оқу </a:t>
            </a:r>
            <a:r>
              <a:rPr lang="kk-KZ" sz="2700" b="1" i="1" dirty="0" smtClean="0">
                <a:solidFill>
                  <a:schemeClr val="tx1"/>
                </a:solidFill>
                <a:latin typeface="Times New Roman" panose="02020603050405020304" pitchFamily="18" charset="0"/>
                <a:cs typeface="Times New Roman" panose="02020603050405020304" pitchFamily="18" charset="0"/>
              </a:rPr>
              <a:t>мақсаттары</a:t>
            </a:r>
            <a:r>
              <a:rPr lang="kk-KZ" sz="2700" dirty="0" smtClean="0">
                <a:solidFill>
                  <a:schemeClr val="tx1"/>
                </a:solidFill>
                <a:latin typeface="Times New Roman" panose="02020603050405020304" pitchFamily="18" charset="0"/>
                <a:cs typeface="Times New Roman" panose="02020603050405020304" pitchFamily="18" charset="0"/>
              </a:rPr>
              <a:t>:</a:t>
            </a:r>
            <a:br>
              <a:rPr lang="kk-KZ" sz="2700" dirty="0" smtClean="0">
                <a:solidFill>
                  <a:schemeClr val="tx1"/>
                </a:solidFill>
                <a:latin typeface="Times New Roman" panose="02020603050405020304" pitchFamily="18" charset="0"/>
                <a:cs typeface="Times New Roman" panose="02020603050405020304" pitchFamily="18" charset="0"/>
              </a:rPr>
            </a:br>
            <a:r>
              <a:rPr lang="kk-KZ" sz="2700" dirty="0" smtClean="0">
                <a:solidFill>
                  <a:schemeClr val="tx1"/>
                </a:solidFill>
                <a:latin typeface="Times New Roman" panose="02020603050405020304" pitchFamily="18" charset="0"/>
                <a:cs typeface="Times New Roman" panose="02020603050405020304" pitchFamily="18" charset="0"/>
              </a:rPr>
              <a:t>7.Ж3</a:t>
            </a:r>
            <a:r>
              <a:rPr lang="kk-KZ" sz="2700" dirty="0">
                <a:solidFill>
                  <a:schemeClr val="tx1"/>
                </a:solidFill>
                <a:latin typeface="Times New Roman" panose="02020603050405020304" pitchFamily="18" charset="0"/>
                <a:cs typeface="Times New Roman" panose="02020603050405020304" pitchFamily="18" charset="0"/>
              </a:rPr>
              <a:t>. Мәтін құрылымын (кіріспе бөлім, жалпы мәлімет беру, детальді мәлімет беру) сақтай отырып,  графиктік мәтін (шартты белгі, сурет, сызба) түрінде берілген процесті сипаттап жазу; </a:t>
            </a:r>
            <a:r>
              <a:rPr lang="ru-RU" sz="2700" dirty="0">
                <a:solidFill>
                  <a:schemeClr val="tx1"/>
                </a:solidFill>
                <a:latin typeface="Times New Roman" panose="02020603050405020304" pitchFamily="18" charset="0"/>
                <a:cs typeface="Times New Roman" panose="02020603050405020304" pitchFamily="18" charset="0"/>
              </a:rPr>
              <a:t/>
            </a:r>
            <a:br>
              <a:rPr lang="ru-RU" sz="2700" dirty="0">
                <a:solidFill>
                  <a:schemeClr val="tx1"/>
                </a:solidFill>
                <a:latin typeface="Times New Roman" panose="02020603050405020304" pitchFamily="18" charset="0"/>
                <a:cs typeface="Times New Roman" panose="02020603050405020304" pitchFamily="18" charset="0"/>
              </a:rPr>
            </a:br>
            <a:r>
              <a:rPr lang="kk-KZ" sz="2700" dirty="0">
                <a:solidFill>
                  <a:schemeClr val="tx1"/>
                </a:solidFill>
                <a:latin typeface="Times New Roman" panose="02020603050405020304" pitchFamily="18" charset="0"/>
                <a:cs typeface="Times New Roman" panose="02020603050405020304" pitchFamily="18" charset="0"/>
              </a:rPr>
              <a:t>7.ӘТН 4.1. Етістіктің тұйық етістік түрлерін тілдесім барысында қолдану</a:t>
            </a:r>
            <a:r>
              <a:rPr lang="kk-KZ" sz="2700" dirty="0" smtClean="0">
                <a:solidFill>
                  <a:schemeClr val="tx1"/>
                </a:solidFill>
                <a:latin typeface="Times New Roman" panose="02020603050405020304" pitchFamily="18" charset="0"/>
                <a:cs typeface="Times New Roman" panose="02020603050405020304" pitchFamily="18" charset="0"/>
              </a:rPr>
              <a:t>.</a:t>
            </a:r>
            <a:r>
              <a:rPr lang="kk-KZ" sz="3100" dirty="0" smtClean="0">
                <a:solidFill>
                  <a:schemeClr val="tx1"/>
                </a:solidFill>
                <a:latin typeface="Times New Roman" panose="02020603050405020304" pitchFamily="18" charset="0"/>
                <a:cs typeface="Times New Roman" panose="02020603050405020304" pitchFamily="18" charset="0"/>
              </a:rPr>
              <a:t/>
            </a:r>
            <a:br>
              <a:rPr lang="kk-KZ" sz="3100" dirty="0" smtClean="0">
                <a:solidFill>
                  <a:schemeClr val="tx1"/>
                </a:solidFill>
                <a:latin typeface="Times New Roman" panose="02020603050405020304" pitchFamily="18" charset="0"/>
                <a:cs typeface="Times New Roman" panose="02020603050405020304" pitchFamily="18" charset="0"/>
              </a:rPr>
            </a:br>
            <a:r>
              <a:rPr lang="kk-KZ" sz="2400" dirty="0" smtClean="0">
                <a:solidFill>
                  <a:schemeClr val="tx1"/>
                </a:solidFill>
                <a:latin typeface="Times New Roman" panose="02020603050405020304" pitchFamily="18" charset="0"/>
                <a:cs typeface="Times New Roman" panose="02020603050405020304" pitchFamily="18" charset="0"/>
              </a:rPr>
              <a:t> </a:t>
            </a:r>
            <a:r>
              <a:rPr lang="kk-KZ" sz="3100" b="1" i="1" dirty="0" smtClean="0">
                <a:solidFill>
                  <a:schemeClr val="tx1"/>
                </a:solidFill>
                <a:latin typeface="Times New Roman" panose="02020603050405020304" pitchFamily="18" charset="0"/>
                <a:cs typeface="Times New Roman" panose="02020603050405020304" pitchFamily="18" charset="0"/>
              </a:rPr>
              <a:t>Сабақ </a:t>
            </a:r>
            <a:r>
              <a:rPr lang="kk-KZ" sz="2700" b="1" i="1" dirty="0" smtClean="0">
                <a:solidFill>
                  <a:schemeClr val="tx1"/>
                </a:solidFill>
                <a:latin typeface="Times New Roman" panose="02020603050405020304" pitchFamily="18" charset="0"/>
                <a:cs typeface="Times New Roman" panose="02020603050405020304" pitchFamily="18" charset="0"/>
              </a:rPr>
              <a:t>мақсаттары</a:t>
            </a:r>
            <a:r>
              <a:rPr lang="kk-KZ" sz="2700" dirty="0" smtClean="0">
                <a:solidFill>
                  <a:schemeClr val="tx1"/>
                </a:solidFill>
                <a:latin typeface="Times New Roman" panose="02020603050405020304" pitchFamily="18" charset="0"/>
                <a:cs typeface="Times New Roman" panose="02020603050405020304" pitchFamily="18" charset="0"/>
              </a:rPr>
              <a:t>:</a:t>
            </a:r>
            <a:br>
              <a:rPr lang="kk-KZ" sz="2700" dirty="0" smtClean="0">
                <a:solidFill>
                  <a:schemeClr val="tx1"/>
                </a:solidFill>
                <a:latin typeface="Times New Roman" panose="02020603050405020304" pitchFamily="18" charset="0"/>
                <a:cs typeface="Times New Roman" panose="02020603050405020304" pitchFamily="18" charset="0"/>
              </a:rPr>
            </a:br>
            <a:r>
              <a:rPr lang="kk-KZ" sz="2700" dirty="0" smtClean="0">
                <a:solidFill>
                  <a:schemeClr val="tx1"/>
                </a:solidFill>
                <a:latin typeface="Times New Roman" panose="02020603050405020304" pitchFamily="18" charset="0"/>
                <a:cs typeface="Times New Roman" panose="02020603050405020304" pitchFamily="18" charset="0"/>
              </a:rPr>
              <a:t>Мәтін </a:t>
            </a:r>
            <a:r>
              <a:rPr lang="kk-KZ" sz="2700" dirty="0">
                <a:solidFill>
                  <a:schemeClr val="tx1"/>
                </a:solidFill>
                <a:latin typeface="Times New Roman" panose="02020603050405020304" pitchFamily="18" charset="0"/>
                <a:cs typeface="Times New Roman" panose="02020603050405020304" pitchFamily="18" charset="0"/>
              </a:rPr>
              <a:t>құрылымын сақтай отырып,  графиктік мәтін (шартты белгі, сурет, сызба) түрінде берілген процесті сипаттап жазады.</a:t>
            </a:r>
            <a:r>
              <a:rPr lang="ru-RU" sz="2700" dirty="0">
                <a:solidFill>
                  <a:schemeClr val="tx1"/>
                </a:solidFill>
                <a:latin typeface="Times New Roman" panose="02020603050405020304" pitchFamily="18" charset="0"/>
                <a:cs typeface="Times New Roman" panose="02020603050405020304" pitchFamily="18" charset="0"/>
              </a:rPr>
              <a:t/>
            </a:r>
            <a:br>
              <a:rPr lang="ru-RU" sz="2700" dirty="0">
                <a:solidFill>
                  <a:schemeClr val="tx1"/>
                </a:solidFill>
                <a:latin typeface="Times New Roman" panose="02020603050405020304" pitchFamily="18" charset="0"/>
                <a:cs typeface="Times New Roman" panose="02020603050405020304" pitchFamily="18" charset="0"/>
              </a:rPr>
            </a:br>
            <a:r>
              <a:rPr lang="kk-KZ" sz="2700" dirty="0">
                <a:solidFill>
                  <a:schemeClr val="tx1"/>
                </a:solidFill>
                <a:latin typeface="Times New Roman" panose="02020603050405020304" pitchFamily="18" charset="0"/>
                <a:cs typeface="Times New Roman" panose="02020603050405020304" pitchFamily="18" charset="0"/>
              </a:rPr>
              <a:t> Етістіктің тұйық етістік түрлерін тілдесім барысында қолданады</a:t>
            </a:r>
            <a:r>
              <a:rPr lang="kk-KZ" sz="2700" dirty="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74766" y="3958045"/>
            <a:ext cx="10985863" cy="2612572"/>
          </a:xfrm>
        </p:spPr>
        <p:txBody>
          <a:bodyPr/>
          <a:lstStyle/>
          <a:p>
            <a:pPr lvl="0"/>
            <a:endParaRPr lang="kk-KZ" sz="3200" b="1" i="1" dirty="0" smtClean="0">
              <a:latin typeface="Times New Roman" panose="02020603050405020304" pitchFamily="18" charset="0"/>
              <a:cs typeface="Times New Roman" panose="02020603050405020304" pitchFamily="18" charset="0"/>
            </a:endParaRPr>
          </a:p>
          <a:p>
            <a:pPr lvl="0"/>
            <a:r>
              <a:rPr lang="kk-KZ" sz="3200" b="1" i="1" dirty="0" smtClean="0">
                <a:latin typeface="Times New Roman" panose="02020603050405020304" pitchFamily="18" charset="0"/>
                <a:cs typeface="Times New Roman" panose="02020603050405020304" pitchFamily="18" charset="0"/>
              </a:rPr>
              <a:t>Бағалау критерийі</a:t>
            </a:r>
            <a:r>
              <a:rPr lang="kk-KZ" sz="3200" dirty="0" smtClean="0"/>
              <a:t>:</a:t>
            </a:r>
          </a:p>
          <a:p>
            <a:pPr lvl="0"/>
            <a:r>
              <a:rPr lang="kk-KZ" sz="2400" dirty="0" smtClean="0">
                <a:latin typeface="Times New Roman" panose="02020603050405020304" pitchFamily="18" charset="0"/>
                <a:cs typeface="Times New Roman" panose="02020603050405020304" pitchFamily="18" charset="0"/>
              </a:rPr>
              <a:t>Графиктік </a:t>
            </a:r>
            <a:r>
              <a:rPr lang="kk-KZ" sz="2400" dirty="0">
                <a:latin typeface="Times New Roman" panose="02020603050405020304" pitchFamily="18" charset="0"/>
                <a:cs typeface="Times New Roman" panose="02020603050405020304" pitchFamily="18" charset="0"/>
              </a:rPr>
              <a:t>мәтін (шартты белгі, сурет, сызба) түрінде берілген процесті сипаттап жазу.</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Етістіктің тұйық етістік түрлерін тілдесімде </a:t>
            </a:r>
            <a:r>
              <a:rPr lang="kk-KZ" sz="2400" dirty="0" smtClean="0">
                <a:latin typeface="Times New Roman" panose="02020603050405020304" pitchFamily="18" charset="0"/>
                <a:cs typeface="Times New Roman" panose="02020603050405020304" pitchFamily="18" charset="0"/>
              </a:rPr>
              <a:t>қолдану.</a:t>
            </a:r>
            <a:endParaRPr lang="kk-KZ" sz="2400" dirty="0" smtClean="0">
              <a:latin typeface="Times New Roman" panose="02020603050405020304" pitchFamily="18" charset="0"/>
              <a:cs typeface="Times New Roman" panose="02020603050405020304" pitchFamily="18" charset="0"/>
            </a:endParaRPr>
          </a:p>
          <a:p>
            <a:pPr lvl="0"/>
            <a:endParaRPr lang="kk-KZ" sz="2400" dirty="0" smtClean="0">
              <a:latin typeface="Times New Roman" panose="02020603050405020304" pitchFamily="18" charset="0"/>
              <a:cs typeface="Times New Roman" panose="02020603050405020304" pitchFamily="18" charset="0"/>
            </a:endParaRPr>
          </a:p>
          <a:p>
            <a:pPr marL="0" indent="0">
              <a:buNone/>
            </a:pPr>
            <a:endParaRPr lang="kk-KZ" sz="3200" dirty="0" smtClean="0"/>
          </a:p>
          <a:p>
            <a:endParaRPr lang="ru-RU" dirty="0"/>
          </a:p>
        </p:txBody>
      </p:sp>
    </p:spTree>
    <p:extLst>
      <p:ext uri="{BB962C8B-B14F-4D97-AF65-F5344CB8AC3E}">
        <p14:creationId xmlns:p14="http://schemas.microsoft.com/office/powerpoint/2010/main" val="395753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96686"/>
          </a:xfrm>
        </p:spPr>
        <p:txBody>
          <a:bodyPr>
            <a:normAutofit/>
          </a:bodyPr>
          <a:lstStyle/>
          <a:p>
            <a:r>
              <a:rPr lang="kk-KZ" altLang="ru-RU" b="1" i="1" dirty="0" smtClean="0">
                <a:solidFill>
                  <a:schemeClr val="tx1"/>
                </a:solidFill>
                <a:latin typeface="Times New Roman" panose="02020603050405020304" pitchFamily="18" charset="0"/>
                <a:cs typeface="Times New Roman" panose="02020603050405020304" pitchFamily="18" charset="0"/>
              </a:rPr>
              <a:t> </a:t>
            </a:r>
            <a:endParaRPr lang="ru-RU" b="1" i="1" dirty="0">
              <a:solidFill>
                <a:schemeClr val="tx1"/>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idx="1"/>
          </p:nvPr>
        </p:nvSpPr>
        <p:spPr>
          <a:xfrm>
            <a:off x="677334" y="609600"/>
            <a:ext cx="8596668" cy="5431762"/>
          </a:xfrm>
        </p:spPr>
        <p:txBody>
          <a:bodyPr>
            <a:normAutofit/>
          </a:bodyPr>
          <a:lstStyle/>
          <a:p>
            <a:endParaRPr lang="ru-RU" sz="2800" dirty="0">
              <a:latin typeface="Times New Roman" panose="02020603050405020304" pitchFamily="18" charset="0"/>
              <a:cs typeface="Times New Roman" panose="02020603050405020304" pitchFamily="18" charset="0"/>
            </a:endParaRPr>
          </a:p>
          <a:p>
            <a:endParaRPr lang="kk-KZ" sz="3200" dirty="0">
              <a:latin typeface="Times New Roman" panose="02020603050405020304" pitchFamily="18" charset="0"/>
              <a:cs typeface="Times New Roman" panose="02020603050405020304" pitchFamily="18" charset="0"/>
            </a:endParaRPr>
          </a:p>
          <a:p>
            <a:endParaRPr lang="ru-RU" dirty="0"/>
          </a:p>
        </p:txBody>
      </p:sp>
      <p:sp>
        <p:nvSpPr>
          <p:cNvPr id="3" name="Прямоугольник 2"/>
          <p:cNvSpPr/>
          <p:nvPr/>
        </p:nvSpPr>
        <p:spPr>
          <a:xfrm>
            <a:off x="796834" y="326571"/>
            <a:ext cx="6936378" cy="3600986"/>
          </a:xfrm>
          <a:prstGeom prst="rect">
            <a:avLst/>
          </a:prstGeom>
        </p:spPr>
        <p:txBody>
          <a:bodyPr wrap="square">
            <a:spAutoFit/>
          </a:bodyPr>
          <a:lstStyle/>
          <a:p>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Психологиялық </a:t>
            </a:r>
            <a:r>
              <a:rPr lang="kk-KZ"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ахуалды қалыптастыру мақсатында бір-бірімізге жақсы тілектер айтайық.</a:t>
            </a:r>
          </a:p>
          <a:p>
            <a:endParaRPr lang="kk-K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r>
              <a:rPr lang="kk-KZ"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pic>
        <p:nvPicPr>
          <p:cNvPr id="5" name="Рисунок 4" descr="Жаксы тилек сиздерге . Жақсы тілек сіздерге шын жүректен.. Доброе пожелания  от всего сердца. - YouTube"/>
          <p:cNvPicPr/>
          <p:nvPr/>
        </p:nvPicPr>
        <p:blipFill>
          <a:blip r:embed="rId2">
            <a:extLst>
              <a:ext uri="{28A0092B-C50C-407E-A947-70E740481C1C}">
                <a14:useLocalDpi xmlns:a14="http://schemas.microsoft.com/office/drawing/2010/main" val="0"/>
              </a:ext>
            </a:extLst>
          </a:blip>
          <a:srcRect/>
          <a:stretch>
            <a:fillRect/>
          </a:stretch>
        </p:blipFill>
        <p:spPr bwMode="auto">
          <a:xfrm>
            <a:off x="2152811" y="1932310"/>
            <a:ext cx="7393577" cy="3990493"/>
          </a:xfrm>
          <a:prstGeom prst="rect">
            <a:avLst/>
          </a:prstGeom>
          <a:noFill/>
          <a:ln>
            <a:noFill/>
          </a:ln>
        </p:spPr>
      </p:pic>
    </p:spTree>
    <p:extLst>
      <p:ext uri="{BB962C8B-B14F-4D97-AF65-F5344CB8AC3E}">
        <p14:creationId xmlns:p14="http://schemas.microsoft.com/office/powerpoint/2010/main" val="2630703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70709" y="431075"/>
            <a:ext cx="9065621" cy="5845420"/>
          </a:xfrm>
        </p:spPr>
        <p:txBody>
          <a:bodyPr/>
          <a:lstStyle/>
          <a:p>
            <a:r>
              <a:rPr lang="kk-KZ" sz="2800" b="1" dirty="0">
                <a:latin typeface="Times New Roman" panose="02020603050405020304" pitchFamily="18" charset="0"/>
                <a:cs typeface="Times New Roman" panose="02020603050405020304" pitchFamily="18" charset="0"/>
              </a:rPr>
              <a:t>Ойтүрткі</a:t>
            </a:r>
            <a:endParaRPr lang="ru-RU" sz="2800" b="1" dirty="0">
              <a:latin typeface="Times New Roman" panose="02020603050405020304" pitchFamily="18" charset="0"/>
              <a:cs typeface="Times New Roman" panose="02020603050405020304" pitchFamily="18" charset="0"/>
            </a:endParaRPr>
          </a:p>
          <a:p>
            <a:pPr lvl="0"/>
            <a:r>
              <a:rPr lang="kk-KZ" dirty="0"/>
              <a:t>Сайт деген не?</a:t>
            </a:r>
            <a:endParaRPr lang="ru-RU" dirty="0"/>
          </a:p>
          <a:p>
            <a:pPr lvl="0"/>
            <a:r>
              <a:rPr lang="kk-KZ" dirty="0"/>
              <a:t>Қандай сайттармен жұмыс жасайсың?</a:t>
            </a:r>
            <a:endParaRPr lang="ru-RU" dirty="0"/>
          </a:p>
          <a:p>
            <a:endParaRPr lang="kk-KZ" u="sng" dirty="0" smtClean="0">
              <a:hlinkClick r:id="rId2"/>
            </a:endParaRPr>
          </a:p>
          <a:p>
            <a:r>
              <a:rPr lang="kk-KZ" sz="2800" b="1" dirty="0">
                <a:latin typeface="Times New Roman" panose="02020603050405020304" pitchFamily="18" charset="0"/>
                <a:cs typeface="Times New Roman" panose="02020603050405020304" pitchFamily="18" charset="0"/>
              </a:rPr>
              <a:t>Өзіңді тексер</a:t>
            </a:r>
            <a:endParaRPr lang="ru-RU" sz="2800" b="1" dirty="0">
              <a:latin typeface="Times New Roman" panose="02020603050405020304" pitchFamily="18" charset="0"/>
              <a:cs typeface="Times New Roman" panose="02020603050405020304" pitchFamily="18" charset="0"/>
            </a:endParaRPr>
          </a:p>
          <a:p>
            <a:r>
              <a:rPr lang="kk-KZ" sz="2400" dirty="0">
                <a:solidFill>
                  <a:schemeClr val="tx1"/>
                </a:solidFill>
                <a:latin typeface="Times New Roman" panose="02020603050405020304" pitchFamily="18" charset="0"/>
                <a:cs typeface="Times New Roman" panose="02020603050405020304" pitchFamily="18" charset="0"/>
              </a:rPr>
              <a:t>Сайт немесе Веб-сайт- (ағылшынша Website: Web - тор, желi және site - орын, желiдегi орын, сегмент) - бiр мекенжайға (домен атымен немесе IP - мекенжаймен) бiрiктірілген компьютер желiсiндегi жеке тұлғаның немесе ұйымдары электрондық құжаттар (файлдар) жиынтығы. Ғаламтор желісінің негізін құрайтын барлық сайттар болып табылады. Сервердегі сайтқа қолданушының бірден қол жеткізуі үшін арнайы </a:t>
            </a:r>
            <a:r>
              <a:rPr lang="kk-KZ" sz="2400" u="sng" dirty="0">
                <a:solidFill>
                  <a:schemeClr val="tx1"/>
                </a:solidFill>
                <a:latin typeface="Times New Roman" panose="02020603050405020304" pitchFamily="18" charset="0"/>
                <a:cs typeface="Times New Roman" panose="02020603050405020304" pitchFamily="18" charset="0"/>
                <a:hlinkClick r:id="rId3" tooltip="HTTP"/>
              </a:rPr>
              <a:t>HTTP</a:t>
            </a:r>
            <a:r>
              <a:rPr lang="kk-KZ" sz="2400" dirty="0">
                <a:solidFill>
                  <a:schemeClr val="tx1"/>
                </a:solidFill>
                <a:latin typeface="Times New Roman" panose="02020603050405020304" pitchFamily="18" charset="0"/>
                <a:cs typeface="Times New Roman" panose="02020603050405020304" pitchFamily="18" charset="0"/>
              </a:rPr>
              <a:t> </a:t>
            </a:r>
            <a:r>
              <a:rPr lang="kk-KZ" sz="2400" u="sng" dirty="0">
                <a:solidFill>
                  <a:schemeClr val="tx1"/>
                </a:solidFill>
                <a:latin typeface="Times New Roman" panose="02020603050405020304" pitchFamily="18" charset="0"/>
                <a:cs typeface="Times New Roman" panose="02020603050405020304" pitchFamily="18" charset="0"/>
                <a:hlinkClick r:id="rId4" tooltip="Хаттама"/>
              </a:rPr>
              <a:t>хаттамасы</a:t>
            </a:r>
            <a:r>
              <a:rPr lang="kk-KZ" sz="2400" dirty="0">
                <a:solidFill>
                  <a:schemeClr val="tx1"/>
                </a:solidFill>
                <a:latin typeface="Times New Roman" panose="02020603050405020304" pitchFamily="18" charset="0"/>
                <a:cs typeface="Times New Roman" panose="02020603050405020304" pitchFamily="18" charset="0"/>
              </a:rPr>
              <a:t> жасалған. </a:t>
            </a:r>
            <a:endParaRPr lang="kk-KZ" sz="2400" dirty="0" smtClean="0">
              <a:solidFill>
                <a:schemeClr val="tx1"/>
              </a:solidFill>
              <a:latin typeface="Times New Roman" panose="02020603050405020304" pitchFamily="18" charset="0"/>
              <a:cs typeface="Times New Roman" panose="02020603050405020304" pitchFamily="18" charset="0"/>
            </a:endParaRPr>
          </a:p>
          <a:p>
            <a:r>
              <a:rPr lang="kk-KZ" sz="2400" dirty="0" smtClean="0">
                <a:solidFill>
                  <a:schemeClr val="tx1"/>
                </a:solidFill>
                <a:latin typeface="Times New Roman" panose="02020603050405020304" pitchFamily="18" charset="0"/>
                <a:cs typeface="Times New Roman" panose="02020603050405020304" pitchFamily="18" charset="0"/>
              </a:rPr>
              <a:t>Сайт </a:t>
            </a:r>
            <a:r>
              <a:rPr lang="kk-KZ" sz="2400" dirty="0">
                <a:solidFill>
                  <a:schemeClr val="tx1"/>
                </a:solidFill>
                <a:latin typeface="Times New Roman" panose="02020603050405020304" pitchFamily="18" charset="0"/>
                <a:cs typeface="Times New Roman" panose="02020603050405020304" pitchFamily="18" charset="0"/>
              </a:rPr>
              <a:t>- </a:t>
            </a:r>
            <a:r>
              <a:rPr lang="kk-KZ" sz="2400" u="sng" dirty="0">
                <a:solidFill>
                  <a:schemeClr val="tx1"/>
                </a:solidFill>
                <a:latin typeface="Times New Roman" panose="02020603050405020304" pitchFamily="18" charset="0"/>
                <a:cs typeface="Times New Roman" panose="02020603050405020304" pitchFamily="18" charset="0"/>
                <a:hlinkClick r:id="rId5" tooltip="Домен (мұндай бет жоқ)"/>
              </a:rPr>
              <a:t>домен</a:t>
            </a:r>
            <a:r>
              <a:rPr lang="kk-KZ" sz="2400" dirty="0">
                <a:solidFill>
                  <a:schemeClr val="tx1"/>
                </a:solidFill>
                <a:latin typeface="Times New Roman" panose="02020603050405020304" pitchFamily="18" charset="0"/>
                <a:cs typeface="Times New Roman" panose="02020603050405020304" pitchFamily="18" charset="0"/>
              </a:rPr>
              <a:t>, </a:t>
            </a:r>
            <a:r>
              <a:rPr lang="kk-KZ" sz="2400" u="sng" dirty="0">
                <a:solidFill>
                  <a:schemeClr val="tx1"/>
                </a:solidFill>
                <a:latin typeface="Times New Roman" panose="02020603050405020304" pitchFamily="18" charset="0"/>
                <a:cs typeface="Times New Roman" panose="02020603050405020304" pitchFamily="18" charset="0"/>
                <a:hlinkClick r:id="rId6" tooltip="Хостинг (мұндай бет жоқ)"/>
              </a:rPr>
              <a:t>хостинг</a:t>
            </a:r>
            <a:r>
              <a:rPr lang="kk-KZ" sz="2400" dirty="0">
                <a:solidFill>
                  <a:schemeClr val="tx1"/>
                </a:solidFill>
                <a:latin typeface="Times New Roman" panose="02020603050405020304" pitchFamily="18" charset="0"/>
                <a:cs typeface="Times New Roman" panose="02020603050405020304" pitchFamily="18" charset="0"/>
              </a:rPr>
              <a:t> және </a:t>
            </a:r>
            <a:r>
              <a:rPr lang="kk-KZ" sz="2400" u="sng" dirty="0">
                <a:solidFill>
                  <a:schemeClr val="tx1"/>
                </a:solidFill>
                <a:latin typeface="Times New Roman" panose="02020603050405020304" pitchFamily="18" charset="0"/>
                <a:cs typeface="Times New Roman" panose="02020603050405020304" pitchFamily="18" charset="0"/>
                <a:hlinkClick r:id="rId7" tooltip="Қозғалтқыш"/>
              </a:rPr>
              <a:t>қозғалтқыштан</a:t>
            </a:r>
            <a:r>
              <a:rPr lang="kk-KZ" sz="2400" dirty="0">
                <a:solidFill>
                  <a:schemeClr val="tx1"/>
                </a:solidFill>
                <a:latin typeface="Times New Roman" panose="02020603050405020304" pitchFamily="18" charset="0"/>
                <a:cs typeface="Times New Roman" panose="02020603050405020304" pitchFamily="18" charset="0"/>
              </a:rPr>
              <a:t> (</a:t>
            </a:r>
            <a:r>
              <a:rPr lang="kk-KZ" sz="2400" u="sng" dirty="0">
                <a:solidFill>
                  <a:schemeClr val="tx1"/>
                </a:solidFill>
                <a:latin typeface="Times New Roman" panose="02020603050405020304" pitchFamily="18" charset="0"/>
                <a:cs typeface="Times New Roman" panose="02020603050405020304" pitchFamily="18" charset="0"/>
                <a:hlinkClick r:id="rId7" tooltip="Қозғалтқыш"/>
              </a:rPr>
              <a:t>cms</a:t>
            </a:r>
            <a:r>
              <a:rPr lang="kk-KZ" sz="2400" dirty="0">
                <a:solidFill>
                  <a:schemeClr val="tx1"/>
                </a:solidFill>
                <a:latin typeface="Times New Roman" panose="02020603050405020304" pitchFamily="18" charset="0"/>
                <a:cs typeface="Times New Roman" panose="02020603050405020304" pitchFamily="18" charset="0"/>
              </a:rPr>
              <a:t> ) </a:t>
            </a:r>
            <a:r>
              <a:rPr lang="kk-KZ" sz="2400" dirty="0" smtClean="0">
                <a:solidFill>
                  <a:schemeClr val="tx1"/>
                </a:solidFill>
                <a:latin typeface="Times New Roman" panose="02020603050405020304" pitchFamily="18" charset="0"/>
                <a:cs typeface="Times New Roman" panose="02020603050405020304" pitchFamily="18" charset="0"/>
              </a:rPr>
              <a:t>тұрады.</a:t>
            </a:r>
            <a:endParaRPr lang="ru-RU" sz="2400" dirty="0">
              <a:solidFill>
                <a:schemeClr val="tx1"/>
              </a:solidFill>
              <a:latin typeface="Times New Roman" panose="02020603050405020304" pitchFamily="18" charset="0"/>
              <a:cs typeface="Times New Roman" panose="02020603050405020304" pitchFamily="18" charset="0"/>
            </a:endParaRPr>
          </a:p>
          <a:p>
            <a:endParaRPr lang="kk-KZ" sz="2400" dirty="0" smtClean="0">
              <a:solidFill>
                <a:schemeClr val="tx1"/>
              </a:solidFill>
              <a:latin typeface="Times New Roman" panose="02020603050405020304" pitchFamily="18" charset="0"/>
              <a:cs typeface="Times New Roman" panose="02020603050405020304" pitchFamily="18" charset="0"/>
            </a:endParaRPr>
          </a:p>
          <a:p>
            <a:endParaRPr lang="kk-KZ" dirty="0" smtClean="0"/>
          </a:p>
          <a:p>
            <a:endParaRPr lang="kk-KZ" dirty="0"/>
          </a:p>
          <a:p>
            <a:endParaRPr lang="ru-RU" dirty="0"/>
          </a:p>
        </p:txBody>
      </p:sp>
    </p:spTree>
    <p:extLst>
      <p:ext uri="{BB962C8B-B14F-4D97-AF65-F5344CB8AC3E}">
        <p14:creationId xmlns:p14="http://schemas.microsoft.com/office/powerpoint/2010/main" val="1133475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a:spLocks noGrp="1"/>
          </p:cNvSpPr>
          <p:nvPr>
            <p:ph idx="1"/>
          </p:nvPr>
        </p:nvSpPr>
        <p:spPr>
          <a:xfrm>
            <a:off x="509452" y="470263"/>
            <a:ext cx="10241280" cy="6387737"/>
          </a:xfrm>
        </p:spPr>
        <p:txBody>
          <a:bodyPr>
            <a:normAutofit fontScale="97500"/>
          </a:bodyPr>
          <a:lstStyle/>
          <a:p>
            <a:pPr marL="0" indent="0">
              <a:buNone/>
            </a:pPr>
            <a:r>
              <a:rPr lang="kk-KZ" sz="2900" b="1" dirty="0">
                <a:latin typeface="Times New Roman" panose="02020603050405020304" pitchFamily="18" charset="0"/>
                <a:cs typeface="Times New Roman" panose="02020603050405020304" pitchFamily="18" charset="0"/>
              </a:rPr>
              <a:t>Тілдік </a:t>
            </a:r>
            <a:r>
              <a:rPr lang="kk-KZ" sz="2900" b="1" dirty="0" smtClean="0">
                <a:latin typeface="Times New Roman" panose="02020603050405020304" pitchFamily="18" charset="0"/>
                <a:cs typeface="Times New Roman" panose="02020603050405020304" pitchFamily="18" charset="0"/>
              </a:rPr>
              <a:t>бағдар</a:t>
            </a:r>
          </a:p>
          <a:p>
            <a:pPr marL="0" indent="0">
              <a:buNone/>
            </a:pPr>
            <a:endParaRPr lang="ru-RU" sz="2900" b="1" dirty="0">
              <a:latin typeface="Times New Roman" panose="02020603050405020304" pitchFamily="18" charset="0"/>
              <a:cs typeface="Times New Roman" panose="02020603050405020304" pitchFamily="18" charset="0"/>
            </a:endParaRPr>
          </a:p>
          <a:p>
            <a:pPr marL="0" indent="0">
              <a:buNone/>
            </a:pPr>
            <a:r>
              <a:rPr lang="kk-KZ" sz="3700" dirty="0" smtClean="0">
                <a:latin typeface="Times New Roman" panose="02020603050405020304" pitchFamily="18" charset="0"/>
                <a:cs typeface="Times New Roman" panose="02020603050405020304" pitchFamily="18" charset="0"/>
              </a:rPr>
              <a:t>  Тұйық </a:t>
            </a:r>
            <a:r>
              <a:rPr lang="kk-KZ" sz="3700" dirty="0">
                <a:latin typeface="Times New Roman" panose="02020603050405020304" pitchFamily="18" charset="0"/>
                <a:cs typeface="Times New Roman" panose="02020603050405020304" pitchFamily="18" charset="0"/>
              </a:rPr>
              <a:t>етістік іс-әрекетті білдіретіндіктен,зат есімше түрленеді:септеледі (сөйлеуге,айтуынан), тәуелденеді (келуім</a:t>
            </a:r>
            <a:r>
              <a:rPr lang="kk-KZ" sz="3700" dirty="0" smtClean="0">
                <a:latin typeface="Times New Roman" panose="02020603050405020304" pitchFamily="18" charset="0"/>
                <a:cs typeface="Times New Roman" panose="02020603050405020304" pitchFamily="18" charset="0"/>
              </a:rPr>
              <a:t>, келуің, келуі</a:t>
            </a:r>
            <a:r>
              <a:rPr lang="kk-KZ" sz="3700" dirty="0">
                <a:latin typeface="Times New Roman" panose="02020603050405020304" pitchFamily="18" charset="0"/>
                <a:cs typeface="Times New Roman" panose="02020603050405020304" pitchFamily="18" charset="0"/>
              </a:rPr>
              <a:t>), бірақ жіктелмейді</a:t>
            </a:r>
            <a:r>
              <a:rPr lang="kk-KZ" sz="3700" dirty="0" smtClean="0">
                <a:latin typeface="Times New Roman" panose="02020603050405020304" pitchFamily="18" charset="0"/>
                <a:cs typeface="Times New Roman" panose="02020603050405020304" pitchFamily="18" charset="0"/>
              </a:rPr>
              <a:t>.</a:t>
            </a:r>
          </a:p>
          <a:p>
            <a:pPr marL="0" indent="0">
              <a:buNone/>
            </a:pPr>
            <a:r>
              <a:rPr lang="kk-KZ" sz="3700" dirty="0">
                <a:latin typeface="Times New Roman" panose="02020603050405020304" pitchFamily="18" charset="0"/>
                <a:cs typeface="Times New Roman" panose="02020603050405020304" pitchFamily="18" charset="0"/>
              </a:rPr>
              <a:t> </a:t>
            </a:r>
            <a:r>
              <a:rPr lang="kk-KZ" sz="3700" dirty="0" smtClean="0">
                <a:latin typeface="Times New Roman" panose="02020603050405020304" pitchFamily="18" charset="0"/>
                <a:cs typeface="Times New Roman" panose="02020603050405020304" pitchFamily="18" charset="0"/>
              </a:rPr>
              <a:t> Тұйық </a:t>
            </a:r>
            <a:r>
              <a:rPr lang="kk-KZ" sz="3700" dirty="0">
                <a:latin typeface="Times New Roman" panose="02020603050405020304" pitchFamily="18" charset="0"/>
                <a:cs typeface="Times New Roman" panose="02020603050405020304" pitchFamily="18" charset="0"/>
              </a:rPr>
              <a:t>етістікке көптік жалғауы жалғанса, одан кейін тәуелдік жалғауы жалғанады (келулеріміз, баруларың, келулері).</a:t>
            </a:r>
            <a:endParaRPr lang="ru-RU" sz="3700" dirty="0">
              <a:latin typeface="Times New Roman" panose="02020603050405020304" pitchFamily="18" charset="0"/>
              <a:cs typeface="Times New Roman" panose="02020603050405020304" pitchFamily="18" charset="0"/>
            </a:endParaRPr>
          </a:p>
          <a:p>
            <a:pPr marL="0" indent="0">
              <a:buNone/>
            </a:pP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774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8640" y="404949"/>
            <a:ext cx="10855234" cy="5747658"/>
          </a:xfrm>
        </p:spPr>
        <p:txBody>
          <a:bodyPr>
            <a:normAutofit/>
          </a:bodyPr>
          <a:lstStyle/>
          <a:p>
            <a:r>
              <a:rPr lang="kk-KZ" sz="2800" b="1" dirty="0" smtClean="0">
                <a:latin typeface="Times New Roman" panose="02020603050405020304" pitchFamily="18" charset="0"/>
                <a:cs typeface="Times New Roman" panose="02020603050405020304" pitchFamily="18" charset="0"/>
              </a:rPr>
              <a:t>Жазылым кезі</a:t>
            </a:r>
            <a:endParaRPr lang="ru-RU" sz="2800" b="1" dirty="0" smtClean="0">
              <a:latin typeface="Times New Roman" panose="02020603050405020304" pitchFamily="18" charset="0"/>
              <a:cs typeface="Times New Roman" panose="02020603050405020304" pitchFamily="18" charset="0"/>
            </a:endParaRPr>
          </a:p>
          <a:p>
            <a:r>
              <a:rPr lang="kk-KZ" sz="2400" dirty="0" smtClean="0">
                <a:latin typeface="Times New Roman" panose="02020603050405020304" pitchFamily="18" charset="0"/>
                <a:cs typeface="Times New Roman" panose="02020603050405020304" pitchFamily="18" charset="0"/>
              </a:rPr>
              <a:t>1-тапсырма</a:t>
            </a:r>
            <a:endParaRPr lang="ru-RU" sz="2400" dirty="0" smtClean="0">
              <a:latin typeface="Times New Roman" panose="02020603050405020304" pitchFamily="18" charset="0"/>
              <a:cs typeface="Times New Roman" panose="02020603050405020304" pitchFamily="18" charset="0"/>
            </a:endParaRPr>
          </a:p>
          <a:p>
            <a:r>
              <a:rPr lang="kk-KZ" sz="2400" dirty="0" smtClean="0">
                <a:latin typeface="Times New Roman" panose="02020603050405020304" pitchFamily="18" charset="0"/>
                <a:cs typeface="Times New Roman" panose="02020603050405020304" pitchFamily="18" charset="0"/>
              </a:rPr>
              <a:t>Берілген  шартты белгілері «Яндекс», «Гугл», «Опера» ғаламтор браузерлерінің қайсына тиесілі екенін анықтайтын сипаттама жаз.</a:t>
            </a:r>
            <a:endParaRPr lang="ru-RU" sz="2400" dirty="0" smtClean="0">
              <a:latin typeface="Times New Roman" panose="02020603050405020304" pitchFamily="18" charset="0"/>
              <a:cs typeface="Times New Roman" panose="02020603050405020304" pitchFamily="18" charset="0"/>
            </a:endParaRPr>
          </a:p>
          <a:p>
            <a:endParaRPr lang="ru-RU" sz="2800" dirty="0"/>
          </a:p>
        </p:txBody>
      </p:sp>
      <p:pic>
        <p:nvPicPr>
          <p:cNvPr id="4" name="Рисунок 3" descr="Google Chrome - Wikiwand"/>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715" y="3087006"/>
            <a:ext cx="1737360" cy="1903005"/>
          </a:xfrm>
          <a:prstGeom prst="rect">
            <a:avLst/>
          </a:prstGeom>
          <a:noFill/>
          <a:ln>
            <a:noFill/>
          </a:ln>
        </p:spPr>
      </p:pic>
      <p:pic>
        <p:nvPicPr>
          <p:cNvPr id="5" name="Рисунок 4" descr="Яндекс.Браузер — Википедия"/>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3344" y="3115945"/>
            <a:ext cx="1658982" cy="1833789"/>
          </a:xfrm>
          <a:prstGeom prst="rect">
            <a:avLst/>
          </a:prstGeom>
          <a:noFill/>
          <a:ln>
            <a:noFill/>
          </a:ln>
        </p:spPr>
      </p:pic>
      <p:pic>
        <p:nvPicPr>
          <p:cNvPr id="7" name="Рисунок 6" descr="Браузер Opera + VPN - Скачать бесплатно. Браузеры и плагины"/>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48595" y="3118759"/>
            <a:ext cx="1575163" cy="1752598"/>
          </a:xfrm>
          <a:prstGeom prst="rect">
            <a:avLst/>
          </a:prstGeom>
          <a:noFill/>
          <a:ln>
            <a:noFill/>
          </a:ln>
        </p:spPr>
      </p:pic>
      <p:pic>
        <p:nvPicPr>
          <p:cNvPr id="8" name="Рисунок 7" descr="Қазақ сайттарын қолдау керек"/>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0027" y="3157627"/>
            <a:ext cx="2455816" cy="1750423"/>
          </a:xfrm>
          <a:prstGeom prst="rect">
            <a:avLst/>
          </a:prstGeom>
          <a:noFill/>
          <a:ln>
            <a:noFill/>
          </a:ln>
        </p:spPr>
      </p:pic>
    </p:spTree>
    <p:extLst>
      <p:ext uri="{BB962C8B-B14F-4D97-AF65-F5344CB8AC3E}">
        <p14:creationId xmlns:p14="http://schemas.microsoft.com/office/powerpoint/2010/main" val="294456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b="1" i="1" dirty="0" smtClean="0">
                <a:latin typeface="Times New Roman" panose="02020603050405020304" pitchFamily="18" charset="0"/>
                <a:cs typeface="Times New Roman" panose="02020603050405020304" pitchFamily="18" charset="0"/>
              </a:rPr>
              <a:t>Дескриптор</a:t>
            </a:r>
            <a:r>
              <a:rPr lang="kk-KZ" dirty="0" smtClean="0"/>
              <a:t/>
            </a:r>
            <a:br>
              <a:rPr lang="kk-KZ" dirty="0" smtClean="0"/>
            </a:br>
            <a:r>
              <a:rPr lang="kk-KZ" dirty="0"/>
              <a:t/>
            </a:r>
            <a:br>
              <a:rPr lang="kk-KZ" dirty="0"/>
            </a:br>
            <a:r>
              <a:rPr lang="kk-KZ" dirty="0" smtClean="0"/>
              <a:t/>
            </a:r>
            <a:br>
              <a:rPr lang="kk-KZ" dirty="0" smtClean="0"/>
            </a:br>
            <a:r>
              <a:rPr lang="ru-RU" dirty="0"/>
              <a:t/>
            </a:r>
            <a:br>
              <a:rPr lang="ru-RU" dirty="0"/>
            </a:br>
            <a:r>
              <a:rPr lang="kk-KZ" b="1" dirty="0">
                <a:solidFill>
                  <a:schemeClr val="tx1"/>
                </a:solidFill>
                <a:latin typeface="Times New Roman" panose="02020603050405020304" pitchFamily="18" charset="0"/>
                <a:cs typeface="Times New Roman" panose="02020603050405020304" pitchFamily="18" charset="0"/>
              </a:rPr>
              <a:t>-шартты белгінің қай браузерге тиесілі екенін анықтайды -1 </a:t>
            </a:r>
            <a:r>
              <a:rPr lang="kk-KZ" b="1" dirty="0" smtClean="0">
                <a:solidFill>
                  <a:schemeClr val="tx1"/>
                </a:solidFill>
                <a:latin typeface="Times New Roman" panose="02020603050405020304" pitchFamily="18" charset="0"/>
                <a:cs typeface="Times New Roman" panose="02020603050405020304" pitchFamily="18" charset="0"/>
              </a:rPr>
              <a:t>балл</a:t>
            </a:r>
            <a:r>
              <a:rPr lang="ru-RU" b="1" dirty="0">
                <a:solidFill>
                  <a:schemeClr val="tx1"/>
                </a:solidFill>
                <a:latin typeface="Times New Roman" panose="02020603050405020304" pitchFamily="18" charset="0"/>
                <a:cs typeface="Times New Roman" panose="02020603050405020304" pitchFamily="18" charset="0"/>
              </a:rPr>
              <a:t/>
            </a:r>
            <a:br>
              <a:rPr lang="ru-RU" b="1" dirty="0">
                <a:solidFill>
                  <a:schemeClr val="tx1"/>
                </a:solidFill>
                <a:latin typeface="Times New Roman" panose="02020603050405020304" pitchFamily="18" charset="0"/>
                <a:cs typeface="Times New Roman" panose="02020603050405020304" pitchFamily="18" charset="0"/>
              </a:rPr>
            </a:br>
            <a:r>
              <a:rPr lang="kk-KZ" b="1" dirty="0">
                <a:solidFill>
                  <a:schemeClr val="tx1"/>
                </a:solidFill>
                <a:latin typeface="Times New Roman" panose="02020603050405020304" pitchFamily="18" charset="0"/>
                <a:cs typeface="Times New Roman" panose="02020603050405020304" pitchFamily="18" charset="0"/>
              </a:rPr>
              <a:t>- әр браузердің ерекшелігін сипаттап жазады </a:t>
            </a:r>
            <a:r>
              <a:rPr lang="kk-KZ" b="1" dirty="0" smtClean="0">
                <a:solidFill>
                  <a:schemeClr val="tx1"/>
                </a:solidFill>
                <a:latin typeface="Times New Roman" panose="02020603050405020304" pitchFamily="18" charset="0"/>
                <a:cs typeface="Times New Roman" panose="02020603050405020304" pitchFamily="18" charset="0"/>
              </a:rPr>
              <a:t>- 4 </a:t>
            </a:r>
            <a:r>
              <a:rPr lang="kk-KZ" b="1" dirty="0">
                <a:solidFill>
                  <a:schemeClr val="tx1"/>
                </a:solidFill>
                <a:latin typeface="Times New Roman" panose="02020603050405020304" pitchFamily="18" charset="0"/>
                <a:cs typeface="Times New Roman" panose="02020603050405020304" pitchFamily="18" charset="0"/>
              </a:rPr>
              <a:t>балл</a:t>
            </a:r>
            <a:r>
              <a:rPr lang="ru-RU" b="1" dirty="0">
                <a:solidFill>
                  <a:schemeClr val="tx1"/>
                </a:solidFill>
                <a:latin typeface="Times New Roman" panose="02020603050405020304" pitchFamily="18" charset="0"/>
                <a:cs typeface="Times New Roman" panose="02020603050405020304" pitchFamily="18" charset="0"/>
              </a:rPr>
              <a:t/>
            </a:r>
            <a:br>
              <a:rPr lang="ru-RU" b="1" dirty="0">
                <a:solidFill>
                  <a:schemeClr val="tx1"/>
                </a:solidFill>
                <a:latin typeface="Times New Roman" panose="02020603050405020304" pitchFamily="18" charset="0"/>
                <a:cs typeface="Times New Roman" panose="02020603050405020304" pitchFamily="18" charset="0"/>
              </a:rPr>
            </a:br>
            <a:r>
              <a:rPr lang="kk-KZ" b="1" dirty="0">
                <a:solidFill>
                  <a:schemeClr val="tx1"/>
                </a:solidFill>
                <a:latin typeface="Times New Roman" panose="02020603050405020304" pitchFamily="18" charset="0"/>
                <a:cs typeface="Times New Roman" panose="02020603050405020304" pitchFamily="18" charset="0"/>
              </a:rPr>
              <a:t>- тұйық етістіктің ерекшелігін орынды қолдана </a:t>
            </a:r>
            <a:r>
              <a:rPr lang="kk-KZ" b="1" dirty="0" smtClean="0">
                <a:solidFill>
                  <a:schemeClr val="tx1"/>
                </a:solidFill>
                <a:latin typeface="Times New Roman" panose="02020603050405020304" pitchFamily="18" charset="0"/>
                <a:cs typeface="Times New Roman" panose="02020603050405020304" pitchFamily="18" charset="0"/>
              </a:rPr>
              <a:t>алады-  2 балл </a:t>
            </a:r>
            <a:r>
              <a:rPr lang="ru-RU" sz="3100" dirty="0">
                <a:solidFill>
                  <a:schemeClr val="tx1"/>
                </a:solidFill>
                <a:latin typeface="Times New Roman" panose="02020603050405020304" pitchFamily="18" charset="0"/>
                <a:cs typeface="Times New Roman" panose="02020603050405020304" pitchFamily="18" charset="0"/>
              </a:rPr>
              <a:t/>
            </a:r>
            <a:br>
              <a:rPr lang="ru-RU" sz="3100" dirty="0">
                <a:solidFill>
                  <a:schemeClr val="tx1"/>
                </a:solidFill>
                <a:latin typeface="Times New Roman" panose="02020603050405020304" pitchFamily="18" charset="0"/>
                <a:cs typeface="Times New Roman" panose="02020603050405020304" pitchFamily="18" charset="0"/>
              </a:rPr>
            </a:br>
            <a:endParaRPr lang="ru-RU" sz="3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489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Жазылымнан кейін</a:t>
            </a:r>
            <a:r>
              <a:rPr lang="ru-RU" dirty="0"/>
              <a:t/>
            </a:r>
            <a:br>
              <a:rPr lang="ru-RU" dirty="0"/>
            </a:br>
            <a:endParaRPr lang="ru-RU" sz="32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1489166"/>
            <a:ext cx="9158997" cy="4976947"/>
          </a:xfrm>
        </p:spPr>
        <p:txBody>
          <a:bodyPr>
            <a:normAutofit/>
          </a:bodyPr>
          <a:lstStyle/>
          <a:p>
            <a:pPr marL="0" indent="0">
              <a:buNone/>
            </a:pPr>
            <a:r>
              <a:rPr lang="kk-KZ" sz="2400" dirty="0">
                <a:latin typeface="Times New Roman" panose="02020603050405020304" pitchFamily="18" charset="0"/>
                <a:cs typeface="Times New Roman" panose="02020603050405020304" pitchFamily="18" charset="0"/>
              </a:rPr>
              <a:t>«Ғаламтордағы танымал сайттар» атты шағын  ақпаратты оқы. </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Әр компания ғана емес, әрбір жеке тұлға өзінің сайтын ашып, онымен жұмыс жасай алады. Дегенмен сайттың да сайты бар. Бір қызығы бағдарламаны, сайтты құрастырушылар сайттардың да ішінде ерекшелерін жасап шыққан. Ол қандай сайттар? </a:t>
            </a:r>
            <a:endParaRPr lang="kk-KZ" sz="2400" dirty="0" smtClean="0">
              <a:latin typeface="Times New Roman" panose="02020603050405020304" pitchFamily="18" charset="0"/>
              <a:cs typeface="Times New Roman" panose="02020603050405020304" pitchFamily="18" charset="0"/>
            </a:endParaRPr>
          </a:p>
          <a:p>
            <a:pPr lvl="0"/>
            <a:r>
              <a:rPr lang="kk-KZ" sz="2400" dirty="0">
                <a:latin typeface="Times New Roman" panose="02020603050405020304" pitchFamily="18" charset="0"/>
                <a:cs typeface="Times New Roman" panose="02020603050405020304" pitchFamily="18" charset="0"/>
              </a:rPr>
              <a:t>"Ғаламтор бетінінің ең соңғы беті" деп аталатан бұл сайт шынымен де қызық:www.wwwdotcom.com</a:t>
            </a:r>
            <a:endParaRPr lang="ru-RU" sz="2400" dirty="0">
              <a:latin typeface="Times New Roman" panose="02020603050405020304" pitchFamily="18" charset="0"/>
              <a:cs typeface="Times New Roman" panose="02020603050405020304" pitchFamily="18" charset="0"/>
            </a:endParaRPr>
          </a:p>
          <a:p>
            <a:pPr lvl="0"/>
            <a:r>
              <a:rPr lang="kk-KZ" sz="2400" dirty="0">
                <a:latin typeface="Times New Roman" panose="02020603050405020304" pitchFamily="18" charset="0"/>
                <a:cs typeface="Times New Roman" panose="02020603050405020304" pitchFamily="18" charset="0"/>
              </a:rPr>
              <a:t>Google-дің бұл ерекше сайты, сізді нағыз гравитацияға алып барады: google-gravity</a:t>
            </a:r>
            <a:endParaRPr lang="ru-RU" sz="2400" dirty="0">
              <a:latin typeface="Times New Roman" panose="02020603050405020304" pitchFamily="18" charset="0"/>
              <a:cs typeface="Times New Roman" panose="02020603050405020304" pitchFamily="18" charset="0"/>
            </a:endParaRPr>
          </a:p>
          <a:p>
            <a:pPr lvl="0"/>
            <a:r>
              <a:rPr lang="kk-KZ" sz="2400" dirty="0">
                <a:latin typeface="Times New Roman" panose="02020603050405020304" pitchFamily="18" charset="0"/>
                <a:cs typeface="Times New Roman" panose="02020603050405020304" pitchFamily="18" charset="0"/>
              </a:rPr>
              <a:t>Космоста қанша адам бар екенін білгіңіз келсе мына сайтқа өтіңіз: </a:t>
            </a:r>
            <a:r>
              <a:rPr lang="kk-KZ" sz="2400" u="sng" dirty="0">
                <a:latin typeface="Times New Roman" panose="02020603050405020304" pitchFamily="18" charset="0"/>
                <a:cs typeface="Times New Roman" panose="02020603050405020304" pitchFamily="18" charset="0"/>
                <a:hlinkClick r:id="rId2"/>
              </a:rPr>
              <a:t>www.howmanypeopleareinspacerightnow.com</a:t>
            </a:r>
            <a:endParaRPr lang="ru-RU" sz="2400" dirty="0">
              <a:latin typeface="Times New Roman" panose="02020603050405020304" pitchFamily="18" charset="0"/>
              <a:cs typeface="Times New Roman" panose="02020603050405020304" pitchFamily="18" charset="0"/>
            </a:endParaRPr>
          </a:p>
          <a:p>
            <a:endParaRPr lang="ru-RU" dirty="0"/>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829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3014" y="875212"/>
            <a:ext cx="9995020" cy="5179214"/>
          </a:xfrm>
        </p:spPr>
        <p:txBody>
          <a:bodyPr/>
          <a:lstStyle/>
          <a:p>
            <a:r>
              <a:rPr lang="kk-KZ" sz="2400" dirty="0">
                <a:latin typeface="Times New Roman" panose="02020603050405020304" pitchFamily="18" charset="0"/>
                <a:cs typeface="Times New Roman" panose="02020603050405020304" pitchFamily="18" charset="0"/>
              </a:rPr>
              <a:t>«Ұлттық ғылыми контентпен салыстыратын болсақ, Қазақстанда интернет трафигінің 80 пайызы сыртқы ресурстарға тәуелді. Тек 20 пайызы ғана Kz доменімен жасалған. Бұл ақпарат отандық контентті дамытуға түрткі болуға тиіс.</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    Қазір интернеттегі ең танымал сайттар: nur.kz, koleso.kz, zakon.kz т.б. болып отыр.</a:t>
            </a:r>
            <a:endParaRPr lang="ru-RU" sz="2400" dirty="0">
              <a:latin typeface="Times New Roman" panose="02020603050405020304" pitchFamily="18" charset="0"/>
              <a:cs typeface="Times New Roman" panose="02020603050405020304" pitchFamily="18" charset="0"/>
            </a:endParaRPr>
          </a:p>
          <a:p>
            <a:r>
              <a:rPr lang="kk-KZ" dirty="0"/>
              <a:t> </a:t>
            </a:r>
            <a:endParaRPr lang="ru-RU" dirty="0"/>
          </a:p>
          <a:p>
            <a:pPr fontAlgn="base"/>
            <a:r>
              <a:rPr lang="kk-KZ" sz="2400" b="1" dirty="0">
                <a:latin typeface="Times New Roman" panose="02020603050405020304" pitchFamily="18" charset="0"/>
                <a:cs typeface="Times New Roman" panose="02020603050405020304" pitchFamily="18" charset="0"/>
              </a:rPr>
              <a:t>Дескриптор</a:t>
            </a:r>
            <a:endParaRPr lang="ru-RU" sz="2400" b="1" dirty="0">
              <a:latin typeface="Times New Roman" panose="02020603050405020304" pitchFamily="18" charset="0"/>
              <a:cs typeface="Times New Roman" panose="02020603050405020304" pitchFamily="18" charset="0"/>
            </a:endParaRPr>
          </a:p>
          <a:p>
            <a:pPr fontAlgn="base"/>
            <a:r>
              <a:rPr lang="kk-KZ" sz="2400" b="1" dirty="0">
                <a:latin typeface="Times New Roman" panose="02020603050405020304" pitchFamily="18" charset="0"/>
                <a:cs typeface="Times New Roman" panose="02020603050405020304" pitchFamily="18" charset="0"/>
              </a:rPr>
              <a:t>-өзі көп қолданатын білім сайттарды атайды -</a:t>
            </a:r>
            <a:r>
              <a:rPr lang="kk-KZ" sz="2400" b="1" dirty="0" smtClean="0">
                <a:latin typeface="Times New Roman" panose="02020603050405020304" pitchFamily="18" charset="0"/>
                <a:cs typeface="Times New Roman" panose="02020603050405020304" pitchFamily="18" charset="0"/>
              </a:rPr>
              <a:t>1балл</a:t>
            </a:r>
            <a:endParaRPr lang="ru-RU" sz="2400" b="1" dirty="0">
              <a:latin typeface="Times New Roman" panose="02020603050405020304" pitchFamily="18" charset="0"/>
              <a:cs typeface="Times New Roman" panose="02020603050405020304" pitchFamily="18" charset="0"/>
            </a:endParaRPr>
          </a:p>
          <a:p>
            <a:pPr fontAlgn="base"/>
            <a:r>
              <a:rPr lang="kk-KZ" sz="2400" b="1" dirty="0">
                <a:latin typeface="Times New Roman" panose="02020603050405020304" pitchFamily="18" charset="0"/>
                <a:cs typeface="Times New Roman" panose="02020603050405020304" pitchFamily="18" charset="0"/>
              </a:rPr>
              <a:t>- ақпарат алуға тиімді сайттарға ұсыныс жасайды- </a:t>
            </a:r>
            <a:r>
              <a:rPr lang="kk-KZ" sz="2400" b="1" dirty="0" smtClean="0">
                <a:latin typeface="Times New Roman" panose="02020603050405020304" pitchFamily="18" charset="0"/>
                <a:cs typeface="Times New Roman" panose="02020603050405020304" pitchFamily="18" charset="0"/>
              </a:rPr>
              <a:t>2балл</a:t>
            </a:r>
            <a:endParaRPr lang="ru-RU" sz="2400"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13027518"/>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381</TotalTime>
  <Words>387</Words>
  <Application>Microsoft Office PowerPoint</Application>
  <PresentationFormat>Широкоэкранный</PresentationFormat>
  <Paragraphs>87</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Times New Roman</vt:lpstr>
      <vt:lpstr>Trebuchet MS</vt:lpstr>
      <vt:lpstr>Wingdings 3</vt:lpstr>
      <vt:lpstr>Аспект</vt:lpstr>
      <vt:lpstr>Бөлімнің тақырыбы:    Ғаламтор және әлеуметтік желілер. Морфология </vt:lpstr>
      <vt:lpstr>Оқу мақсаттары: 7.Ж3. Мәтін құрылымын (кіріспе бөлім, жалпы мәлімет беру, детальді мәлімет беру) сақтай отырып,  графиктік мәтін (шартты белгі, сурет, сызба) түрінде берілген процесті сипаттап жазу;  7.ӘТН 4.1. Етістіктің тұйық етістік түрлерін тілдесім барысында қолдану.  Сабақ мақсаттары: Мәтін құрылымын сақтай отырып,  графиктік мәтін (шартты белгі, сурет, сызба) түрінде берілген процесті сипаттап жазады.  Етістіктің тұйық етістік түрлерін тілдесім барысында қолданады.  </vt:lpstr>
      <vt:lpstr> </vt:lpstr>
      <vt:lpstr>Презентация PowerPoint</vt:lpstr>
      <vt:lpstr>Презентация PowerPoint</vt:lpstr>
      <vt:lpstr>Презентация PowerPoint</vt:lpstr>
      <vt:lpstr>Дескриптор    -шартты белгінің қай браузерге тиесілі екенін анықтайды -1 балл - әр браузердің ерекшелігін сипаттап жазады - 4 балл - тұйық етістіктің ерекшелігін орынды қолдана алады-  2 балл  </vt:lpstr>
      <vt:lpstr>Жазылымнан кейін </vt:lpstr>
      <vt:lpstr>Презентация PowerPoint</vt:lpstr>
      <vt:lpstr>Өзіңді тексер </vt:lpstr>
      <vt:lpstr>Өзіңді тексер</vt:lpstr>
      <vt:lpstr>Қорытынды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 мақсаттары</dc:title>
  <dc:creator>Пользователь</dc:creator>
  <cp:lastModifiedBy>Пользователь</cp:lastModifiedBy>
  <cp:revision>45</cp:revision>
  <dcterms:created xsi:type="dcterms:W3CDTF">2020-11-16T13:42:54Z</dcterms:created>
  <dcterms:modified xsi:type="dcterms:W3CDTF">2021-01-08T16:07:13Z</dcterms:modified>
</cp:coreProperties>
</file>