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15"/>
  </p:notesMasterIdLst>
  <p:sldIdLst>
    <p:sldId id="657" r:id="rId2"/>
    <p:sldId id="658" r:id="rId3"/>
    <p:sldId id="671" r:id="rId4"/>
    <p:sldId id="660" r:id="rId5"/>
    <p:sldId id="666" r:id="rId6"/>
    <p:sldId id="662" r:id="rId7"/>
    <p:sldId id="667" r:id="rId8"/>
    <p:sldId id="663" r:id="rId9"/>
    <p:sldId id="665" r:id="rId10"/>
    <p:sldId id="668" r:id="rId11"/>
    <p:sldId id="669" r:id="rId12"/>
    <p:sldId id="670" r:id="rId13"/>
    <p:sldId id="672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9FF"/>
    <a:srgbClr val="05004C"/>
    <a:srgbClr val="000066"/>
    <a:srgbClr val="FFFF99"/>
    <a:srgbClr val="3DAFFD"/>
    <a:srgbClr val="80845A"/>
    <a:srgbClr val="333333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51A11-AE21-4D1F-AC4C-79744A38017E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0143E-67E5-47C2-B19B-8D0662AE5D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762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06575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05773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516651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2120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630085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5720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32287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8335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40610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20045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3190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9276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99202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71115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40356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0619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ECC639-1713-41FB-B22B-7DEB3D39B155}" type="datetime1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2/4/2021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4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52908"/>
            <a:ext cx="8172399" cy="4758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2800" b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 Дәмді тағамның пайдасы </a:t>
            </a:r>
            <a:endParaRPr lang="kk-KZ" sz="2800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sz="2800" b="1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b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</a:t>
            </a:r>
            <a:r>
              <a:rPr lang="kk-KZ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 бойынша проблемалық сұрақтар құрастыру. Одағайлардың түрлерін ажыратып, мәтін құрау барысында  қолдану</a:t>
            </a:r>
            <a:endParaRPr lang="ru-RU" sz="2800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DD170294-A7BE-47F0-B18C-BBECC1B0C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8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8"/>
    </mc:Choice>
    <mc:Fallback>
      <p:transition spd="slow" advTm="16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0"/>
            <a:ext cx="6589199" cy="692696"/>
          </a:xfrm>
        </p:spPr>
        <p:txBody>
          <a:bodyPr>
            <a:normAutofit/>
          </a:bodyPr>
          <a:lstStyle/>
          <a:p>
            <a:r>
              <a:rPr lang="kk-KZ" dirty="0">
                <a:solidFill>
                  <a:srgbClr val="1B09FF"/>
                </a:solidFill>
              </a:rPr>
              <a:t>Болжамды жауап</a:t>
            </a:r>
            <a:endParaRPr lang="ru-RU" dirty="0">
              <a:solidFill>
                <a:srgbClr val="1B09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229" y="787783"/>
            <a:ext cx="8381252" cy="5881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Алақай, анам түскі асқа дәмді бәліштер әзірлемек. Паһ, шіркін, иісін айтсаңызшы!</a:t>
            </a:r>
          </a:p>
          <a:p>
            <a:pPr>
              <a:buFontTx/>
              <a:buChar char="-"/>
            </a:pPr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Кел,қызым, бірге әзірлейік. Үйренгенің өзіңі жақсы</a:t>
            </a:r>
          </a:p>
          <a:p>
            <a:pPr>
              <a:buFontTx/>
              <a:buChar char="-"/>
            </a:pPr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Әрине, анашым, Мына дәмдеуіштерді де қосайықшы.</a:t>
            </a:r>
          </a:p>
          <a:p>
            <a:pPr>
              <a:buFontTx/>
              <a:buChar char="-"/>
            </a:pPr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Ойпырмай, оның бәрін қосып не істемексің?</a:t>
            </a:r>
          </a:p>
          <a:p>
            <a:pPr>
              <a:buFontTx/>
              <a:buChar char="-"/>
            </a:pPr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Дәмді болады</a:t>
            </a:r>
          </a:p>
          <a:p>
            <a:pPr>
              <a:buFontTx/>
              <a:buChar char="-"/>
            </a:pPr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Тәйт, дәмдеуіштерді шамадан тыс қолдану өте зиян, Тіпті, тұздың да адам ағзасына тигізетін кері әсері мол. Егер денің сау, сымбатты көрінгің келсе, дұрыс тамақтануды осы бастан қолға алғаның дұрыс.</a:t>
            </a:r>
          </a:p>
          <a:p>
            <a:pPr>
              <a:buFontTx/>
              <a:buChar char="-"/>
            </a:pPr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 тамақтану дегенді қалай түсінуге болады?</a:t>
            </a:r>
          </a:p>
          <a:p>
            <a:pPr>
              <a:buFontTx/>
              <a:buChar char="-"/>
            </a:pPr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Майлы, тұзды, ащы тағамдардан, газдалған сусындардан, қуырылған және фасфуд өнімдерінен бас тартқан дұрыс. Сондай-ақ, қайнатылған не болмаса буға піскен тағамдар өте пайдалы</a:t>
            </a:r>
          </a:p>
          <a:p>
            <a:pPr>
              <a:buFontTx/>
              <a:buChar char="-"/>
            </a:pPr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Кеңесіңзге көп рақмет,анашым. Сізден әлі үйренерім көп.</a:t>
            </a:r>
          </a:p>
          <a:p>
            <a:pPr>
              <a:buFontTx/>
              <a:buChar char="-"/>
            </a:pPr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Бәрекелді,қызым.</a:t>
            </a:r>
          </a:p>
          <a:p>
            <a:pPr>
              <a:buFontTx/>
              <a:buChar char="-"/>
            </a:pPr>
            <a:endParaRPr lang="kk-KZ" dirty="0"/>
          </a:p>
          <a:p>
            <a:pPr>
              <a:buFontTx/>
              <a:buChar char="-"/>
            </a:pPr>
            <a:endParaRPr lang="kk-KZ" dirty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AD71D53-C1FF-4C42-82EB-B89C16D53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3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11"/>
    </mc:Choice>
    <mc:Fallback>
      <p:transition spd="slow" advTm="6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4110"/>
            <a:ext cx="7560839" cy="1280890"/>
          </a:xfrm>
        </p:spPr>
        <p:txBody>
          <a:bodyPr>
            <a:normAutofit/>
          </a:bodyPr>
          <a:lstStyle/>
          <a:p>
            <a:pPr algn="ctr"/>
            <a:r>
              <a:rPr lang="kk-KZ" i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одағайды түрлеріне қарай топтастырыңыз</a:t>
            </a:r>
            <a:endParaRPr lang="ru-RU" i="1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3" y="2133600"/>
            <a:ext cx="7634808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3200" b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Одағай сөздер: </a:t>
            </a:r>
            <a:r>
              <a:rPr lang="kk-KZ" sz="32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құрау-құрау, тәйт, шөре-шөре, беу, шіркін, япырмай, пұшайт-пұшайт, тек,ойпырмай, япырай, жә, алақай</a:t>
            </a:r>
            <a:endParaRPr lang="ru-RU" sz="3200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00C5958-8A1A-4480-9E6F-CED51083D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1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21"/>
    </mc:Choice>
    <mc:Fallback>
      <p:transition spd="slow" advTm="1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5939167" cy="1280890"/>
          </a:xfrm>
        </p:spPr>
        <p:txBody>
          <a:bodyPr/>
          <a:lstStyle/>
          <a:p>
            <a:pPr algn="ctr"/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 жауабы</a:t>
            </a:r>
            <a:endParaRPr lang="ru-RU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098253"/>
              </p:ext>
            </p:extLst>
          </p:nvPr>
        </p:nvGraphicFramePr>
        <p:xfrm>
          <a:off x="755577" y="1905000"/>
          <a:ext cx="8064894" cy="2172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298">
                  <a:extLst>
                    <a:ext uri="{9D8B030D-6E8A-4147-A177-3AD203B41FA5}">
                      <a16:colId xmlns:a16="http://schemas.microsoft.com/office/drawing/2014/main" val="2262469941"/>
                    </a:ext>
                  </a:extLst>
                </a:gridCol>
                <a:gridCol w="2688298">
                  <a:extLst>
                    <a:ext uri="{9D8B030D-6E8A-4147-A177-3AD203B41FA5}">
                      <a16:colId xmlns:a16="http://schemas.microsoft.com/office/drawing/2014/main" val="1350071041"/>
                    </a:ext>
                  </a:extLst>
                </a:gridCol>
                <a:gridCol w="2688298">
                  <a:extLst>
                    <a:ext uri="{9D8B030D-6E8A-4147-A177-3AD203B41FA5}">
                      <a16:colId xmlns:a16="http://schemas.microsoft.com/office/drawing/2014/main" val="3543369948"/>
                    </a:ext>
                  </a:extLst>
                </a:gridCol>
              </a:tblGrid>
              <a:tr h="914714"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1B0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Шақыру одағайы</a:t>
                      </a:r>
                      <a:endParaRPr lang="ru-RU" sz="2000" dirty="0">
                        <a:solidFill>
                          <a:srgbClr val="1B09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1B0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Жекіру одағайы</a:t>
                      </a:r>
                      <a:endParaRPr lang="ru-RU" sz="2000" dirty="0">
                        <a:solidFill>
                          <a:srgbClr val="1B09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1B0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Көңіл-күй</a:t>
                      </a:r>
                      <a:r>
                        <a:rPr lang="kk-KZ" sz="2000" baseline="0" dirty="0">
                          <a:solidFill>
                            <a:srgbClr val="1B0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одағайы</a:t>
                      </a:r>
                      <a:endParaRPr lang="ru-RU" sz="2000" dirty="0">
                        <a:solidFill>
                          <a:srgbClr val="1B09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266062"/>
                  </a:ext>
                </a:extLst>
              </a:tr>
              <a:tr h="1257358"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1B0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Шөре-шөре,</a:t>
                      </a:r>
                      <a:r>
                        <a:rPr lang="kk-KZ" sz="2000" baseline="0" dirty="0">
                          <a:solidFill>
                            <a:srgbClr val="1B0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құрау-құрау, пұшайт-пұшайт</a:t>
                      </a:r>
                      <a:endParaRPr lang="ru-RU" sz="2000" dirty="0">
                        <a:solidFill>
                          <a:srgbClr val="1B09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1B0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Тәйт, тек, жә</a:t>
                      </a:r>
                      <a:endParaRPr lang="ru-RU" sz="2000" dirty="0">
                        <a:solidFill>
                          <a:srgbClr val="1B09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1B0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Алақай,</a:t>
                      </a:r>
                      <a:r>
                        <a:rPr lang="kk-KZ" sz="2000" baseline="0" dirty="0">
                          <a:solidFill>
                            <a:srgbClr val="1B0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ойпырмай, беу, шіркін,япырай, </a:t>
                      </a:r>
                      <a:endParaRPr lang="ru-RU" sz="2000" dirty="0">
                        <a:solidFill>
                          <a:srgbClr val="1B09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01608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BE49533-0156-4B31-86F5-2F4371BBC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4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53"/>
    </mc:Choice>
    <mc:Fallback>
      <p:transition spd="slow" advTm="18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EF17F-7224-4B58-8C13-DDCE94679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ОҚУ ТАПСЫРМАСЫ: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B7FE47-E8A3-4E68-8015-E4BE36267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/>
              <a:t>ОДАҒАЙЛАРДЫ ҚАТЫСТЫРЫП ДОСЫҢМЕН ӨЗІҢ ҰНАТАТЫН ТАҒАМ ТҮРЛЕРІ ТУРАЛЫ СҰХБАТ ҚҰРАСТЫР.</a:t>
            </a:r>
          </a:p>
          <a:p>
            <a:r>
              <a:rPr lang="kk-KZ" dirty="0"/>
              <a:t>ДЕСКРИПТОР:</a:t>
            </a:r>
          </a:p>
          <a:p>
            <a:r>
              <a:rPr lang="kk-KZ" dirty="0"/>
              <a:t>СҰХБАТ ҚҰРАСТЫРАДЫ;</a:t>
            </a:r>
          </a:p>
          <a:p>
            <a:r>
              <a:rPr lang="kk-KZ" dirty="0"/>
              <a:t>ОДАҒАЙЛАРДЫ ҚАТЫСТЫРАДЫ.</a:t>
            </a:r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3654A8-6E80-4C13-8F49-B3C145CA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9CD89DB1-69D2-4A73-B2F8-232A21098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6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49"/>
    </mc:Choice>
    <mc:Fallback>
      <p:transition spd="slow" advTm="2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28798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шақыру</a:t>
            </a:r>
            <a:endParaRPr lang="ru-RU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220" y="1152908"/>
            <a:ext cx="8437267" cy="377762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адамдардың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басым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бөлігінде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әлсіздік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артық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салмақ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кездеседі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Соның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себебін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анықтаңыз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тамақтанудың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пайдасы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бар?</a:t>
            </a:r>
          </a:p>
          <a:p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Тамақты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таңдап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жеген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қаншалықты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Сымбатты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болудың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сыры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645024"/>
            <a:ext cx="3411723" cy="2756672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B594EA62-7748-4EDD-893D-40D2C2686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14"/>
    </mc:Choice>
    <mc:Fallback>
      <p:transition spd="slow" advTm="2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787783"/>
            <a:ext cx="7704855" cy="512343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Одағайда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лексикалық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мағына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одағайлар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сөздермен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грамматикалық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байланысқа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түспей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оқшау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айтылады,сондықтан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одағай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мүшесі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бола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алмайды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қосымшалар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қабылдап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барып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мүшесінің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атқара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Одағайдың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3284984"/>
            <a:ext cx="5112568" cy="3378584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565CD9AD-361E-4ADE-834D-24FDC0521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3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85"/>
    </mc:Choice>
    <mc:Fallback>
      <p:transition spd="slow" advTm="53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8640959" cy="6669360"/>
          </a:xfrm>
        </p:spPr>
        <p:txBody>
          <a:bodyPr>
            <a:normAutofit fontScale="92500" lnSpcReduction="20000"/>
          </a:bodyPr>
          <a:lstStyle/>
          <a:p>
            <a:endParaRPr lang="ru-RU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i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1-тапсырма:</a:t>
            </a:r>
            <a:r>
              <a:rPr lang="kk-KZ" sz="2600" b="1" i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Мәтінді мұқият оқып, мәтін бойынша үш проблемалық сұрақ әзірлеңіз </a:t>
            </a:r>
            <a:endParaRPr lang="ru-RU" sz="2600" b="1" i="1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/>
          </a:p>
          <a:p>
            <a:pPr marL="0" indent="0" algn="just">
              <a:buNone/>
            </a:pPr>
            <a:r>
              <a:rPr lang="ru-RU" dirty="0">
                <a:solidFill>
                  <a:srgbClr val="1B09FF"/>
                </a:solidFill>
              </a:rPr>
              <a:t>                 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Мен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фастфудтың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немесе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шетелдің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бұзылмайтын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өзге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азық-түлігі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мен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сусындарының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қарсыласы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жауы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емеспін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Бірақ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мен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мұнымен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әуестенуді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қолдамаймын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және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оның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бірнеше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себебі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бар.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Біріншіден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шетелдік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азық-түліктің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ішіндегі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негізгісі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бұл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фастфуд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Тез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дайындалатын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мұндай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тағамдардың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зияндығы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туралы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мақалалар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мен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бағдарламалардың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саны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шексіз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көп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жұрттың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бәрі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оның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қауіпті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жағын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жатқа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біледі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Мәселен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гамбургерді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алып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қарасақ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оның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құрамында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оның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калориясы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мен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майлылығы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тым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жоғары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және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ол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аштықты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тез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шақырады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Сіз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гамбургердің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өзін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жемей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онымен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бірге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газдалған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тәтті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суды (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әдетте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бұл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- кола)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қатар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ішесіз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Ал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мұндай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сусындар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асқазанға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өте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зиян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Осылай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жүріп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асқазанын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бұзып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алғандар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қаншама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Асқазан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бір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бұзылған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оңайшылықпен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қалпына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келмейді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   </a:t>
            </a:r>
          </a:p>
          <a:p>
            <a:pPr marL="0" indent="0" algn="just">
              <a:buNone/>
            </a:pP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Екіншіден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дүкен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сөрелеріне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бара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қалсаңыз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алыс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шетелден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келген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көкөністерді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жеміс-жидектерді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көресіз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Өте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тартымды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көлемі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де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үлкен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түсі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де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жақсы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көздің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жауын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аларлықтай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әдемі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Оның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қасында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өз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елімізде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өскен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дәл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сол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жемістердің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сыртқы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формасы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салыстырмалы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түрде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көңілімізден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шықпайды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Неге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біздің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жеміс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салыстырмалы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түрде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тартымсыз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Біреу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білсе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біреу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білмес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тарқатып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өтейін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Елімізде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жеміс-жидектер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көбіне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көп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оңтүстік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өңірлерде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өндіріледі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Ол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жерден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өзге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өңірлерге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жеткізем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дегенше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біршама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уақыт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өтеді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Одан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кейін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оны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сату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кезінде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тағы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уақыт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өтеді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Осы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уақыт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аралығында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біздің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отандық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жемісіміздің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түрі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мен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түсі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шамалы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өзгеретіні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бар.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Шетелдіктер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бұл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мәселені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айналып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өту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үшін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түрлі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технологияны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пайдаланады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Әдетте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біз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мұндай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технологиялармен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жасалған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өнімдерді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ГМО (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гендік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модификацияланған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ағза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деп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атаймыз</a:t>
            </a:r>
            <a:r>
              <a:rPr lang="ru-RU" sz="1900" dirty="0">
                <a:solidFill>
                  <a:srgbClr val="1B09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E56EA735-BAA0-4D78-801F-E60DE2ADD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8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36"/>
    </mc:Choice>
    <mc:Fallback>
      <p:transition spd="slow" advTm="12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16632"/>
            <a:ext cx="8210872" cy="5794590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ГМО-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даулы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оқиғалар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Соңғы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ғалымдар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мұндай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өнімдердің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ағзаға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қатты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зиян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екендігін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дәлелдеуде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Айтпақшы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кезімізде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ерте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көктемде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алмалар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әлі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пісіп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үлгермеген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шақта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құрты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алмаларды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жейтінбіз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Құрт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дегеніңіз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алманың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піскендігін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тәтті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бәріңіз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білесіз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бұзылмайтын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жемістерде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құрт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Неге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өзіңіз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түсініп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отырған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боларсыз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Тағы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айтайын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жемістің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жұпар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иісі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әрине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табиғи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өсірілсе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Шетелден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көкөністің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жеміс-жидектің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иісі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әлсіз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кейде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мүлдем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Демек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табиғи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өсірілмеген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Үшіншіден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отандық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жемісті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сатып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біріншіден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отандық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ауыл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шаруашылығы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кәсіпкерін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қолдайсыз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екіншіден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ақшаңыздың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қалуына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үлес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қосасыз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Бүгінде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ГМО-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технологияны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пайдаланатын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шетелдік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өнімдермен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бәсекелесу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отандық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кәсіпкерлерге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тиюде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Қазір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аз да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сөрелерімізде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отандық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жеміс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тұтынушылар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оларға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көрсетпесек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отандық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жемістен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мүлдем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айырылып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қаламыз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Мен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мұны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қаламаймын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Маған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өнімізбен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sz="20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000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5864A4A-2247-43D3-A687-179F22BBB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5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21"/>
    </mc:Choice>
    <mc:Fallback>
      <p:transition spd="slow" advTm="9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1" cy="464246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800" b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</a:p>
          <a:p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1.Құрастырылған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сұрақтарда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көтеріледі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саны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үшеу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endParaRPr lang="ru-RU" sz="2800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7D877BF-753D-41DC-B366-2140D4D34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0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1"/>
    </mc:Choice>
    <mc:Fallback>
      <p:transition spd="slow" advTm="2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</a:t>
            </a:r>
            <a:r>
              <a:rPr lang="kk-KZ" b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жамды жауаптар:</a:t>
            </a:r>
            <a:endParaRPr lang="ru-RU" b="1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1" y="1700808"/>
            <a:ext cx="7634809" cy="4210414"/>
          </a:xfrm>
        </p:spPr>
        <p:txBody>
          <a:bodyPr/>
          <a:lstStyle/>
          <a:p>
            <a:r>
              <a:rPr lang="kk-KZ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Фасфуд өнімдерінің зиянды тұстарын біле отыра, адамдар осы тағам түрлеріне неліктен әуес?</a:t>
            </a:r>
          </a:p>
          <a:p>
            <a:r>
              <a:rPr lang="kk-KZ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Шетеелдіктердің  көкөністерге көрік беру үшін түрлі технологияны (ГМО)пайдаланғаны қаншалықты дұрыс?</a:t>
            </a:r>
          </a:p>
          <a:p>
            <a:r>
              <a:rPr lang="kk-KZ" sz="24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Отандық өнімді насихаттап, дамытуға  не кедергі?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997F0171-5D13-429E-9D3A-8560B022E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3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28"/>
    </mc:Choice>
    <mc:Fallback>
      <p:transition spd="slow" advTm="24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1" y="1152908"/>
            <a:ext cx="7562800" cy="4758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2-тапсырма: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одағайларды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пайдаланып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пайдалы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тағамдар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диолог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құрастырыңыз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Одағай</a:t>
            </a:r>
            <a:r>
              <a:rPr lang="ru-RU" sz="2800" b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</a:t>
            </a:r>
            <a:r>
              <a:rPr lang="ru-RU" sz="2800" b="1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Алақай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тәйт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паһ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шіркін</a:t>
            </a:r>
            <a:r>
              <a:rPr lang="ru-RU" sz="2800" dirty="0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B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бәрекелді,ойпырмай</a:t>
            </a:r>
            <a:endParaRPr lang="ru-RU" sz="2800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43E771B-D63E-4D58-ACEC-1DD4BBCD9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4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80"/>
    </mc:Choice>
    <mc:Fallback>
      <p:transition spd="slow" advTm="15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1CADE4">
                    <a:lumMod val="60000"/>
                    <a:lumOff val="40000"/>
                  </a:srgbClr>
                </a:solidFill>
                <a:latin typeface="Arial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dirty="0">
              <a:solidFill>
                <a:srgbClr val="1CADE4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980728"/>
            <a:ext cx="7920880" cy="3449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kk-KZ" sz="2800" b="1" dirty="0">
                <a:solidFill>
                  <a:srgbClr val="1B0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Дескриптор:</a:t>
            </a:r>
            <a:endParaRPr lang="ru-RU" sz="2800" b="1" dirty="0">
              <a:solidFill>
                <a:srgbClr val="1B09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dirty="0">
                <a:solidFill>
                  <a:srgbClr val="1B0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Мәтін немесе диолог құрастырады;</a:t>
            </a:r>
            <a:endParaRPr lang="ru-RU" sz="2800" dirty="0">
              <a:solidFill>
                <a:srgbClr val="1B09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dirty="0">
                <a:solidFill>
                  <a:srgbClr val="1B0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Одағай сөйлемдерді қолданады;</a:t>
            </a:r>
            <a:endParaRPr lang="ru-RU" sz="2800" dirty="0">
              <a:solidFill>
                <a:srgbClr val="1B09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dirty="0">
                <a:solidFill>
                  <a:srgbClr val="1B0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Мәтін мазмұны тағаммен байланысты болады;</a:t>
            </a:r>
            <a:endParaRPr lang="ru-RU" sz="2800" dirty="0">
              <a:solidFill>
                <a:srgbClr val="1B09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800" dirty="0">
                <a:solidFill>
                  <a:srgbClr val="1B0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Мәтін немесе диолог кемінде 7-8 сөйлем көлемінде болады</a:t>
            </a:r>
            <a:endParaRPr lang="ru-RU" sz="2800" dirty="0">
              <a:solidFill>
                <a:srgbClr val="1B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2D08F6B-F59E-45D5-A894-926351DB2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5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55"/>
    </mc:Choice>
    <mc:Fallback>
      <p:transition spd="slow" advTm="3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f7edc9cd42ee2199fb1ea3743ba94502f4572b"/>
</p:tagLst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3079</TotalTime>
  <Words>906</Words>
  <Application>Microsoft Office PowerPoint</Application>
  <PresentationFormat>Экран (4:3)</PresentationFormat>
  <Paragraphs>67</Paragraphs>
  <Slides>13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Ой шақыру</vt:lpstr>
      <vt:lpstr>Презентация PowerPoint</vt:lpstr>
      <vt:lpstr>Презентация PowerPoint</vt:lpstr>
      <vt:lpstr>Презентация PowerPoint</vt:lpstr>
      <vt:lpstr>Презентация PowerPoint</vt:lpstr>
      <vt:lpstr>Болжамды жауаптар:</vt:lpstr>
      <vt:lpstr>Презентация PowerPoint</vt:lpstr>
      <vt:lpstr>Презентация PowerPoint</vt:lpstr>
      <vt:lpstr>Болжамды жауап</vt:lpstr>
      <vt:lpstr>Берілген одағайды түрлеріне қарай топтастырыңыз</vt:lpstr>
      <vt:lpstr>Дұрыс жауабы</vt:lpstr>
      <vt:lpstr>ОҚУ ТАПСЫРМАСЫ: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Gulbarshyn Ydyrysbaeva</cp:lastModifiedBy>
  <cp:revision>430</cp:revision>
  <dcterms:created xsi:type="dcterms:W3CDTF">2012-08-02T12:17:38Z</dcterms:created>
  <dcterms:modified xsi:type="dcterms:W3CDTF">2021-02-04T05:08:23Z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237482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