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5" r:id="rId5"/>
    <p:sldId id="260" r:id="rId6"/>
    <p:sldId id="262" r:id="rId7"/>
    <p:sldId id="266"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8" d="100"/>
          <a:sy n="58" d="100"/>
        </p:scale>
        <p:origin x="-7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9ED385E-E06E-4E97-817D-8D0523E2B0FD}" type="datetimeFigureOut">
              <a:rPr lang="ru-RU" smtClean="0"/>
              <a:t>21.01.2021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E3FA17-7E10-41F6-988B-3B017225476D}"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357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ED385E-E06E-4E97-817D-8D0523E2B0FD}" type="datetimeFigureOut">
              <a:rPr lang="ru-RU" smtClean="0"/>
              <a:t>21.01.2021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141481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ED385E-E06E-4E97-817D-8D0523E2B0FD}" type="datetimeFigureOut">
              <a:rPr lang="ru-RU" smtClean="0"/>
              <a:t>21.01.2021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590503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ED385E-E06E-4E97-817D-8D0523E2B0FD}" type="datetimeFigureOut">
              <a:rPr lang="ru-RU" smtClean="0"/>
              <a:t>21.01.2021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1940555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9ED385E-E06E-4E97-817D-8D0523E2B0FD}" type="datetimeFigureOut">
              <a:rPr lang="ru-RU" smtClean="0"/>
              <a:t>21.01.2021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E3FA17-7E10-41F6-988B-3B017225476D}"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19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9ED385E-E06E-4E97-817D-8D0523E2B0FD}" type="datetimeFigureOut">
              <a:rPr lang="ru-RU" smtClean="0"/>
              <a:t>21.01.2021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396926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9ED385E-E06E-4E97-817D-8D0523E2B0FD}" type="datetimeFigureOut">
              <a:rPr lang="ru-RU" smtClean="0"/>
              <a:t>21.01.2021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1251668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9ED385E-E06E-4E97-817D-8D0523E2B0FD}" type="datetimeFigureOut">
              <a:rPr lang="ru-RU" smtClean="0"/>
              <a:t>21.01.2021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246992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ED385E-E06E-4E97-817D-8D0523E2B0FD}" type="datetimeFigureOut">
              <a:rPr lang="ru-RU" smtClean="0"/>
              <a:t>21.01.2021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324353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ED385E-E06E-4E97-817D-8D0523E2B0FD}" type="datetimeFigureOut">
              <a:rPr lang="ru-RU" smtClean="0"/>
              <a:t>21.01.2021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1E3FA17-7E10-41F6-988B-3B017225476D}" type="slidenum">
              <a:rPr lang="ru-RU" smtClean="0"/>
              <a:t>‹#›</a:t>
            </a:fld>
            <a:endParaRPr lang="ru-RU"/>
          </a:p>
        </p:txBody>
      </p:sp>
    </p:spTree>
    <p:extLst>
      <p:ext uri="{BB962C8B-B14F-4D97-AF65-F5344CB8AC3E}">
        <p14:creationId xmlns:p14="http://schemas.microsoft.com/office/powerpoint/2010/main" val="3945819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9ED385E-E06E-4E97-817D-8D0523E2B0FD}" type="datetimeFigureOut">
              <a:rPr lang="ru-RU" smtClean="0"/>
              <a:t>21.01.2021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E3FA17-7E10-41F6-988B-3B017225476D}" type="slidenum">
              <a:rPr lang="ru-RU" smtClean="0"/>
              <a:t>‹#›</a:t>
            </a:fld>
            <a:endParaRPr lang="ru-RU"/>
          </a:p>
        </p:txBody>
      </p:sp>
    </p:spTree>
    <p:extLst>
      <p:ext uri="{BB962C8B-B14F-4D97-AF65-F5344CB8AC3E}">
        <p14:creationId xmlns:p14="http://schemas.microsoft.com/office/powerpoint/2010/main" val="2228828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ED385E-E06E-4E97-817D-8D0523E2B0FD}" type="datetimeFigureOut">
              <a:rPr lang="ru-RU" smtClean="0"/>
              <a:t>21.01.2021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1E3FA17-7E10-41F6-988B-3B017225476D}"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78606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0235" y="286603"/>
            <a:ext cx="10385571" cy="1450757"/>
          </a:xfrm>
        </p:spPr>
        <p:txBody>
          <a:bodyPr>
            <a:normAutofit/>
          </a:bodyPr>
          <a:lstStyle/>
          <a:p>
            <a:pPr algn="ctr"/>
            <a:r>
              <a:rPr lang="kk-KZ" sz="4000" b="1" dirty="0">
                <a:latin typeface="Times New Roman" panose="02020603050405020304" pitchFamily="18" charset="0"/>
                <a:cs typeface="Times New Roman" panose="02020603050405020304" pitchFamily="18" charset="0"/>
              </a:rPr>
              <a:t>Берілген мақалдардың   мәнін </a:t>
            </a:r>
            <a:r>
              <a:rPr lang="kk-KZ" sz="4000" b="1" dirty="0" smtClean="0">
                <a:latin typeface="Times New Roman" panose="02020603050405020304" pitchFamily="18" charset="0"/>
                <a:cs typeface="Times New Roman" panose="02020603050405020304" pitchFamily="18" charset="0"/>
              </a:rPr>
              <a:t>түсіндіріңіз.</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0"/>
            <a:endParaRPr lang="kk-KZ" dirty="0" smtClean="0">
              <a:latin typeface="Times New Roman" panose="02020603050405020304" pitchFamily="18" charset="0"/>
              <a:cs typeface="Times New Roman" panose="02020603050405020304" pitchFamily="18" charset="0"/>
            </a:endParaRPr>
          </a:p>
          <a:p>
            <a:pPr lvl="0"/>
            <a:r>
              <a:rPr lang="kk-KZ" dirty="0" smtClean="0">
                <a:latin typeface="Times New Roman" panose="02020603050405020304" pitchFamily="18" charset="0"/>
                <a:cs typeface="Times New Roman" panose="02020603050405020304" pitchFamily="18" charset="0"/>
              </a:rPr>
              <a:t>1.Таңғы </a:t>
            </a:r>
            <a:r>
              <a:rPr lang="kk-KZ" dirty="0">
                <a:latin typeface="Times New Roman" panose="02020603050405020304" pitchFamily="18" charset="0"/>
                <a:cs typeface="Times New Roman" panose="02020603050405020304" pitchFamily="18" charset="0"/>
              </a:rPr>
              <a:t>асты тастама,</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Кешкі асқа қарама.</a:t>
            </a:r>
            <a:endParaRPr lang="ru-RU" dirty="0">
              <a:latin typeface="Times New Roman" panose="02020603050405020304" pitchFamily="18" charset="0"/>
              <a:cs typeface="Times New Roman" panose="02020603050405020304" pitchFamily="18" charset="0"/>
            </a:endParaRPr>
          </a:p>
          <a:p>
            <a:pPr lvl="0"/>
            <a:r>
              <a:rPr lang="kk-KZ" dirty="0" smtClean="0">
                <a:latin typeface="Times New Roman" panose="02020603050405020304" pitchFamily="18" charset="0"/>
                <a:cs typeface="Times New Roman" panose="02020603050405020304" pitchFamily="18" charset="0"/>
              </a:rPr>
              <a:t>2.Таңғы </a:t>
            </a:r>
            <a:r>
              <a:rPr lang="kk-KZ" dirty="0">
                <a:latin typeface="Times New Roman" panose="02020603050405020304" pitchFamily="18" charset="0"/>
                <a:cs typeface="Times New Roman" panose="02020603050405020304" pitchFamily="18" charset="0"/>
              </a:rPr>
              <a:t>асты өзің же, </a:t>
            </a:r>
            <a:endParaRPr lang="ru-RU"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Түскі </a:t>
            </a:r>
            <a:r>
              <a:rPr lang="kk-KZ" dirty="0">
                <a:latin typeface="Times New Roman" panose="02020603050405020304" pitchFamily="18" charset="0"/>
                <a:cs typeface="Times New Roman" panose="02020603050405020304" pitchFamily="18" charset="0"/>
              </a:rPr>
              <a:t>асты досыңмен бөліс, </a:t>
            </a:r>
            <a:endParaRPr lang="ru-RU"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Кешкі </a:t>
            </a:r>
            <a:r>
              <a:rPr lang="kk-KZ" dirty="0">
                <a:latin typeface="Times New Roman" panose="02020603050405020304" pitchFamily="18" charset="0"/>
                <a:cs typeface="Times New Roman" panose="02020603050405020304" pitchFamily="18" charset="0"/>
              </a:rPr>
              <a:t>асты жауыңа </a:t>
            </a:r>
            <a:r>
              <a:rPr lang="kk-KZ" dirty="0" smtClean="0">
                <a:latin typeface="Times New Roman" panose="02020603050405020304" pitchFamily="18" charset="0"/>
                <a:cs typeface="Times New Roman" panose="02020603050405020304" pitchFamily="18" charset="0"/>
              </a:rPr>
              <a:t>бер.</a:t>
            </a: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3020" y="2125996"/>
            <a:ext cx="4971220" cy="3266289"/>
          </a:xfrm>
          <a:prstGeom prst="rect">
            <a:avLst/>
          </a:prstGeom>
        </p:spPr>
      </p:pic>
    </p:spTree>
    <p:extLst>
      <p:ext uri="{BB962C8B-B14F-4D97-AF65-F5344CB8AC3E}">
        <p14:creationId xmlns:p14="http://schemas.microsoft.com/office/powerpoint/2010/main" val="1624320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61436"/>
            <a:ext cx="10058400" cy="1450757"/>
          </a:xfrm>
        </p:spPr>
        <p:txBody>
          <a:bodyPr/>
          <a:lstStyle/>
          <a:p>
            <a:r>
              <a:rPr lang="kk-KZ" b="1" dirty="0" smtClean="0">
                <a:solidFill>
                  <a:schemeClr val="tx1"/>
                </a:solidFill>
                <a:latin typeface="Times New Roman" panose="02020603050405020304" pitchFamily="18" charset="0"/>
                <a:cs typeface="Times New Roman" panose="02020603050405020304" pitchFamily="18" charset="0"/>
              </a:rPr>
              <a:t>Сабақтың тақырыбы: </a:t>
            </a:r>
            <a:br>
              <a:rPr lang="kk-KZ" b="1" dirty="0" smtClean="0">
                <a:solidFill>
                  <a:schemeClr val="tx1"/>
                </a:solidFill>
                <a:latin typeface="Times New Roman" panose="02020603050405020304" pitchFamily="18" charset="0"/>
                <a:cs typeface="Times New Roman" panose="02020603050405020304" pitchFamily="18" charset="0"/>
              </a:rPr>
            </a:br>
            <a:r>
              <a:rPr lang="kk-KZ" b="1" dirty="0" smtClean="0">
                <a:solidFill>
                  <a:schemeClr val="tx1"/>
                </a:solidFill>
                <a:latin typeface="Times New Roman" panose="02020603050405020304" pitchFamily="18" charset="0"/>
                <a:cs typeface="Times New Roman" panose="02020603050405020304" pitchFamily="18" charset="0"/>
              </a:rPr>
              <a:t>Кешкі </a:t>
            </a:r>
            <a:r>
              <a:rPr lang="kk-KZ" b="1" dirty="0">
                <a:solidFill>
                  <a:schemeClr val="tx1"/>
                </a:solidFill>
                <a:latin typeface="Times New Roman" panose="02020603050405020304" pitchFamily="18" charset="0"/>
                <a:cs typeface="Times New Roman" panose="02020603050405020304" pitchFamily="18" charset="0"/>
              </a:rPr>
              <a:t>асқа қарама</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97280" y="1845733"/>
            <a:ext cx="10058400" cy="4177561"/>
          </a:xfrm>
        </p:spPr>
        <p:txBody>
          <a:bodyPr>
            <a:noAutofit/>
          </a:bodyPr>
          <a:lstStyle/>
          <a:p>
            <a:pPr>
              <a:lnSpc>
                <a:spcPct val="100000"/>
              </a:lnSpc>
              <a:spcBef>
                <a:spcPts val="0"/>
              </a:spcBef>
              <a:spcAft>
                <a:spcPts val="0"/>
              </a:spcAft>
            </a:pPr>
            <a:r>
              <a:rPr lang="kk-KZ" sz="2400" b="1" dirty="0" smtClean="0">
                <a:latin typeface="Times New Roman" panose="02020603050405020304" pitchFamily="18" charset="0"/>
                <a:cs typeface="Times New Roman" panose="02020603050405020304" pitchFamily="18" charset="0"/>
              </a:rPr>
              <a:t>Оқу мақсаттары:</a:t>
            </a:r>
          </a:p>
          <a:p>
            <a:pPr>
              <a:lnSpc>
                <a:spcPct val="100000"/>
              </a:lnSpc>
              <a:spcBef>
                <a:spcPts val="0"/>
              </a:spcBef>
              <a:spcAft>
                <a:spcPts val="0"/>
              </a:spcAft>
            </a:pPr>
            <a:r>
              <a:rPr lang="kk-KZ" sz="2400" dirty="0" smtClean="0">
                <a:latin typeface="Times New Roman" panose="02020603050405020304" pitchFamily="18" charset="0"/>
                <a:cs typeface="Times New Roman" panose="02020603050405020304" pitchFamily="18" charset="0"/>
              </a:rPr>
              <a:t>- Мәтін </a:t>
            </a:r>
            <a:r>
              <a:rPr lang="kk-KZ" sz="2400" dirty="0">
                <a:latin typeface="Times New Roman" panose="02020603050405020304" pitchFamily="18" charset="0"/>
                <a:cs typeface="Times New Roman" panose="02020603050405020304" pitchFamily="18" charset="0"/>
              </a:rPr>
              <a:t>құрылымын (кіріспе бөлім, жалпы мәлімет беру, детальді мәлімет беру) сақтай отырып, графиктік мәтін (шартты белгі, сызба, сурет)  түрінде берілген процесті сипаттап жазу</a:t>
            </a:r>
            <a:endParaRPr lang="ru-RU"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kk-KZ" sz="2400" dirty="0" smtClean="0">
                <a:latin typeface="Times New Roman" panose="02020603050405020304" pitchFamily="18" charset="0"/>
                <a:cs typeface="Times New Roman" panose="02020603050405020304" pitchFamily="18" charset="0"/>
              </a:rPr>
              <a:t>- Шылау </a:t>
            </a:r>
            <a:r>
              <a:rPr lang="kk-KZ" sz="2400" dirty="0">
                <a:latin typeface="Times New Roman" panose="02020603050405020304" pitchFamily="18" charset="0"/>
                <a:cs typeface="Times New Roman" panose="02020603050405020304" pitchFamily="18" charset="0"/>
              </a:rPr>
              <a:t>түрлерін ажырата білу, орынды қолдану</a:t>
            </a:r>
            <a:r>
              <a:rPr lang="kk-KZ" sz="24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0"/>
              </a:spcAft>
            </a:pPr>
            <a:r>
              <a:rPr lang="kk-KZ" sz="2400" b="1" dirty="0" smtClean="0">
                <a:latin typeface="Times New Roman" panose="02020603050405020304" pitchFamily="18" charset="0"/>
                <a:cs typeface="Times New Roman" panose="02020603050405020304" pitchFamily="18" charset="0"/>
              </a:rPr>
              <a:t>Бағалау критерийлері:</a:t>
            </a:r>
          </a:p>
          <a:p>
            <a:pPr>
              <a:lnSpc>
                <a:spcPct val="100000"/>
              </a:lnSpc>
              <a:spcBef>
                <a:spcPts val="0"/>
              </a:spcBef>
              <a:spcAft>
                <a:spcPts val="0"/>
              </a:spcAft>
            </a:pPr>
            <a:r>
              <a:rPr lang="kk-KZ" sz="2400" dirty="0">
                <a:latin typeface="Times New Roman" panose="02020603050405020304" pitchFamily="18" charset="0"/>
                <a:cs typeface="Times New Roman" panose="02020603050405020304" pitchFamily="18" charset="0"/>
              </a:rPr>
              <a:t>Суреттерді пайдаланып, </a:t>
            </a:r>
            <a:r>
              <a:rPr lang="kk-KZ" sz="2400" dirty="0" smtClean="0">
                <a:latin typeface="Times New Roman" panose="02020603050405020304" pitchFamily="18" charset="0"/>
                <a:cs typeface="Times New Roman" panose="02020603050405020304" pitchFamily="18" charset="0"/>
              </a:rPr>
              <a:t>жинақы </a:t>
            </a:r>
            <a:r>
              <a:rPr lang="kk-KZ" sz="2400" dirty="0">
                <a:latin typeface="Times New Roman" panose="02020603050405020304" pitchFamily="18" charset="0"/>
                <a:cs typeface="Times New Roman" panose="02020603050405020304" pitchFamily="18" charset="0"/>
              </a:rPr>
              <a:t>мәтін жазады;</a:t>
            </a:r>
            <a:endParaRPr lang="ru-RU"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kk-KZ" sz="2400" dirty="0">
                <a:latin typeface="Times New Roman" panose="02020603050405020304" pitchFamily="18" charset="0"/>
                <a:cs typeface="Times New Roman" panose="02020603050405020304" pitchFamily="18" charset="0"/>
              </a:rPr>
              <a:t>Өз көзқарасын білдіреді;</a:t>
            </a:r>
            <a:endParaRPr lang="ru-RU"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kk-KZ" sz="2400" dirty="0">
                <a:latin typeface="Times New Roman" panose="02020603050405020304" pitchFamily="18" charset="0"/>
                <a:cs typeface="Times New Roman" panose="02020603050405020304" pitchFamily="18" charset="0"/>
              </a:rPr>
              <a:t>Мәтіннен өзіне әсер еткен ақпаратты анықтап, себебін түсіндіреді;</a:t>
            </a:r>
            <a:endParaRPr lang="ru-RU"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kk-KZ" sz="2400" dirty="0">
                <a:latin typeface="Times New Roman" panose="02020603050405020304" pitchFamily="18" charset="0"/>
                <a:cs typeface="Times New Roman" panose="02020603050405020304" pitchFamily="18" charset="0"/>
              </a:rPr>
              <a:t>Маманға хат жазады, сұрақ қояды;</a:t>
            </a:r>
            <a:endParaRPr lang="ru-RU"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kk-KZ" sz="2400" dirty="0">
                <a:latin typeface="Times New Roman" panose="02020603050405020304" pitchFamily="18" charset="0"/>
                <a:cs typeface="Times New Roman" panose="02020603050405020304" pitchFamily="18" charset="0"/>
              </a:rPr>
              <a:t>Мәтіннен шылау түрлерін анықтайды.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9849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377505"/>
            <a:ext cx="10058400" cy="1359856"/>
          </a:xfrm>
        </p:spPr>
        <p:txBody>
          <a:bodyPr>
            <a:normAutofit fontScale="90000"/>
          </a:bodyPr>
          <a:lstStyle/>
          <a:p>
            <a:pPr algn="ctr"/>
            <a:r>
              <a:rPr lang="kk-KZ" b="1" dirty="0" smtClean="0"/>
              <a:t/>
            </a:r>
            <a:br>
              <a:rPr lang="kk-KZ" b="1" dirty="0" smtClean="0"/>
            </a:br>
            <a:r>
              <a:rPr lang="kk-KZ" b="1" dirty="0" smtClean="0"/>
              <a:t/>
            </a:r>
            <a:br>
              <a:rPr lang="kk-KZ" b="1" dirty="0" smtClean="0"/>
            </a:br>
            <a:r>
              <a:rPr lang="kk-KZ" b="1" dirty="0"/>
              <a:t/>
            </a:r>
            <a:br>
              <a:rPr lang="kk-KZ" b="1" dirty="0"/>
            </a:br>
            <a:r>
              <a:rPr lang="kk-KZ" b="1" dirty="0" smtClean="0"/>
              <a:t/>
            </a:r>
            <a:br>
              <a:rPr lang="kk-KZ" b="1" dirty="0" smtClean="0"/>
            </a:br>
            <a:r>
              <a:rPr lang="kk-KZ" sz="3600" b="1" dirty="0" smtClean="0">
                <a:latin typeface="Times New Roman" panose="02020603050405020304" pitchFamily="18" charset="0"/>
                <a:cs typeface="Times New Roman" panose="02020603050405020304" pitchFamily="18" charset="0"/>
              </a:rPr>
              <a:t>1-тапсырма</a:t>
            </a:r>
            <a:r>
              <a:rPr lang="kk-KZ" sz="3600" b="1" dirty="0">
                <a:latin typeface="Times New Roman" panose="02020603050405020304" pitchFamily="18" charset="0"/>
                <a:cs typeface="Times New Roman" panose="02020603050405020304" pitchFamily="18" charset="0"/>
              </a:rPr>
              <a:t>.</a:t>
            </a:r>
            <a:r>
              <a:rPr lang="ru-RU" sz="3600" dirty="0">
                <a:latin typeface="Times New Roman" panose="02020603050405020304" pitchFamily="18" charset="0"/>
                <a:cs typeface="Times New Roman" panose="02020603050405020304" pitchFamily="18" charset="0"/>
              </a:rPr>
              <a:t/>
            </a:r>
            <a:br>
              <a:rPr lang="ru-RU" sz="3600" dirty="0">
                <a:latin typeface="Times New Roman" panose="02020603050405020304" pitchFamily="18" charset="0"/>
                <a:cs typeface="Times New Roman" panose="02020603050405020304" pitchFamily="18" charset="0"/>
              </a:rPr>
            </a:br>
            <a:r>
              <a:rPr lang="kk-KZ" sz="3600" b="1" dirty="0">
                <a:latin typeface="Times New Roman" panose="02020603050405020304" pitchFamily="18" charset="0"/>
                <a:cs typeface="Times New Roman" panose="02020603050405020304" pitchFamily="18" charset="0"/>
              </a:rPr>
              <a:t> Сурет түрінде берілген ақпаратты негізге алып, құрылымын сақтай отырып жинақы мәтін жазыңыз</a:t>
            </a:r>
            <a:r>
              <a:rPr lang="kk-KZ" sz="3600" b="1" dirty="0" smtClean="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pic>
        <p:nvPicPr>
          <p:cNvPr id="4" name="Объект 3" descr="C:\Users\77022\AppData\Local\Microsoft\Windows\INetCache\Content.Word\f9b39b0fd8e11a0d201b1d5e97343b57-800x.jpg"/>
          <p:cNvPicPr>
            <a:picLocks noGrp="1"/>
          </p:cNvPicPr>
          <p:nvPr>
            <p:ph idx="1"/>
          </p:nvPr>
        </p:nvPicPr>
        <p:blipFill rotWithShape="1">
          <a:blip r:embed="rId2" cstate="print">
            <a:extLst>
              <a:ext uri="{28A0092B-C50C-407E-A947-70E740481C1C}">
                <a14:useLocalDpi xmlns:a14="http://schemas.microsoft.com/office/drawing/2010/main" val="0"/>
              </a:ext>
            </a:extLst>
          </a:blip>
          <a:srcRect l="6742" t="8962" r="5289" b="7053"/>
          <a:stretch/>
        </p:blipFill>
        <p:spPr bwMode="auto">
          <a:xfrm>
            <a:off x="1340773" y="1843899"/>
            <a:ext cx="4221128" cy="1750782"/>
          </a:xfrm>
          <a:prstGeom prst="rect">
            <a:avLst/>
          </a:prstGeom>
          <a:noFill/>
          <a:ln>
            <a:noFill/>
          </a:ln>
          <a:extLst>
            <a:ext uri="{53640926-AAD7-44D8-BBD7-CCE9431645EC}">
              <a14:shadowObscured xmlns:a14="http://schemas.microsoft.com/office/drawing/2010/main"/>
            </a:ext>
          </a:extLst>
        </p:spPr>
      </p:pic>
      <p:pic>
        <p:nvPicPr>
          <p:cNvPr id="5" name="Рисунок 4" descr="C:\Users\77022\AppData\Local\Microsoft\Windows\INetCache\Content.Word\Без названия (1).jpg"/>
          <p:cNvPicPr/>
          <p:nvPr/>
        </p:nvPicPr>
        <p:blipFill>
          <a:blip r:embed="rId3">
            <a:extLst>
              <a:ext uri="{28A0092B-C50C-407E-A947-70E740481C1C}">
                <a14:useLocalDpi xmlns:a14="http://schemas.microsoft.com/office/drawing/2010/main" val="0"/>
              </a:ext>
            </a:extLst>
          </a:blip>
          <a:srcRect/>
          <a:stretch>
            <a:fillRect/>
          </a:stretch>
        </p:blipFill>
        <p:spPr bwMode="auto">
          <a:xfrm>
            <a:off x="5795327" y="1890039"/>
            <a:ext cx="3611744" cy="1658503"/>
          </a:xfrm>
          <a:prstGeom prst="rect">
            <a:avLst/>
          </a:prstGeom>
          <a:noFill/>
          <a:ln>
            <a:noFill/>
          </a:ln>
        </p:spPr>
      </p:pic>
      <p:pic>
        <p:nvPicPr>
          <p:cNvPr id="6" name="Рисунок 5" descr="C:\Users\77022\AppData\Local\Microsoft\Windows\INetCache\Content.Word\slide-1.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1658" y="3701219"/>
            <a:ext cx="4379053" cy="2317447"/>
          </a:xfrm>
          <a:prstGeom prst="rect">
            <a:avLst/>
          </a:prstGeom>
          <a:noFill/>
          <a:ln>
            <a:noFill/>
          </a:ln>
        </p:spPr>
      </p:pic>
      <p:pic>
        <p:nvPicPr>
          <p:cNvPr id="7" name="Рисунок 6" descr="C:\Users\77022\AppData\Local\Microsoft\Windows\INetCache\Content.Word\Без названия.jpg"/>
          <p:cNvPicPr/>
          <p:nvPr/>
        </p:nvPicPr>
        <p:blipFill>
          <a:blip r:embed="rId5">
            <a:extLst>
              <a:ext uri="{28A0092B-C50C-407E-A947-70E740481C1C}">
                <a14:useLocalDpi xmlns:a14="http://schemas.microsoft.com/office/drawing/2010/main" val="0"/>
              </a:ext>
            </a:extLst>
          </a:blip>
          <a:srcRect/>
          <a:stretch>
            <a:fillRect/>
          </a:stretch>
        </p:blipFill>
        <p:spPr bwMode="auto">
          <a:xfrm>
            <a:off x="9640497" y="1843899"/>
            <a:ext cx="2159635" cy="2499338"/>
          </a:xfrm>
          <a:prstGeom prst="rect">
            <a:avLst/>
          </a:prstGeom>
          <a:noFill/>
          <a:ln>
            <a:noFill/>
          </a:ln>
        </p:spPr>
      </p:pic>
      <p:sp>
        <p:nvSpPr>
          <p:cNvPr id="8" name="Прямоугольник 7"/>
          <p:cNvSpPr/>
          <p:nvPr/>
        </p:nvSpPr>
        <p:spPr>
          <a:xfrm>
            <a:off x="5795327" y="3701219"/>
            <a:ext cx="3407396" cy="2308324"/>
          </a:xfrm>
          <a:prstGeom prst="rect">
            <a:avLst/>
          </a:prstGeom>
        </p:spPr>
        <p:txBody>
          <a:bodyPr wrap="square">
            <a:spAutoFit/>
          </a:bodyPr>
          <a:lstStyle/>
          <a:p>
            <a:pPr algn="just"/>
            <a:r>
              <a:rPr lang="kk-KZ" b="1" dirty="0" smtClean="0">
                <a:latin typeface="Times New Roman" panose="02020603050405020304" pitchFamily="18" charset="0"/>
                <a:cs typeface="Times New Roman" panose="02020603050405020304" pitchFamily="18" charset="0"/>
              </a:rPr>
              <a:t>Дескриптор:</a:t>
            </a:r>
            <a:endParaRPr lang="ru-RU"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1.Сурет түрінде берілген ақпаратты негізге алып жинақы мәтін жазады;</a:t>
            </a:r>
            <a:endParaRPr lang="ru-RU"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2.Мәтін құрылымын сақтайды;</a:t>
            </a:r>
            <a:endParaRPr lang="ru-RU"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3.Өзіндік тұжырым жасайды;</a:t>
            </a:r>
            <a:endParaRPr lang="ru-RU"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4.60-70 сөз көлемінде сауатты жазады.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065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latin typeface="Times New Roman" panose="02020603050405020304" pitchFamily="18" charset="0"/>
                <a:cs typeface="Times New Roman" panose="02020603050405020304" pitchFamily="18" charset="0"/>
              </a:rPr>
              <a:t>Болжамды жауап:</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201168" lvl="1" indent="0" algn="just">
              <a:buNone/>
            </a:pPr>
            <a:r>
              <a:rPr lang="kk-KZ"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Дұрыс тамақтану – саулық кепілі. Қазақ  халқы «Таңғы асты тастама, кешкі асқа қарама» - деп тегін айтпаған.  Ғасырлар бұрын дана бабаларымыздың айтып кеткен сөзін қазіргі диетолог – мамандар ғылыми түрде дәлелдеп, растауда. «Таңғы аста береке бар» деген дана халықтың сөзі де мамандардың «Таңертең құнарлы тамақтану –адамның бір күнгі энергия көзі, сол күнгі көңіл-күйіне, жұмысты дұрыс атқаруына септігін тигізеді» -деген пікірімен астасады. Сонымен қатар мамандар бізге қуатты түскі астан соң, кешкі ас уақытында жеңіл тамақтануды ұсынады. Кешке жеңіл тамақтану астың тез қорытылуына, түнде дұрыс ұйықтауымызға,  асқорыту мүшелерінің саулығын сақтауға  септігін тигізеді, түрлі аурулардың алдын алады. Денсаулығымызды, сымбатымызды сақтау үшін дұрыс пайдалы тамақтану жолын ұстану керек.</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041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lgn="just">
              <a:lnSpc>
                <a:spcPct val="100000"/>
              </a:lnSpc>
              <a:spcBef>
                <a:spcPts val="0"/>
              </a:spcBef>
              <a:spcAft>
                <a:spcPts val="0"/>
              </a:spcAft>
            </a:pPr>
            <a:r>
              <a:rPr lang="kk-KZ" sz="1600" dirty="0">
                <a:latin typeface="Times New Roman" panose="02020603050405020304" pitchFamily="18" charset="0"/>
                <a:cs typeface="Times New Roman" panose="02020603050405020304" pitchFamily="18" charset="0"/>
              </a:rPr>
              <a:t> 	</a:t>
            </a:r>
            <a:r>
              <a:rPr lang="kk-KZ" sz="1600" dirty="0" smtClean="0">
                <a:latin typeface="Times New Roman" panose="02020603050405020304" pitchFamily="18" charset="0"/>
                <a:cs typeface="Times New Roman" panose="02020603050405020304" pitchFamily="18" charset="0"/>
              </a:rPr>
              <a:t>Адамзат </a:t>
            </a:r>
            <a:r>
              <a:rPr lang="kk-KZ" sz="1600" dirty="0">
                <a:latin typeface="Times New Roman" panose="02020603050405020304" pitchFamily="18" charset="0"/>
                <a:cs typeface="Times New Roman" panose="02020603050405020304" pitchFamily="18" charset="0"/>
              </a:rPr>
              <a:t>денсаулығын сақтаудың басты шарты – дұрыс тамақтану. Сондықтан тамақтануға ерекше көңіл бөлген жөн. Тамақ құрамының құндылығы басты назарда болғаны дұрыс. Тиімді, дұрыс тамақтану денсаулықты сақтауға, ағзаның қалыпты өсуі мен дамуына, жұмыс қабілетінің жоғарылауына ықпалын тигізеді. </a:t>
            </a:r>
            <a:endParaRPr lang="ru-RU" sz="16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0"/>
              </a:spcAft>
            </a:pPr>
            <a:r>
              <a:rPr lang="kk-KZ" sz="1600" dirty="0">
                <a:latin typeface="Times New Roman" panose="02020603050405020304" pitchFamily="18" charset="0"/>
                <a:cs typeface="Times New Roman" panose="02020603050405020304" pitchFamily="18" charset="0"/>
              </a:rPr>
              <a:t>      </a:t>
            </a:r>
            <a:r>
              <a:rPr lang="kk-KZ" sz="1600" dirty="0" smtClean="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Ас-адамның арқауы, ағза дене жүктемесінде ғана емес, тыныштық жағдайында да шығындайтын қуат көзі. Ас ішу біздің жасушаларымыз бен тіндерімізді жаңартуға мүмкіндік береді. Дұрыс тамақтану жүрек-қантамыр, асқазан-ішек жолдары, қант диабеті сияқты  аурулардың алдын  алу үшін, сыртқы орта әсеріне қарсы тұру үшін, ағзаның жұмысқа қабілеттілігін арттыру үшін, белсенді ұзақ өмір сүру үшін қажет. Салауатты тамақтану және жоғары дене белсенділігі, спорт пен шұғылдану, күйзеліс пен күресе білу, темекіден, ішімдіктен бас тарту арқылы  салауатты өмір салтын ұстану арқылы аурулардың алдын алуға болады. </a:t>
            </a:r>
            <a:endParaRPr lang="ru-RU" sz="1600" dirty="0">
              <a:latin typeface="Times New Roman" panose="02020603050405020304" pitchFamily="18" charset="0"/>
              <a:cs typeface="Times New Roman" panose="02020603050405020304" pitchFamily="18" charset="0"/>
            </a:endParaRPr>
          </a:p>
          <a:p>
            <a:pPr algn="just">
              <a:lnSpc>
                <a:spcPct val="100000"/>
              </a:lnSpc>
              <a:spcBef>
                <a:spcPts val="0"/>
              </a:spcBef>
              <a:spcAft>
                <a:spcPts val="0"/>
              </a:spcAft>
            </a:pPr>
            <a:r>
              <a:rPr lang="kk-KZ" sz="1600" dirty="0">
                <a:latin typeface="Times New Roman" panose="02020603050405020304" pitchFamily="18" charset="0"/>
                <a:cs typeface="Times New Roman" panose="02020603050405020304" pitchFamily="18" charset="0"/>
              </a:rPr>
              <a:t>       </a:t>
            </a:r>
            <a:r>
              <a:rPr lang="kk-KZ" sz="1600" dirty="0" smtClean="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Сонымен қатар, кешкі 6-дан кейін тамақтанбаған дұрыс. Бұл ешкімге де жаңалық емес, алайда біз осы жайды жиі естен шығарамыз. Диетолог мамандар бұл заңды арықтаудың алтын ережесі деп атайды. Қарбалас заманда бұл ережені ұстану өте қиын. Көбіміздің басты тағамымыз кешкі ас болып табылады. Сондықтан бұл ережені ұстанамын десеңіз, сіз толыққанды таңғы ас пен түскі ас ішуіңіз керек. Кешкі сағат 6-ға дейін тамақтанып үлгермесеңіз, ұйықтағанға дейін 3-4 сағат бұрын тамақтанып үлгеріңіз. Әрине, күнделікті рационның жартысынан көп бөлігін күннің бірінші жартысында жеу керек, ал кешке жеңіл, майсыз тағамдарды таңдаңыз. Сіздің денсаулығыңыз  - өз қолыңызда. </a:t>
            </a:r>
            <a:endParaRPr lang="ru-RU" sz="1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013390" y="453006"/>
            <a:ext cx="10420803" cy="1323439"/>
          </a:xfrm>
          <a:prstGeom prst="rect">
            <a:avLst/>
          </a:prstGeom>
        </p:spPr>
        <p:txBody>
          <a:bodyPr wrap="square">
            <a:spAutoFit/>
          </a:bodyPr>
          <a:lstStyle/>
          <a:p>
            <a:r>
              <a:rPr lang="kk-KZ" sz="2000" b="1" dirty="0">
                <a:latin typeface="Times New Roman" panose="02020603050405020304" pitchFamily="18" charset="0"/>
                <a:ea typeface="Calibri" panose="020F0502020204030204" pitchFamily="34" charset="0"/>
                <a:cs typeface="Times New Roman" panose="02020603050405020304" pitchFamily="18" charset="0"/>
              </a:rPr>
              <a:t>2-тапсырма.  </a:t>
            </a:r>
            <a:endParaRPr lang="ru-RU" sz="20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kk-KZ" sz="2000" b="1" dirty="0">
                <a:latin typeface="Times New Roman" panose="02020603050405020304" pitchFamily="18" charset="0"/>
                <a:ea typeface="Calibri" panose="020F0502020204030204" pitchFamily="34" charset="0"/>
                <a:cs typeface="Times New Roman" panose="02020603050405020304" pitchFamily="18" charset="0"/>
              </a:rPr>
              <a:t>Берілген мәтінді мұқият оқыңыз</a:t>
            </a:r>
            <a:r>
              <a:rPr lang="kk-KZ" sz="2000" b="1" dirty="0" smtClean="0">
                <a:latin typeface="Times New Roman" panose="02020603050405020304" pitchFamily="18" charset="0"/>
                <a:ea typeface="Calibri" panose="020F0502020204030204" pitchFamily="34" charset="0"/>
                <a:cs typeface="Times New Roman" panose="02020603050405020304" pitchFamily="18" charset="0"/>
              </a:rPr>
              <a:t>.</a:t>
            </a:r>
            <a:r>
              <a:rPr lang="kk-KZ" sz="2000" b="1" dirty="0">
                <a:latin typeface="Times New Roman" panose="02020603050405020304" pitchFamily="18" charset="0"/>
                <a:cs typeface="Times New Roman" panose="02020603050405020304" pitchFamily="18" charset="0"/>
              </a:rPr>
              <a:t> Мәтіннен ерекше ой салған немесе әсер еткен ақпаратты </a:t>
            </a:r>
            <a:r>
              <a:rPr lang="kk-KZ" sz="2000" b="1" dirty="0" smtClean="0">
                <a:latin typeface="Times New Roman" panose="02020603050405020304" pitchFamily="18" charset="0"/>
                <a:cs typeface="Times New Roman" panose="02020603050405020304" pitchFamily="18" charset="0"/>
              </a:rPr>
              <a:t>жазып, себебін түсіндіріңіз. Диетолог –маманға хат жазыңыз немесе өзіңізді толғандырған сұрақты қойыңыз. Мәтіндегі шылау түрлерін анықтаңыз.</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52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412372641"/>
              </p:ext>
            </p:extLst>
          </p:nvPr>
        </p:nvGraphicFramePr>
        <p:xfrm>
          <a:off x="1097279" y="719666"/>
          <a:ext cx="10058400" cy="289560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xmlns="" val="2992053162"/>
                    </a:ext>
                  </a:extLst>
                </a:gridCol>
                <a:gridCol w="3352800">
                  <a:extLst>
                    <a:ext uri="{9D8B030D-6E8A-4147-A177-3AD203B41FA5}">
                      <a16:colId xmlns:a16="http://schemas.microsoft.com/office/drawing/2014/main" xmlns="" val="3575087201"/>
                    </a:ext>
                  </a:extLst>
                </a:gridCol>
                <a:gridCol w="3352800">
                  <a:extLst>
                    <a:ext uri="{9D8B030D-6E8A-4147-A177-3AD203B41FA5}">
                      <a16:colId xmlns:a16="http://schemas.microsoft.com/office/drawing/2014/main" xmlns="" val="984231010"/>
                    </a:ext>
                  </a:extLst>
                </a:gridCol>
              </a:tblGrid>
              <a:tr h="370840">
                <a:tc>
                  <a:txBody>
                    <a:bodyPr/>
                    <a:lstStyle/>
                    <a:p>
                      <a:pPr algn="just">
                        <a:lnSpc>
                          <a:spcPct val="100000"/>
                        </a:lnSpc>
                        <a:spcAft>
                          <a:spcPts val="0"/>
                        </a:spcAft>
                      </a:pPr>
                      <a:r>
                        <a:rPr lang="kk-KZ" sz="2400" dirty="0">
                          <a:solidFill>
                            <a:schemeClr val="tx1"/>
                          </a:solidFill>
                          <a:effectLst/>
                          <a:latin typeface="Times New Roman" panose="02020603050405020304" pitchFamily="18" charset="0"/>
                          <a:cs typeface="Times New Roman" panose="02020603050405020304" pitchFamily="18" charset="0"/>
                        </a:rPr>
                        <a:t>Мәтіннен ерекше ой салған немесе әсер еткен ақпаратты жазыңыз.</a:t>
                      </a:r>
                      <a:endParaRPr lang="ru-RU"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kk-KZ" sz="2400" dirty="0">
                          <a:solidFill>
                            <a:schemeClr val="tx1"/>
                          </a:solidFill>
                          <a:effectLst/>
                          <a:latin typeface="Times New Roman" panose="02020603050405020304" pitchFamily="18" charset="0"/>
                          <a:cs typeface="Times New Roman" panose="02020603050405020304" pitchFamily="18" charset="0"/>
                        </a:rPr>
                        <a:t>Жеке түсінік беру: осы дәйексөзді (ақпаратты) жазуға не мәжбүр етті? Сізге қандай ой салды?</a:t>
                      </a:r>
                      <a:endParaRPr lang="ru-RU"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kk-KZ" sz="2400" dirty="0">
                          <a:solidFill>
                            <a:schemeClr val="tx1"/>
                          </a:solidFill>
                          <a:effectLst/>
                          <a:latin typeface="Times New Roman" panose="02020603050405020304" pitchFamily="18" charset="0"/>
                          <a:cs typeface="Times New Roman" panose="02020603050405020304" pitchFamily="18" charset="0"/>
                        </a:rPr>
                        <a:t>Диетолог-мамандарға хат немесе сізді толғандырған сұрақ.</a:t>
                      </a:r>
                      <a:endParaRPr lang="ru-RU"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40265923"/>
                  </a:ext>
                </a:extLst>
              </a:tr>
              <a:tr h="370840">
                <a:tc>
                  <a:txBody>
                    <a:bodyPr/>
                    <a:lstStyle/>
                    <a:p>
                      <a:pPr>
                        <a:lnSpc>
                          <a:spcPct val="100000"/>
                        </a:lnSpc>
                      </a:pPr>
                      <a:endParaRPr lang="kk-KZ" sz="1600" dirty="0" smtClean="0">
                        <a:solidFill>
                          <a:schemeClr val="tx1"/>
                        </a:solidFill>
                        <a:latin typeface="Times New Roman" panose="02020603050405020304" pitchFamily="18" charset="0"/>
                        <a:cs typeface="Times New Roman" panose="02020603050405020304" pitchFamily="18" charset="0"/>
                      </a:endParaRPr>
                    </a:p>
                    <a:p>
                      <a:pPr>
                        <a:lnSpc>
                          <a:spcPct val="100000"/>
                        </a:lnSpc>
                      </a:pPr>
                      <a:endParaRPr lang="kk-KZ" sz="1600" dirty="0" smtClean="0">
                        <a:solidFill>
                          <a:schemeClr val="tx1"/>
                        </a:solidFill>
                        <a:latin typeface="Times New Roman" panose="02020603050405020304" pitchFamily="18" charset="0"/>
                        <a:cs typeface="Times New Roman" panose="02020603050405020304" pitchFamily="18" charset="0"/>
                      </a:endParaRPr>
                    </a:p>
                    <a:p>
                      <a:pPr>
                        <a:lnSpc>
                          <a:spcPct val="100000"/>
                        </a:lnSpc>
                      </a:pPr>
                      <a:endParaRPr lang="kk-KZ" sz="1600" dirty="0" smtClean="0">
                        <a:solidFill>
                          <a:schemeClr val="tx1"/>
                        </a:solidFill>
                        <a:latin typeface="Times New Roman" panose="02020603050405020304" pitchFamily="18" charset="0"/>
                        <a:cs typeface="Times New Roman" panose="02020603050405020304" pitchFamily="18" charset="0"/>
                      </a:endParaRPr>
                    </a:p>
                    <a:p>
                      <a:pPr>
                        <a:lnSpc>
                          <a:spcPct val="100000"/>
                        </a:lnSpc>
                      </a:pPr>
                      <a:endParaRPr lang="ru-RU" sz="16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nSpc>
                          <a:spcPct val="100000"/>
                        </a:lnSpc>
                      </a:pPr>
                      <a:endParaRPr lang="ru-RU" sz="16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nSpc>
                          <a:spcPct val="100000"/>
                        </a:lnSpc>
                      </a:pPr>
                      <a:endParaRPr lang="ru-RU" sz="16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43646727"/>
                  </a:ext>
                </a:extLst>
              </a:tr>
            </a:tbl>
          </a:graphicData>
        </a:graphic>
      </p:graphicFrame>
      <p:sp>
        <p:nvSpPr>
          <p:cNvPr id="6" name="Объект 5"/>
          <p:cNvSpPr>
            <a:spLocks noGrp="1"/>
          </p:cNvSpPr>
          <p:nvPr>
            <p:ph idx="1"/>
          </p:nvPr>
        </p:nvSpPr>
        <p:spPr>
          <a:xfrm>
            <a:off x="1107346" y="2701254"/>
            <a:ext cx="10048333" cy="3167839"/>
          </a:xfrm>
        </p:spPr>
        <p:txBody>
          <a:bodyPr/>
          <a:lstStyle/>
          <a:p>
            <a:endParaRPr lang="kk-KZ" dirty="0" smtClean="0"/>
          </a:p>
          <a:p>
            <a:r>
              <a:rPr lang="en-US"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ru-RU" dirty="0"/>
          </a:p>
        </p:txBody>
      </p:sp>
      <p:sp>
        <p:nvSpPr>
          <p:cNvPr id="7" name="Прямоугольник 6"/>
          <p:cNvSpPr/>
          <p:nvPr/>
        </p:nvSpPr>
        <p:spPr>
          <a:xfrm>
            <a:off x="1107347" y="2860646"/>
            <a:ext cx="10048332" cy="4232441"/>
          </a:xfrm>
          <a:prstGeom prst="rect">
            <a:avLst/>
          </a:prstGeom>
        </p:spPr>
        <p:txBody>
          <a:bodyPr wrap="square">
            <a:spAutoFit/>
          </a:bodyPr>
          <a:lstStyle/>
          <a:p>
            <a:pPr>
              <a:lnSpc>
                <a:spcPct val="115000"/>
              </a:lnSpc>
              <a:spcAft>
                <a:spcPts val="1000"/>
              </a:spcAft>
            </a:pPr>
            <a:r>
              <a:rPr lang="kk-KZ" sz="2400" b="1" dirty="0">
                <a:latin typeface="Times New Roman" panose="02020603050405020304" pitchFamily="18" charset="0"/>
                <a:ea typeface="Calibri" panose="020F0502020204030204" pitchFamily="34" charset="0"/>
                <a:cs typeface="Times New Roman" panose="02020603050405020304" pitchFamily="18" charset="0"/>
              </a:rPr>
              <a:t>Ә) Мәтіндегі шылауларды теріп жазыңыз. Шылаудың қай </a:t>
            </a:r>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түріне  </a:t>
            </a:r>
            <a:r>
              <a:rPr lang="kk-KZ" sz="2400" b="1" dirty="0">
                <a:latin typeface="Times New Roman" panose="02020603050405020304" pitchFamily="18" charset="0"/>
                <a:ea typeface="Calibri" panose="020F0502020204030204" pitchFamily="34" charset="0"/>
                <a:cs typeface="Times New Roman" panose="02020603050405020304" pitchFamily="18" charset="0"/>
              </a:rPr>
              <a:t>жататынын анықтаңыз</a:t>
            </a:r>
            <a:r>
              <a:rPr lang="kk-KZ" sz="1600" b="1" dirty="0">
                <a:latin typeface="Times New Roman" panose="02020603050405020304" pitchFamily="18" charset="0"/>
                <a:ea typeface="Calibri" panose="020F0502020204030204" pitchFamily="34" charset="0"/>
                <a:cs typeface="Times New Roman" panose="02020603050405020304" pitchFamily="18" charset="0"/>
              </a:rPr>
              <a:t>.</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a:t>
            </a:r>
            <a:r>
              <a:rPr lang="kk-KZ" sz="2000" b="1" dirty="0" smtClean="0">
                <a:latin typeface="Times New Roman" panose="02020603050405020304" pitchFamily="18" charset="0"/>
                <a:cs typeface="Times New Roman" panose="02020603050405020304" pitchFamily="18" charset="0"/>
              </a:rPr>
              <a:t>Дескриптор</a:t>
            </a:r>
            <a:r>
              <a:rPr lang="kk-KZ" sz="2000" b="1"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1.Мәтіндегі өзіне ерекше әсер еткен ақпаратты жазады;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2.Ақпаратты тадау себебін түсіндіреді;</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3.Маманға хат жазады не сұрақ қояды;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4.Шылауларды теріп жазады;</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5.Шылау түрін анықтайды.</a:t>
            </a:r>
            <a:endParaRPr lang="ru-RU"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1097278" y="201336"/>
            <a:ext cx="5243340" cy="369332"/>
          </a:xfrm>
          <a:prstGeom prst="rect">
            <a:avLst/>
          </a:prstGeom>
        </p:spPr>
        <p:txBody>
          <a:bodyPr wrap="square">
            <a:spAutoFit/>
          </a:bodyPr>
          <a:lstStyle/>
          <a:p>
            <a:r>
              <a:rPr lang="kk-KZ" b="1" dirty="0" smtClean="0">
                <a:latin typeface="Times New Roman" panose="02020603050405020304" pitchFamily="18" charset="0"/>
                <a:ea typeface="Calibri" panose="020F0502020204030204" pitchFamily="34" charset="0"/>
                <a:cs typeface="Times New Roman" panose="02020603050405020304" pitchFamily="18" charset="0"/>
              </a:rPr>
              <a:t>А) </a:t>
            </a:r>
            <a:endParaRPr lang="ru-RU" dirty="0"/>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859" y="4627540"/>
            <a:ext cx="4404220" cy="1400945"/>
          </a:xfrm>
          <a:prstGeom prst="rect">
            <a:avLst/>
          </a:prstGeom>
        </p:spPr>
      </p:pic>
    </p:spTree>
    <p:extLst>
      <p:ext uri="{BB962C8B-B14F-4D97-AF65-F5344CB8AC3E}">
        <p14:creationId xmlns:p14="http://schemas.microsoft.com/office/powerpoint/2010/main" val="2305971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6216" y="402673"/>
            <a:ext cx="10224502" cy="604846"/>
          </a:xfrm>
        </p:spPr>
        <p:txBody>
          <a:bodyPr>
            <a:normAutofit fontScale="90000"/>
          </a:bodyPr>
          <a:lstStyle/>
          <a:p>
            <a:pPr algn="ctr"/>
            <a:r>
              <a:rPr lang="kk-KZ" b="1" dirty="0" smtClean="0">
                <a:latin typeface="Times New Roman" panose="02020603050405020304" pitchFamily="18" charset="0"/>
                <a:cs typeface="Times New Roman" panose="02020603050405020304" pitchFamily="18" charset="0"/>
              </a:rPr>
              <a:t>Болжамды жауап</a:t>
            </a:r>
            <a:endParaRPr lang="ru-RU"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890028072"/>
              </p:ext>
            </p:extLst>
          </p:nvPr>
        </p:nvGraphicFramePr>
        <p:xfrm>
          <a:off x="713063" y="1260266"/>
          <a:ext cx="10855353" cy="3017520"/>
        </p:xfrm>
        <a:graphic>
          <a:graphicData uri="http://schemas.openxmlformats.org/drawingml/2006/table">
            <a:tbl>
              <a:tblPr firstRow="1" bandRow="1">
                <a:tableStyleId>{5C22544A-7EE6-4342-B048-85BDC9FD1C3A}</a:tableStyleId>
              </a:tblPr>
              <a:tblGrid>
                <a:gridCol w="3618451">
                  <a:extLst>
                    <a:ext uri="{9D8B030D-6E8A-4147-A177-3AD203B41FA5}">
                      <a16:colId xmlns:a16="http://schemas.microsoft.com/office/drawing/2014/main" xmlns="" val="1215017615"/>
                    </a:ext>
                  </a:extLst>
                </a:gridCol>
                <a:gridCol w="3618451">
                  <a:extLst>
                    <a:ext uri="{9D8B030D-6E8A-4147-A177-3AD203B41FA5}">
                      <a16:colId xmlns:a16="http://schemas.microsoft.com/office/drawing/2014/main" xmlns="" val="505941270"/>
                    </a:ext>
                  </a:extLst>
                </a:gridCol>
                <a:gridCol w="3618451">
                  <a:extLst>
                    <a:ext uri="{9D8B030D-6E8A-4147-A177-3AD203B41FA5}">
                      <a16:colId xmlns:a16="http://schemas.microsoft.com/office/drawing/2014/main" xmlns="" val="667868132"/>
                    </a:ext>
                  </a:extLst>
                </a:gridCol>
              </a:tblGrid>
              <a:tr h="613100">
                <a:tc>
                  <a:txBody>
                    <a:bodyPr/>
                    <a:lstStyle/>
                    <a:p>
                      <a:pPr algn="just">
                        <a:lnSpc>
                          <a:spcPct val="100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Мәтіннен ерекше ой салған немесе әсер еткен ақпаратты жазыңыз.</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Жеке түсінік беру: осы дәйексөзді (ақпаратты) жазуға не мәжбүр етті? Сізге қандай ой салды?</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Диетолог-мамандарға хат немесе сізді толғандырған сұрақ.</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62718409"/>
                  </a:ext>
                </a:extLst>
              </a:tr>
              <a:tr h="1507205">
                <a:tc>
                  <a:txBody>
                    <a:bodyPr/>
                    <a:lstStyle/>
                    <a:p>
                      <a:r>
                        <a:rPr lang="kk-KZ" sz="1600" dirty="0" smtClean="0">
                          <a:latin typeface="Times New Roman" panose="02020603050405020304" pitchFamily="18" charset="0"/>
                          <a:cs typeface="Times New Roman" panose="02020603050405020304" pitchFamily="18" charset="0"/>
                        </a:rPr>
                        <a:t>Дұрыс тамақтану жүрек-қантамыр, асқазан-ішек жолдары, қант диабеті сияқты  аурулардың алдын  алу үшін, сыртқы орта әсеріне қарсы тұру үшін, ағзаның жұмысқа қабілеттілігін арттыру үшін, белсенді ұзақ өмір сүру үшін қажет. </a:t>
                      </a:r>
                      <a:endParaRPr lang="ru-RU" sz="1600" dirty="0">
                        <a:latin typeface="Times New Roman" panose="02020603050405020304" pitchFamily="18" charset="0"/>
                        <a:cs typeface="Times New Roman" panose="02020603050405020304" pitchFamily="18" charset="0"/>
                      </a:endParaRPr>
                    </a:p>
                  </a:txBody>
                  <a:tcPr/>
                </a:tc>
                <a:tc>
                  <a:txBody>
                    <a:bodyPr/>
                    <a:lstStyle/>
                    <a:p>
                      <a:r>
                        <a:rPr lang="kk-KZ" sz="1600" dirty="0" smtClean="0">
                          <a:latin typeface="Times New Roman" panose="02020603050405020304" pitchFamily="18" charset="0"/>
                          <a:cs typeface="Times New Roman" panose="02020603050405020304" pitchFamily="18" charset="0"/>
                        </a:rPr>
                        <a:t>Осы сөйлемді</a:t>
                      </a:r>
                      <a:r>
                        <a:rPr lang="kk-KZ" sz="1600" baseline="0" dirty="0" smtClean="0">
                          <a:latin typeface="Times New Roman" panose="02020603050405020304" pitchFamily="18" charset="0"/>
                          <a:cs typeface="Times New Roman" panose="02020603050405020304" pitchFamily="18" charset="0"/>
                        </a:rPr>
                        <a:t> оқи отырып, біз тамақтанудың тиімді жолдарын сақтамау арқылы өз денсаулығымызды өзіміз жоғалтатынымызды түсіндім.</a:t>
                      </a:r>
                      <a:endParaRPr lang="ru-RU" sz="1600" dirty="0">
                        <a:latin typeface="Times New Roman" panose="02020603050405020304" pitchFamily="18" charset="0"/>
                        <a:cs typeface="Times New Roman" panose="02020603050405020304" pitchFamily="18" charset="0"/>
                      </a:endParaRPr>
                    </a:p>
                  </a:txBody>
                  <a:tcPr/>
                </a:tc>
                <a:tc>
                  <a:txBody>
                    <a:bodyPr/>
                    <a:lstStyle/>
                    <a:p>
                      <a:r>
                        <a:rPr lang="kk-KZ" sz="1600" dirty="0" smtClean="0">
                          <a:latin typeface="Times New Roman" panose="02020603050405020304" pitchFamily="18" charset="0"/>
                          <a:cs typeface="Times New Roman" panose="02020603050405020304" pitchFamily="18" charset="0"/>
                        </a:rPr>
                        <a:t>Адамдардың</a:t>
                      </a:r>
                      <a:r>
                        <a:rPr lang="kk-KZ" sz="1600" baseline="0" dirty="0" smtClean="0">
                          <a:latin typeface="Times New Roman" panose="02020603050405020304" pitchFamily="18" charset="0"/>
                          <a:cs typeface="Times New Roman" panose="02020603050405020304" pitchFamily="18" charset="0"/>
                        </a:rPr>
                        <a:t> жас ерекшелігіне қарай тамақтану рационын әлеуметтік желіде қолжетімді ұсынударыңызды сұраймын.</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94130804"/>
                  </a:ext>
                </a:extLst>
              </a:tr>
            </a:tbl>
          </a:graphicData>
        </a:graphic>
      </p:graphicFrame>
      <p:sp>
        <p:nvSpPr>
          <p:cNvPr id="5" name="Прямоугольник 4"/>
          <p:cNvSpPr/>
          <p:nvPr/>
        </p:nvSpPr>
        <p:spPr>
          <a:xfrm>
            <a:off x="1086216" y="939998"/>
            <a:ext cx="5254402" cy="369332"/>
          </a:xfrm>
          <a:prstGeom prst="rect">
            <a:avLst/>
          </a:prstGeom>
        </p:spPr>
        <p:txBody>
          <a:bodyPr wrap="square">
            <a:spAutoFit/>
          </a:bodyPr>
          <a:lstStyle/>
          <a:p>
            <a:r>
              <a:rPr lang="kk-KZ" b="1" dirty="0" smtClean="0">
                <a:latin typeface="Times New Roman" panose="02020603050405020304" pitchFamily="18" charset="0"/>
                <a:ea typeface="Calibri" panose="020F0502020204030204" pitchFamily="34" charset="0"/>
                <a:cs typeface="Times New Roman" panose="02020603050405020304" pitchFamily="18" charset="0"/>
              </a:rPr>
              <a:t>А) </a:t>
            </a:r>
            <a:endParaRPr lang="ru-RU" dirty="0"/>
          </a:p>
        </p:txBody>
      </p:sp>
      <p:sp>
        <p:nvSpPr>
          <p:cNvPr id="6" name="Прямоугольник 5"/>
          <p:cNvSpPr/>
          <p:nvPr/>
        </p:nvSpPr>
        <p:spPr>
          <a:xfrm>
            <a:off x="824958" y="4940924"/>
            <a:ext cx="10389924" cy="738664"/>
          </a:xfrm>
          <a:prstGeom prst="rect">
            <a:avLst/>
          </a:prstGeom>
        </p:spPr>
        <p:txBody>
          <a:bodyPr wrap="square">
            <a:spAutoFit/>
          </a:bodyPr>
          <a:lstStyle/>
          <a:p>
            <a:r>
              <a:rPr lang="kk-KZ" b="1" dirty="0" smtClean="0">
                <a:latin typeface="Times New Roman" panose="02020603050405020304" pitchFamily="18" charset="0"/>
                <a:ea typeface="Calibri" panose="020F0502020204030204" pitchFamily="34" charset="0"/>
                <a:cs typeface="Times New Roman" panose="02020603050405020304" pitchFamily="18" charset="0"/>
              </a:rPr>
              <a:t>Ә) </a:t>
            </a:r>
          </a:p>
          <a:p>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Мен – </a:t>
            </a:r>
            <a:r>
              <a:rPr lang="kk-KZ" sz="2400" dirty="0" smtClean="0">
                <a:latin typeface="Times New Roman" panose="02020603050405020304" pitchFamily="18" charset="0"/>
                <a:ea typeface="Calibri" panose="020F0502020204030204" pitchFamily="34" charset="0"/>
                <a:cs typeface="Times New Roman" panose="02020603050405020304" pitchFamily="18" charset="0"/>
              </a:rPr>
              <a:t>жалғаулық шылау, </a:t>
            </a:r>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арқылы –</a:t>
            </a:r>
            <a:r>
              <a:rPr lang="kk-KZ" sz="2400" dirty="0" smtClean="0">
                <a:latin typeface="Times New Roman" panose="02020603050405020304" pitchFamily="18" charset="0"/>
                <a:ea typeface="Calibri" panose="020F0502020204030204" pitchFamily="34" charset="0"/>
                <a:cs typeface="Times New Roman" panose="02020603050405020304" pitchFamily="18" charset="0"/>
              </a:rPr>
              <a:t>септеулік шылау ............ </a:t>
            </a:r>
            <a:endParaRPr lang="ru-RU" sz="2400" dirty="0"/>
          </a:p>
        </p:txBody>
      </p:sp>
    </p:spTree>
    <p:extLst>
      <p:ext uri="{BB962C8B-B14F-4D97-AF65-F5344CB8AC3E}">
        <p14:creationId xmlns:p14="http://schemas.microsoft.com/office/powerpoint/2010/main" val="1053573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4"/>
            <a:ext cx="10058400" cy="562482"/>
          </a:xfrm>
        </p:spPr>
        <p:txBody>
          <a:bodyPr>
            <a:normAutofit fontScale="90000"/>
          </a:bodyPr>
          <a:lstStyle/>
          <a:p>
            <a:r>
              <a:rPr lang="kk-KZ" b="1" dirty="0" smtClean="0">
                <a:latin typeface="Times New Roman" panose="02020603050405020304" pitchFamily="18" charset="0"/>
                <a:cs typeface="Times New Roman" panose="02020603050405020304" pitchFamily="18" charset="0"/>
              </a:rPr>
              <a:t>Кері байланыс</a:t>
            </a:r>
            <a:endParaRPr lang="ru-RU" b="1" dirty="0">
              <a:latin typeface="Times New Roman" panose="02020603050405020304" pitchFamily="18" charset="0"/>
              <a:cs typeface="Times New Roman" panose="02020603050405020304" pitchFamily="18" charset="0"/>
            </a:endParaRPr>
          </a:p>
        </p:txBody>
      </p:sp>
      <p:pic>
        <p:nvPicPr>
          <p:cNvPr id="3074" name="Picture 2" descr="img_phpUgDOcc_sh-tldk-oytuda-dialogtk-oytudy-timd-zholdary_15"/>
          <p:cNvPicPr>
            <a:picLocks noChangeAspect="1" noChangeArrowheads="1"/>
          </p:cNvPicPr>
          <p:nvPr/>
        </p:nvPicPr>
        <p:blipFill>
          <a:blip r:embed="rId2">
            <a:extLst>
              <a:ext uri="{28A0092B-C50C-407E-A947-70E740481C1C}">
                <a14:useLocalDpi xmlns:a14="http://schemas.microsoft.com/office/drawing/2010/main" val="0"/>
              </a:ext>
            </a:extLst>
          </a:blip>
          <a:srcRect t="16621"/>
          <a:stretch>
            <a:fillRect/>
          </a:stretch>
        </p:blipFill>
        <p:spPr bwMode="auto">
          <a:xfrm>
            <a:off x="770708" y="1208313"/>
            <a:ext cx="10058400" cy="5502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3023564"/>
      </p:ext>
    </p:extLst>
  </p:cSld>
  <p:clrMapOvr>
    <a:masterClrMapping/>
  </p:clrMapOvr>
</p:sld>
</file>

<file path=ppt/theme/theme1.xml><?xml version="1.0" encoding="utf-8"?>
<a:theme xmlns:a="http://schemas.openxmlformats.org/drawingml/2006/main" name="Ретро">
  <a:themeElements>
    <a:clrScheme name="Ретро">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73</TotalTime>
  <Words>348</Words>
  <Application>Microsoft Office PowerPoint</Application>
  <PresentationFormat>Произвольный</PresentationFormat>
  <Paragraphs>59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Ретро</vt:lpstr>
      <vt:lpstr>Берілген мақалдардың   мәнін түсіндіріңіз.</vt:lpstr>
      <vt:lpstr>Сабақтың тақырыбы:  Кешкі асқа қарама</vt:lpstr>
      <vt:lpstr>    1-тапсырма.  Сурет түрінде берілген ақпаратты негізге алып, құрылымын сақтай отырып жинақы мәтін жазыңыз.</vt:lpstr>
      <vt:lpstr>Болжамды жауап:</vt:lpstr>
      <vt:lpstr>Презентация PowerPoint</vt:lpstr>
      <vt:lpstr>Презентация PowerPoint</vt:lpstr>
      <vt:lpstr>Болжамды жауап</vt:lpstr>
      <vt:lpstr>Кері байланыс</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Берілген мақалдардың   мәнін түсіндіріңіз.</dc:title>
  <dc:creator>77022884422</dc:creator>
  <cp:lastModifiedBy>Admin</cp:lastModifiedBy>
  <cp:revision>13</cp:revision>
  <dcterms:created xsi:type="dcterms:W3CDTF">2021-01-14T18:15:58Z</dcterms:created>
  <dcterms:modified xsi:type="dcterms:W3CDTF">2021-01-21T10:15:34Z</dcterms:modified>
</cp:coreProperties>
</file>