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57" r:id="rId3"/>
    <p:sldId id="258" r:id="rId4"/>
    <p:sldId id="268" r:id="rId5"/>
    <p:sldId id="264" r:id="rId6"/>
    <p:sldId id="270" r:id="rId7"/>
    <p:sldId id="272" r:id="rId8"/>
    <p:sldId id="271"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1/8/2021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om/searc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655" y="609600"/>
            <a:ext cx="10229014" cy="1375954"/>
          </a:xfrm>
        </p:spPr>
        <p:txBody>
          <a:bodyPr>
            <a:noAutofit/>
          </a:bodyPr>
          <a:lstStyle/>
          <a:p>
            <a:pPr algn="ctr">
              <a:lnSpc>
                <a:spcPct val="107000"/>
              </a:lnSpc>
              <a:spcAft>
                <a:spcPts val="800"/>
              </a:spcAft>
            </a:pPr>
            <a:r>
              <a:rPr lang="kk-KZ" sz="2800" b="1" dirty="0" smtClean="0">
                <a:solidFill>
                  <a:schemeClr val="tx1"/>
                </a:solidFill>
                <a:latin typeface="Times New Roman" panose="02020603050405020304" pitchFamily="18" charset="0"/>
                <a:cs typeface="Times New Roman" panose="02020603050405020304" pitchFamily="18" charset="0"/>
              </a:rPr>
              <a:t>Бөлімнің тақырыбы:    </a:t>
            </a:r>
            <a:r>
              <a:rPr lang="kk-KZ" sz="2800" b="1" dirty="0" smtClean="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Ғаламтор </a:t>
            </a:r>
            <a:r>
              <a:rPr lang="kk-KZ" sz="28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және әлеуметтік желілер.</a:t>
            </a:r>
            <a: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ru-RU" sz="28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Морфология</a:t>
            </a:r>
            <a: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r>
            <a:br>
              <a:rPr lang="ru-RU"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endParaRPr lang="ru-RU" sz="28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4087" y="2455817"/>
            <a:ext cx="9577009" cy="3801467"/>
          </a:xfrm>
        </p:spPr>
        <p:txBody>
          <a:bodyPr/>
          <a:lstStyle/>
          <a:p>
            <a:pPr marL="0" indent="0">
              <a:buNone/>
            </a:pPr>
            <a:r>
              <a:rPr lang="en-US" sz="2800" dirty="0" smtClean="0">
                <a:solidFill>
                  <a:schemeClr val="tx1"/>
                </a:solidFill>
                <a:latin typeface="Times New Roman" panose="02020603050405020304" pitchFamily="18" charset="0"/>
                <a:cs typeface="Times New Roman" panose="02020603050405020304" pitchFamily="18" charset="0"/>
              </a:rPr>
              <a:t> </a:t>
            </a:r>
            <a:r>
              <a:rPr lang="kk-KZ" sz="2800" dirty="0" smtClean="0">
                <a:solidFill>
                  <a:schemeClr val="tx1"/>
                </a:solidFill>
                <a:latin typeface="Times New Roman" panose="02020603050405020304" pitchFamily="18" charset="0"/>
                <a:cs typeface="Times New Roman" panose="02020603050405020304" pitchFamily="18" charset="0"/>
              </a:rPr>
              <a:t>Сабақтың тақырыбы:  </a:t>
            </a:r>
            <a:r>
              <a:rPr lang="kk-KZ" sz="2800" dirty="0" smtClean="0">
                <a:latin typeface="Times New Roman" panose="02020603050405020304" pitchFamily="18" charset="0"/>
                <a:cs typeface="Times New Roman" panose="02020603050405020304" pitchFamily="18" charset="0"/>
              </a:rPr>
              <a:t>Ғаламтордың </a:t>
            </a:r>
            <a:r>
              <a:rPr lang="kk-KZ" sz="2800" dirty="0">
                <a:latin typeface="Times New Roman" panose="02020603050405020304" pitchFamily="18" charset="0"/>
                <a:cs typeface="Times New Roman" panose="02020603050405020304" pitchFamily="18" charset="0"/>
              </a:rPr>
              <a:t>пайдасы мен зияны</a:t>
            </a:r>
            <a:endParaRPr lang="kk-KZ" sz="28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194100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598"/>
            <a:ext cx="10086461" cy="3374573"/>
          </a:xfrm>
        </p:spPr>
        <p:txBody>
          <a:bodyPr>
            <a:normAutofit fontScale="90000"/>
          </a:bodyPr>
          <a:lstStyle/>
          <a:p>
            <a:r>
              <a:rPr lang="kk-KZ" sz="3100" b="1" i="1" dirty="0" smtClean="0">
                <a:solidFill>
                  <a:schemeClr val="tx1"/>
                </a:solidFill>
                <a:latin typeface="Times New Roman" panose="02020603050405020304" pitchFamily="18" charset="0"/>
                <a:cs typeface="Times New Roman" panose="02020603050405020304" pitchFamily="18" charset="0"/>
              </a:rPr>
              <a:t>Оқу мақсаттары</a:t>
            </a:r>
            <a:r>
              <a:rPr lang="kk-KZ" sz="3100" dirty="0" smtClean="0">
                <a:solidFill>
                  <a:schemeClr val="tx1"/>
                </a:solidFill>
                <a:latin typeface="Times New Roman" panose="02020603050405020304" pitchFamily="18" charset="0"/>
                <a:cs typeface="Times New Roman" panose="02020603050405020304" pitchFamily="18" charset="0"/>
              </a:rPr>
              <a:t>: 7.О6</a:t>
            </a:r>
            <a:r>
              <a:rPr lang="kk-KZ" sz="3100" dirty="0">
                <a:solidFill>
                  <a:schemeClr val="tx1"/>
                </a:solidFill>
                <a:latin typeface="Times New Roman" panose="02020603050405020304" pitchFamily="18" charset="0"/>
                <a:cs typeface="Times New Roman" panose="02020603050405020304" pitchFamily="18" charset="0"/>
              </a:rPr>
              <a:t>. Оқылым стратегияларын қолдану: комментарий жасау, іріктеп оқу, зерттеп оқу; </a:t>
            </a:r>
            <a:r>
              <a:rPr lang="ru-RU" sz="3100" dirty="0">
                <a:solidFill>
                  <a:schemeClr val="tx1"/>
                </a:solidFill>
                <a:latin typeface="Times New Roman" panose="02020603050405020304" pitchFamily="18" charset="0"/>
                <a:cs typeface="Times New Roman" panose="02020603050405020304" pitchFamily="18" charset="0"/>
              </a:rPr>
              <a:t/>
            </a:r>
            <a:br>
              <a:rPr lang="ru-RU" sz="3100" dirty="0">
                <a:solidFill>
                  <a:schemeClr val="tx1"/>
                </a:solidFill>
                <a:latin typeface="Times New Roman" panose="02020603050405020304" pitchFamily="18" charset="0"/>
                <a:cs typeface="Times New Roman" panose="02020603050405020304" pitchFamily="18" charset="0"/>
              </a:rPr>
            </a:br>
            <a:r>
              <a:rPr lang="kk-KZ" sz="3100" dirty="0">
                <a:solidFill>
                  <a:schemeClr val="tx1"/>
                </a:solidFill>
                <a:latin typeface="Times New Roman" panose="02020603050405020304" pitchFamily="18" charset="0"/>
                <a:cs typeface="Times New Roman" panose="02020603050405020304" pitchFamily="18" charset="0"/>
              </a:rPr>
              <a:t>7.ӘТН 4.1. Етістіктің есімше, көсемше түрлерін тілдесім барысында </a:t>
            </a:r>
            <a:r>
              <a:rPr lang="kk-KZ" sz="3100" dirty="0" smtClean="0">
                <a:solidFill>
                  <a:schemeClr val="tx1"/>
                </a:solidFill>
                <a:latin typeface="Times New Roman" panose="02020603050405020304" pitchFamily="18" charset="0"/>
                <a:cs typeface="Times New Roman" panose="02020603050405020304" pitchFamily="18" charset="0"/>
              </a:rPr>
              <a:t>қолдану</a:t>
            </a:r>
            <a:br>
              <a:rPr lang="kk-KZ" sz="3100" dirty="0" smtClean="0">
                <a:solidFill>
                  <a:schemeClr val="tx1"/>
                </a:solidFill>
                <a:latin typeface="Times New Roman" panose="02020603050405020304" pitchFamily="18" charset="0"/>
                <a:cs typeface="Times New Roman" panose="02020603050405020304" pitchFamily="18" charset="0"/>
              </a:rPr>
            </a:br>
            <a:r>
              <a:rPr lang="kk-KZ" sz="3100" dirty="0" smtClean="0">
                <a:solidFill>
                  <a:schemeClr val="tx1"/>
                </a:solidFill>
                <a:latin typeface="Times New Roman" panose="02020603050405020304" pitchFamily="18" charset="0"/>
                <a:cs typeface="Times New Roman" panose="02020603050405020304" pitchFamily="18" charset="0"/>
              </a:rPr>
              <a:t/>
            </a:r>
            <a:br>
              <a:rPr lang="kk-KZ" sz="3100" dirty="0" smtClean="0">
                <a:solidFill>
                  <a:schemeClr val="tx1"/>
                </a:solidFill>
                <a:latin typeface="Times New Roman" panose="02020603050405020304" pitchFamily="18" charset="0"/>
                <a:cs typeface="Times New Roman" panose="02020603050405020304" pitchFamily="18" charset="0"/>
              </a:rPr>
            </a:br>
            <a:r>
              <a:rPr lang="kk-KZ" sz="2400" dirty="0" smtClean="0">
                <a:solidFill>
                  <a:schemeClr val="tx1"/>
                </a:solidFill>
                <a:latin typeface="Times New Roman" panose="02020603050405020304" pitchFamily="18" charset="0"/>
                <a:cs typeface="Times New Roman" panose="02020603050405020304" pitchFamily="18" charset="0"/>
              </a:rPr>
              <a:t> </a:t>
            </a:r>
            <a:r>
              <a:rPr lang="kk-KZ" sz="3100" b="1" i="1" dirty="0" smtClean="0">
                <a:solidFill>
                  <a:schemeClr val="tx1"/>
                </a:solidFill>
                <a:latin typeface="Times New Roman" panose="02020603050405020304" pitchFamily="18" charset="0"/>
                <a:cs typeface="Times New Roman" panose="02020603050405020304" pitchFamily="18" charset="0"/>
              </a:rPr>
              <a:t>Сабақ мақсаттары</a:t>
            </a:r>
            <a:r>
              <a:rPr lang="kk-KZ" sz="2400" dirty="0" smtClean="0">
                <a:solidFill>
                  <a:schemeClr val="tx1"/>
                </a:solidFill>
                <a:latin typeface="Times New Roman" panose="02020603050405020304" pitchFamily="18" charset="0"/>
                <a:cs typeface="Times New Roman" panose="02020603050405020304" pitchFamily="18" charset="0"/>
              </a:rPr>
              <a:t>: </a:t>
            </a:r>
            <a:r>
              <a:rPr lang="kk-KZ" sz="3100" dirty="0">
                <a:solidFill>
                  <a:schemeClr val="tx1"/>
                </a:solidFill>
                <a:latin typeface="Times New Roman" panose="02020603050405020304" pitchFamily="18" charset="0"/>
                <a:cs typeface="Times New Roman" panose="02020603050405020304" pitchFamily="18" charset="0"/>
              </a:rPr>
              <a:t>Оқылым стратегияларын қолдану: комментарий жасау, іріктеп оқу, зерттеп оқиды. </a:t>
            </a:r>
            <a:r>
              <a:rPr lang="ru-RU" sz="3100" dirty="0">
                <a:solidFill>
                  <a:schemeClr val="tx1"/>
                </a:solidFill>
                <a:latin typeface="Times New Roman" panose="02020603050405020304" pitchFamily="18" charset="0"/>
                <a:cs typeface="Times New Roman" panose="02020603050405020304" pitchFamily="18" charset="0"/>
              </a:rPr>
              <a:t/>
            </a:r>
            <a:br>
              <a:rPr lang="ru-RU" sz="3100" dirty="0">
                <a:solidFill>
                  <a:schemeClr val="tx1"/>
                </a:solidFill>
                <a:latin typeface="Times New Roman" panose="02020603050405020304" pitchFamily="18" charset="0"/>
                <a:cs typeface="Times New Roman" panose="02020603050405020304" pitchFamily="18" charset="0"/>
              </a:rPr>
            </a:br>
            <a:r>
              <a:rPr lang="kk-KZ" sz="3100" dirty="0">
                <a:solidFill>
                  <a:schemeClr val="tx1"/>
                </a:solidFill>
                <a:latin typeface="Times New Roman" panose="02020603050405020304" pitchFamily="18" charset="0"/>
                <a:cs typeface="Times New Roman" panose="02020603050405020304" pitchFamily="18" charset="0"/>
              </a:rPr>
              <a:t>Етістіктің есімше, көсемше түрлерін тілдесім барысында қолданады.</a:t>
            </a:r>
            <a:r>
              <a:rPr lang="kk-KZ" sz="3100" dirty="0" smtClean="0">
                <a:solidFill>
                  <a:schemeClr val="tx1"/>
                </a:solidFill>
                <a:latin typeface="Times New Roman" panose="02020603050405020304" pitchFamily="18" charset="0"/>
                <a:cs typeface="Times New Roman" panose="02020603050405020304" pitchFamily="18" charset="0"/>
              </a:rPr>
              <a:t/>
            </a:r>
            <a:br>
              <a:rPr lang="kk-KZ" sz="3100" dirty="0" smtClean="0">
                <a:solidFill>
                  <a:schemeClr val="tx1"/>
                </a:solidFill>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3984171"/>
            <a:ext cx="10426096" cy="2612572"/>
          </a:xfrm>
        </p:spPr>
        <p:txBody>
          <a:bodyPr/>
          <a:lstStyle/>
          <a:p>
            <a:pPr lvl="0"/>
            <a:endParaRPr lang="kk-KZ" sz="3200" b="1" i="1" dirty="0" smtClean="0">
              <a:latin typeface="Times New Roman" panose="02020603050405020304" pitchFamily="18" charset="0"/>
              <a:cs typeface="Times New Roman" panose="02020603050405020304" pitchFamily="18" charset="0"/>
            </a:endParaRPr>
          </a:p>
          <a:p>
            <a:pPr lvl="0"/>
            <a:r>
              <a:rPr lang="kk-KZ" sz="3200" b="1" i="1" dirty="0" smtClean="0">
                <a:latin typeface="Times New Roman" panose="02020603050405020304" pitchFamily="18" charset="0"/>
                <a:cs typeface="Times New Roman" panose="02020603050405020304" pitchFamily="18" charset="0"/>
              </a:rPr>
              <a:t>Бағалау критерийі</a:t>
            </a:r>
            <a:r>
              <a:rPr lang="kk-KZ" sz="3200" dirty="0" smtClean="0"/>
              <a:t>:</a:t>
            </a:r>
          </a:p>
          <a:p>
            <a:pPr lvl="0"/>
            <a:r>
              <a:rPr lang="kk-KZ" sz="2800" dirty="0" smtClean="0">
                <a:latin typeface="Times New Roman" panose="02020603050405020304" pitchFamily="18" charset="0"/>
                <a:cs typeface="Times New Roman" panose="02020603050405020304" pitchFamily="18" charset="0"/>
              </a:rPr>
              <a:t>Оқылым </a:t>
            </a:r>
            <a:r>
              <a:rPr lang="kk-KZ" sz="2800" dirty="0">
                <a:latin typeface="Times New Roman" panose="02020603050405020304" pitchFamily="18" charset="0"/>
                <a:cs typeface="Times New Roman" panose="02020603050405020304" pitchFamily="18" charset="0"/>
              </a:rPr>
              <a:t>стратегияларын қолдану </a:t>
            </a:r>
            <a:endParaRPr lang="ru-RU" sz="2800" dirty="0">
              <a:latin typeface="Times New Roman" panose="02020603050405020304" pitchFamily="18" charset="0"/>
              <a:cs typeface="Times New Roman" panose="02020603050405020304" pitchFamily="18" charset="0"/>
            </a:endParaRPr>
          </a:p>
          <a:p>
            <a:pPr lvl="0"/>
            <a:r>
              <a:rPr lang="kk-KZ" sz="2800" dirty="0">
                <a:latin typeface="Times New Roman" panose="02020603050405020304" pitchFamily="18" charset="0"/>
                <a:cs typeface="Times New Roman" panose="02020603050405020304" pitchFamily="18" charset="0"/>
              </a:rPr>
              <a:t>Есімше, көсемше түрлерін тілдесімде қолдану.</a:t>
            </a:r>
            <a:endParaRPr lang="ru-RU" sz="2800" dirty="0">
              <a:latin typeface="Times New Roman" panose="02020603050405020304" pitchFamily="18" charset="0"/>
              <a:cs typeface="Times New Roman" panose="02020603050405020304" pitchFamily="18" charset="0"/>
            </a:endParaRPr>
          </a:p>
          <a:p>
            <a:pPr lvl="0"/>
            <a:endParaRPr lang="kk-KZ" sz="3200" dirty="0" smtClean="0"/>
          </a:p>
          <a:p>
            <a:pPr marL="0" indent="0">
              <a:buNone/>
            </a:pPr>
            <a:endParaRPr lang="kk-KZ" sz="3200" dirty="0" smtClean="0"/>
          </a:p>
          <a:p>
            <a:endParaRPr lang="ru-RU" dirty="0"/>
          </a:p>
        </p:txBody>
      </p:sp>
    </p:spTree>
    <p:extLst>
      <p:ext uri="{BB962C8B-B14F-4D97-AF65-F5344CB8AC3E}">
        <p14:creationId xmlns:p14="http://schemas.microsoft.com/office/powerpoint/2010/main" val="395753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96686"/>
          </a:xfrm>
        </p:spPr>
        <p:txBody>
          <a:bodyPr>
            <a:normAutofit/>
          </a:bodyPr>
          <a:lstStyle/>
          <a:p>
            <a:r>
              <a:rPr lang="kk-KZ" altLang="ru-RU" b="1" i="1" dirty="0" smtClean="0">
                <a:solidFill>
                  <a:schemeClr val="tx1"/>
                </a:solidFill>
                <a:latin typeface="Times New Roman" panose="02020603050405020304" pitchFamily="18" charset="0"/>
                <a:cs typeface="Times New Roman" panose="02020603050405020304" pitchFamily="18" charset="0"/>
              </a:rPr>
              <a:t> </a:t>
            </a:r>
            <a:endParaRPr lang="ru-RU" b="1" i="1" dirty="0">
              <a:solidFill>
                <a:schemeClr val="tx1"/>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idx="1"/>
          </p:nvPr>
        </p:nvSpPr>
        <p:spPr>
          <a:xfrm>
            <a:off x="677334" y="609601"/>
            <a:ext cx="8596668" cy="5431762"/>
          </a:xfrm>
        </p:spPr>
        <p:txBody>
          <a:bodyPr>
            <a:normAutofit/>
          </a:bodyPr>
          <a:lstStyle/>
          <a:p>
            <a:r>
              <a:rPr lang="kk-KZ" sz="2800" b="1" i="1" dirty="0">
                <a:latin typeface="Times New Roman" panose="02020603050405020304" pitchFamily="18" charset="0"/>
                <a:cs typeface="Times New Roman" panose="02020603050405020304" pitchFamily="18" charset="0"/>
              </a:rPr>
              <a:t>«Ашық әңгіме» </a:t>
            </a:r>
            <a:r>
              <a:rPr lang="kk-KZ" sz="2800" b="1" i="1" dirty="0" smtClean="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сауалнама сұрақтарына жауап беру.</a:t>
            </a:r>
          </a:p>
          <a:p>
            <a:r>
              <a:rPr lang="kk-KZ" sz="2800" dirty="0" smtClean="0">
                <a:latin typeface="Times New Roman" panose="02020603050405020304" pitchFamily="18" charset="0"/>
                <a:cs typeface="Times New Roman" panose="02020603050405020304" pitchFamily="18" charset="0"/>
              </a:rPr>
              <a:t> </a:t>
            </a:r>
            <a:r>
              <a:rPr lang="kk-KZ" sz="2800" dirty="0">
                <a:latin typeface="Times New Roman" panose="02020603050405020304" pitchFamily="18" charset="0"/>
                <a:cs typeface="Times New Roman" panose="02020603050405020304" pitchFamily="18" charset="0"/>
              </a:rPr>
              <a:t>1.Сіз күніне қанша уақытыңызды ғаламторда өткізесіз?</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2.Қай әлеуметтік желіні жиі пайдаланасыз?</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3.Ғаламторды жұмыс үшін пайдаланасыз ба, әлде демалғанда ма?</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4.Соңғы рет қай білім сайтын қарадыңыз?</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5</a:t>
            </a:r>
            <a:r>
              <a:rPr lang="kk-KZ" sz="2800" dirty="0" smtClean="0">
                <a:latin typeface="Times New Roman" panose="02020603050405020304" pitchFamily="18" charset="0"/>
                <a:cs typeface="Times New Roman" panose="02020603050405020304" pitchFamily="18" charset="0"/>
              </a:rPr>
              <a:t>.Ғаламторды </a:t>
            </a:r>
            <a:r>
              <a:rPr lang="kk-KZ" sz="2800" dirty="0">
                <a:latin typeface="Times New Roman" panose="02020603050405020304" pitchFamily="18" charset="0"/>
                <a:cs typeface="Times New Roman" panose="02020603050405020304" pitchFamily="18" charset="0"/>
              </a:rPr>
              <a:t>тиімді пайдалану туралы  сіздің ұсынысыңыз</a:t>
            </a:r>
            <a:r>
              <a:rPr lang="kk-KZ" sz="2800" dirty="0" smtClean="0">
                <a:latin typeface="Times New Roman" panose="02020603050405020304" pitchFamily="18" charset="0"/>
                <a:cs typeface="Times New Roman" panose="02020603050405020304" pitchFamily="18" charset="0"/>
              </a:rPr>
              <a:t>?</a:t>
            </a:r>
            <a:r>
              <a:rPr lang="kk-KZ" sz="2800" dirty="0">
                <a:latin typeface="Times New Roman" panose="02020603050405020304" pitchFamily="18" charset="0"/>
                <a:cs typeface="Times New Roman" panose="02020603050405020304" pitchFamily="18" charset="0"/>
              </a:rPr>
              <a:t> </a:t>
            </a:r>
            <a:endParaRPr lang="kk-KZ" sz="28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endParaRPr lang="kk-KZ"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30703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70709" y="431075"/>
            <a:ext cx="9065621" cy="5845420"/>
          </a:xfrm>
        </p:spPr>
        <p:txBody>
          <a:bodyPr/>
          <a:lstStyle/>
          <a:p>
            <a:endParaRPr lang="kk-KZ" u="sng" dirty="0" smtClean="0">
              <a:hlinkClick r:id="rId2"/>
            </a:endParaRPr>
          </a:p>
          <a:p>
            <a:endParaRPr lang="kk-KZ" dirty="0" smtClean="0"/>
          </a:p>
          <a:p>
            <a:endParaRPr lang="kk-KZ" dirty="0" smtClean="0"/>
          </a:p>
          <a:p>
            <a:endParaRPr lang="kk-KZ" dirty="0"/>
          </a:p>
          <a:p>
            <a:endParaRPr lang="ru-RU" dirty="0"/>
          </a:p>
        </p:txBody>
      </p:sp>
      <p:sp>
        <p:nvSpPr>
          <p:cNvPr id="3" name="Прямоугольник 2"/>
          <p:cNvSpPr/>
          <p:nvPr/>
        </p:nvSpPr>
        <p:spPr>
          <a:xfrm>
            <a:off x="496390" y="431075"/>
            <a:ext cx="10345782" cy="1569660"/>
          </a:xfrm>
          <a:prstGeom prst="rect">
            <a:avLst/>
          </a:prstGeom>
        </p:spPr>
        <p:txBody>
          <a:bodyPr wrap="square">
            <a:spAutoFit/>
          </a:bodyPr>
          <a:lstStyle/>
          <a:p>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Оқылым алды  </a:t>
            </a:r>
          </a:p>
          <a:p>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«Болжау» стратегиясы</a:t>
            </a:r>
          </a:p>
          <a:p>
            <a:endParaRPr lang="kk-KZ" sz="2400" b="1" dirty="0" smtClean="0">
              <a:latin typeface="Times New Roman" panose="02020603050405020304" pitchFamily="18" charset="0"/>
              <a:ea typeface="Calibri" panose="020F0502020204030204" pitchFamily="34" charset="0"/>
              <a:cs typeface="Times New Roman" panose="02020603050405020304" pitchFamily="18" charset="0"/>
            </a:endParaRPr>
          </a:p>
          <a:p>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Суреттер </a:t>
            </a:r>
            <a:r>
              <a:rPr lang="kk-KZ" sz="2400" b="1" dirty="0">
                <a:latin typeface="Times New Roman" panose="02020603050405020304" pitchFamily="18" charset="0"/>
                <a:ea typeface="Calibri" panose="020F0502020204030204" pitchFamily="34" charset="0"/>
                <a:cs typeface="Times New Roman" panose="02020603050405020304" pitchFamily="18" charset="0"/>
              </a:rPr>
              <a:t>бойынша тақырып не жайында болатынын </a:t>
            </a: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болжау.</a:t>
            </a:r>
            <a:endParaRPr lang="ru-RU" sz="2400" b="1" dirty="0">
              <a:latin typeface="Times New Roman" panose="02020603050405020304" pitchFamily="18" charset="0"/>
              <a:cs typeface="Times New Roman" panose="02020603050405020304" pitchFamily="18" charset="0"/>
            </a:endParaRPr>
          </a:p>
        </p:txBody>
      </p:sp>
      <p:pic>
        <p:nvPicPr>
          <p:cNvPr id="4" name="Picture 3" descr="C:\Users\Admin\Desktop\222.jpg"/>
          <p:cNvPicPr/>
          <p:nvPr/>
        </p:nvPicPr>
        <p:blipFill>
          <a:blip r:embed="rId3">
            <a:extLst>
              <a:ext uri="{28A0092B-C50C-407E-A947-70E740481C1C}">
                <a14:useLocalDpi xmlns:a14="http://schemas.microsoft.com/office/drawing/2010/main" val="0"/>
              </a:ext>
            </a:extLst>
          </a:blip>
          <a:srcRect/>
          <a:stretch>
            <a:fillRect/>
          </a:stretch>
        </p:blipFill>
        <p:spPr bwMode="auto">
          <a:xfrm>
            <a:off x="1738040" y="2760616"/>
            <a:ext cx="4610509" cy="3248297"/>
          </a:xfrm>
          <a:prstGeom prst="rect">
            <a:avLst/>
          </a:prstGeom>
          <a:noFill/>
          <a:extLst/>
        </p:spPr>
      </p:pic>
    </p:spTree>
    <p:extLst>
      <p:ext uri="{BB962C8B-B14F-4D97-AF65-F5344CB8AC3E}">
        <p14:creationId xmlns:p14="http://schemas.microsoft.com/office/powerpoint/2010/main" val="1133475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3"/>
          <p:cNvSpPr>
            <a:spLocks noGrp="1"/>
          </p:cNvSpPr>
          <p:nvPr>
            <p:ph idx="1"/>
          </p:nvPr>
        </p:nvSpPr>
        <p:spPr>
          <a:xfrm>
            <a:off x="509452" y="470263"/>
            <a:ext cx="10241280" cy="6387737"/>
          </a:xfrm>
        </p:spPr>
        <p:txBody>
          <a:bodyPr>
            <a:normAutofit fontScale="97500"/>
          </a:bodyPr>
          <a:lstStyle/>
          <a:p>
            <a:pPr marL="0" indent="0">
              <a:buNone/>
            </a:pPr>
            <a:r>
              <a:rPr lang="kk-KZ" sz="2400" dirty="0">
                <a:latin typeface="Times New Roman" panose="02020603050405020304" pitchFamily="18" charset="0"/>
                <a:cs typeface="Times New Roman" panose="02020603050405020304" pitchFamily="18" charset="0"/>
              </a:rPr>
              <a:t>Оқылым кезі      </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Мәтінді оқылым стратегияларын қолдана отырып  оқы.</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Қазір ғаламтордың әлеуеті асып тұр. Себебі ғаламтор пайда болғалы кітап оқитындардың қарасы азайған сыңайлы. Алайда ғаламтор бұрыннан сусындап келген кітаптың орнын баса алады ма?!</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Әрине, әрбір өткен заманды, әрбір кезеңді жырлап келе жатқан кітап еш уақытта құндылығын жоймақ емес. Себебі кітап-алдыңғы шептің кейінгі ұрпаққа қалдырған мұрасы, көңілге түрлі ой түйгізетін, рухани жағынан есейтетін жан азығы. Осы уақытқа дейін білімнің бәрі кітапта ғана болып келді. Әйтсе де, атам қазақтың «уақыт керуеніне бөгет жоқ» дегені рас. </a:t>
            </a:r>
            <a:endParaRPr lang="ru-RU" sz="2400" dirty="0">
              <a:latin typeface="Times New Roman" panose="02020603050405020304" pitchFamily="18" charset="0"/>
              <a:cs typeface="Times New Roman" panose="02020603050405020304" pitchFamily="18" charset="0"/>
            </a:endParaRPr>
          </a:p>
          <a:p>
            <a:r>
              <a:rPr lang="kk-KZ" sz="2400" dirty="0">
                <a:latin typeface="Times New Roman" panose="02020603050405020304" pitchFamily="18" charset="0"/>
                <a:cs typeface="Times New Roman" panose="02020603050405020304" pitchFamily="18" charset="0"/>
              </a:rPr>
              <a:t>Бүгінгі күні кешегі бабалары­мыздың шамның жарығымен кітап оқу ескі заманы артта қалып, жаңа техноло­гиялардың саны артып, ғылым да күннен-күнге даму үстінде. Соның бір парасы «әлемді торлаған ғаламтор». Болашағы зор ғаламтордың пайда болғанынан бері, халық кітап оқудан қалды деуге болады. </a:t>
            </a: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4774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8640" y="404949"/>
            <a:ext cx="10855234" cy="5747658"/>
          </a:xfrm>
        </p:spPr>
        <p:txBody>
          <a:bodyPr>
            <a:normAutofit/>
          </a:bodyPr>
          <a:lstStyle/>
          <a:p>
            <a:r>
              <a:rPr lang="kk-KZ" sz="2800" dirty="0">
                <a:latin typeface="Times New Roman" panose="02020603050405020304" pitchFamily="18" charset="0"/>
                <a:cs typeface="Times New Roman" panose="02020603050405020304" pitchFamily="18" charset="0"/>
              </a:rPr>
              <a:t>Өйткені бұрындары әрқайсысы жеке-жеке ұсынылатын аудио, бейне жазбалар, суреттер, әндер, оқулықтар, әдебиеттерді қазір бір ғана ғаламтордан-ақ пайдалана аласың. Қаншама қажеттіліктің бір жерде шоғырлануы халық үшін тиімді, әрине. Ендеше, ғаламтордың да пайдасын жоққа шығаруға болмайды. Сол арқылы біз басқа елдермен де байланысқа шығамыз, көптеген деректерге қанығамыз және ға­лам­тор еліміздің, әлемнің түкпір-түкпірін­де орын алып жатқан оқиғаларды, жаңа­лық­тарды тез жеткізуші. Ғаламторда том-том кітаптардың ықшамдалған нұс­қасын оқуға мүмкіндік бар. Әрине, онысы уақыт үнемділігі үшін жақсы. Дегенмен монитор алдында көсіліп отыра берсек, бас ауырып, көру қабілет те нашарлайтыны анық. </a:t>
            </a:r>
            <a:r>
              <a:rPr lang="kk-KZ" sz="2800" dirty="0" smtClean="0">
                <a:latin typeface="Times New Roman" panose="02020603050405020304" pitchFamily="18" charset="0"/>
                <a:cs typeface="Times New Roman" panose="02020603050405020304" pitchFamily="18" charset="0"/>
              </a:rPr>
              <a:t>                 http</a:t>
            </a:r>
            <a:r>
              <a:rPr lang="kk-KZ" sz="2800" dirty="0">
                <a:latin typeface="Times New Roman" panose="02020603050405020304" pitchFamily="18" charset="0"/>
                <a:cs typeface="Times New Roman" panose="02020603050405020304" pitchFamily="18" charset="0"/>
              </a:rPr>
              <a:t>://edurk.kz/kz/news/1627-ktaptan_alamtor_ozdy_ma/</a:t>
            </a:r>
            <a:endParaRPr lang="ru-RU" sz="2800" dirty="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endParaRPr lang="ru-RU" sz="2800" dirty="0"/>
          </a:p>
        </p:txBody>
      </p:sp>
    </p:spTree>
    <p:extLst>
      <p:ext uri="{BB962C8B-B14F-4D97-AF65-F5344CB8AC3E}">
        <p14:creationId xmlns:p14="http://schemas.microsoft.com/office/powerpoint/2010/main" val="2944567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latin typeface="Times New Roman" panose="02020603050405020304" pitchFamily="18" charset="0"/>
                <a:cs typeface="Times New Roman" panose="02020603050405020304" pitchFamily="18" charset="0"/>
              </a:rPr>
              <a:t>Дескриптор</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p>
        </p:txBody>
      </p:sp>
      <p:sp>
        <p:nvSpPr>
          <p:cNvPr id="3" name="Объект 2"/>
          <p:cNvSpPr>
            <a:spLocks noGrp="1"/>
          </p:cNvSpPr>
          <p:nvPr>
            <p:ph idx="1"/>
          </p:nvPr>
        </p:nvSpPr>
        <p:spPr/>
        <p:txBody>
          <a:bodyPr>
            <a:normAutofit/>
          </a:bodyPr>
          <a:lstStyle/>
          <a:p>
            <a:r>
              <a:rPr lang="kk-KZ" sz="2800" dirty="0" smtClean="0">
                <a:latin typeface="Times New Roman" panose="02020603050405020304" pitchFamily="18" charset="0"/>
                <a:cs typeface="Times New Roman" panose="02020603050405020304" pitchFamily="18" charset="0"/>
              </a:rPr>
              <a:t>-</a:t>
            </a:r>
            <a:r>
              <a:rPr lang="kk-KZ" sz="2800" dirty="0">
                <a:latin typeface="Times New Roman" panose="02020603050405020304" pitchFamily="18" charset="0"/>
                <a:cs typeface="Times New Roman" panose="02020603050405020304" pitchFamily="18" charset="0"/>
              </a:rPr>
              <a:t>мәтіндегі маңызды 2 ақпаратты іріктейді- 2 балл</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 </a:t>
            </a:r>
            <a:r>
              <a:rPr lang="kk-KZ" sz="2800" dirty="0" smtClean="0">
                <a:latin typeface="Times New Roman" panose="02020603050405020304" pitchFamily="18" charset="0"/>
                <a:cs typeface="Times New Roman" panose="02020603050405020304" pitchFamily="18" charset="0"/>
              </a:rPr>
              <a:t>- </a:t>
            </a:r>
            <a:r>
              <a:rPr lang="kk-KZ" sz="2800" dirty="0">
                <a:latin typeface="Times New Roman" panose="02020603050405020304" pitchFamily="18" charset="0"/>
                <a:cs typeface="Times New Roman" panose="02020603050405020304" pitchFamily="18" charset="0"/>
              </a:rPr>
              <a:t>негізгі ақпаратқа комментарий жазады- 2 балл</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  - комментарий барысында есімше, көсемше </a:t>
            </a:r>
            <a:r>
              <a:rPr lang="kk-KZ" sz="2800" dirty="0" smtClean="0">
                <a:latin typeface="Times New Roman" panose="02020603050405020304" pitchFamily="18" charset="0"/>
                <a:cs typeface="Times New Roman" panose="02020603050405020304" pitchFamily="18" charset="0"/>
              </a:rPr>
              <a:t>  формаларын </a:t>
            </a:r>
            <a:r>
              <a:rPr lang="kk-KZ" sz="2800" dirty="0">
                <a:latin typeface="Times New Roman" panose="02020603050405020304" pitchFamily="18" charset="0"/>
                <a:cs typeface="Times New Roman" panose="02020603050405020304" pitchFamily="18" charset="0"/>
              </a:rPr>
              <a:t>қолданады- 2 </a:t>
            </a:r>
            <a:r>
              <a:rPr lang="kk-KZ" sz="2800" dirty="0" smtClean="0">
                <a:latin typeface="Times New Roman" panose="02020603050405020304" pitchFamily="18" charset="0"/>
                <a:cs typeface="Times New Roman" panose="02020603050405020304" pitchFamily="18" charset="0"/>
              </a:rPr>
              <a:t>балл</a:t>
            </a:r>
            <a:endParaRPr lang="ru-RU" sz="2800" dirty="0"/>
          </a:p>
        </p:txBody>
      </p:sp>
    </p:spTree>
    <p:extLst>
      <p:ext uri="{BB962C8B-B14F-4D97-AF65-F5344CB8AC3E}">
        <p14:creationId xmlns:p14="http://schemas.microsoft.com/office/powerpoint/2010/main" val="3533283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10687352" cy="566057"/>
          </a:xfrm>
        </p:spPr>
        <p:txBody>
          <a:bodyPr>
            <a:normAutofit fontScale="90000"/>
          </a:bodyPr>
          <a:lstStyle/>
          <a:p>
            <a:r>
              <a:rPr lang="kk-KZ" dirty="0" smtClean="0">
                <a:latin typeface="Times New Roman" panose="02020603050405020304" pitchFamily="18" charset="0"/>
                <a:cs typeface="Times New Roman" panose="02020603050405020304" pitchFamily="18" charset="0"/>
              </a:rPr>
              <a:t>Қорытынды</a:t>
            </a:r>
            <a:br>
              <a:rPr lang="kk-KZ" dirty="0" smtClean="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a:t>
            </a:r>
            <a:r>
              <a:rPr lang="kk-KZ" sz="2000" dirty="0" smtClean="0">
                <a:latin typeface="Times New Roman" panose="02020603050405020304" pitchFamily="18" charset="0"/>
                <a:cs typeface="Times New Roman" panose="02020603050405020304" pitchFamily="18" charset="0"/>
              </a:rPr>
              <a:t>Ғаламтордың пайдасы мен зияны» тақырыбында </a:t>
            </a:r>
            <a:r>
              <a:rPr lang="kk-KZ" dirty="0" smtClean="0">
                <a:latin typeface="Times New Roman" panose="02020603050405020304" pitchFamily="18" charset="0"/>
                <a:cs typeface="Times New Roman" panose="02020603050405020304" pitchFamily="18" charset="0"/>
              </a:rPr>
              <a:t/>
            </a:r>
            <a:br>
              <a:rPr lang="kk-KZ" dirty="0" smtClean="0">
                <a:latin typeface="Times New Roman" panose="02020603050405020304" pitchFamily="18" charset="0"/>
                <a:cs typeface="Times New Roman" panose="02020603050405020304" pitchFamily="18" charset="0"/>
              </a:rPr>
            </a:br>
            <a:r>
              <a:rPr lang="kk-KZ" dirty="0" smtClean="0">
                <a:latin typeface="Times New Roman" panose="02020603050405020304" pitchFamily="18" charset="0"/>
                <a:cs typeface="Times New Roman" panose="02020603050405020304" pitchFamily="18" charset="0"/>
              </a:rPr>
              <a:t/>
            </a:r>
            <a:br>
              <a:rPr lang="kk-KZ" dirty="0" smtClean="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175657"/>
            <a:ext cx="9812140" cy="5290457"/>
          </a:xfrm>
        </p:spPr>
        <p:txBody>
          <a:bodyPr>
            <a:normAutofit lnSpcReduction="10000"/>
          </a:bodyPr>
          <a:lstStyle/>
          <a:p>
            <a:pPr marL="0" indent="0">
              <a:buNone/>
            </a:pPr>
            <a:endParaRPr lang="kk-KZ" dirty="0" smtClean="0"/>
          </a:p>
          <a:p>
            <a:pPr marL="0" indent="0">
              <a:buNone/>
            </a:pPr>
            <a:endParaRPr lang="kk-KZ"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SWOT</a:t>
            </a:r>
            <a:r>
              <a:rPr lang="kk-KZ" sz="2800" dirty="0" smtClean="0">
                <a:latin typeface="Times New Roman" panose="02020603050405020304" pitchFamily="18" charset="0"/>
                <a:cs typeface="Times New Roman" panose="02020603050405020304" pitchFamily="18" charset="0"/>
              </a:rPr>
              <a:t> талдау жасаңыз.</a:t>
            </a:r>
            <a:r>
              <a:rPr lang="en-US" sz="2800" dirty="0" smtClean="0">
                <a:latin typeface="Times New Roman" panose="02020603050405020304" pitchFamily="18" charset="0"/>
                <a:cs typeface="Times New Roman" panose="02020603050405020304" pitchFamily="18" charset="0"/>
              </a:rPr>
              <a:t> </a:t>
            </a:r>
            <a:endParaRPr lang="kk-KZ" sz="2800" dirty="0" smtClean="0">
              <a:latin typeface="Times New Roman" panose="02020603050405020304" pitchFamily="18" charset="0"/>
              <a:cs typeface="Times New Roman" panose="02020603050405020304" pitchFamily="18" charset="0"/>
            </a:endParaRPr>
          </a:p>
          <a:p>
            <a:pPr marL="0" indent="0">
              <a:buNone/>
            </a:pPr>
            <a:endParaRPr lang="kk-KZ" sz="2800" dirty="0">
              <a:latin typeface="Times New Roman" panose="02020603050405020304" pitchFamily="18" charset="0"/>
              <a:cs typeface="Times New Roman" panose="02020603050405020304" pitchFamily="18" charset="0"/>
            </a:endParaRPr>
          </a:p>
          <a:p>
            <a:pPr marL="0" indent="0">
              <a:buNone/>
            </a:pPr>
            <a:endParaRPr lang="kk-KZ" sz="2800" dirty="0" smtClean="0">
              <a:latin typeface="Times New Roman" panose="02020603050405020304" pitchFamily="18" charset="0"/>
              <a:cs typeface="Times New Roman" panose="02020603050405020304" pitchFamily="18" charset="0"/>
            </a:endParaRPr>
          </a:p>
          <a:p>
            <a:pPr marL="0" indent="0" algn="ctr">
              <a:buNone/>
            </a:pPr>
            <a:endParaRPr lang="kk-KZ" sz="2400" dirty="0" smtClean="0">
              <a:latin typeface="Times New Roman" panose="02020603050405020304" pitchFamily="18" charset="0"/>
              <a:cs typeface="Times New Roman" panose="02020603050405020304" pitchFamily="18" charset="0"/>
            </a:endParaRPr>
          </a:p>
          <a:p>
            <a:pPr marL="0" indent="0" algn="ctr">
              <a:buNone/>
            </a:pPr>
            <a:r>
              <a:rPr lang="kk-KZ" sz="2400" dirty="0" smtClean="0">
                <a:latin typeface="Times New Roman" panose="02020603050405020304" pitchFamily="18" charset="0"/>
                <a:cs typeface="Times New Roman" panose="02020603050405020304" pitchFamily="18" charset="0"/>
              </a:rPr>
              <a:t>Дескриптор</a:t>
            </a:r>
          </a:p>
          <a:p>
            <a:pPr algn="ctr"/>
            <a:r>
              <a:rPr lang="kk-KZ" sz="2400" dirty="0">
                <a:latin typeface="Times New Roman" panose="02020603050405020304" pitchFamily="18" charset="0"/>
                <a:cs typeface="Times New Roman" panose="02020603050405020304" pitchFamily="18" charset="0"/>
              </a:rPr>
              <a:t>ғаламтордың күшті жақтарын анықтайды- 1б</a:t>
            </a:r>
            <a:endParaRPr lang="ru-RU" sz="2400" dirty="0">
              <a:latin typeface="Times New Roman" panose="02020603050405020304" pitchFamily="18" charset="0"/>
              <a:cs typeface="Times New Roman" panose="02020603050405020304" pitchFamily="18" charset="0"/>
            </a:endParaRPr>
          </a:p>
          <a:p>
            <a:pPr algn="ctr"/>
            <a:r>
              <a:rPr lang="kk-KZ" sz="2400" dirty="0">
                <a:latin typeface="Times New Roman" panose="02020603050405020304" pitchFamily="18" charset="0"/>
                <a:cs typeface="Times New Roman" panose="02020603050405020304" pitchFamily="18" charset="0"/>
              </a:rPr>
              <a:t>- әлсіз тұстарын нақтылайды-1 б</a:t>
            </a:r>
            <a:endParaRPr lang="ru-RU" sz="2400" dirty="0">
              <a:latin typeface="Times New Roman" panose="02020603050405020304" pitchFamily="18" charset="0"/>
              <a:cs typeface="Times New Roman" panose="02020603050405020304" pitchFamily="18" charset="0"/>
            </a:endParaRPr>
          </a:p>
          <a:p>
            <a:pPr algn="ctr"/>
            <a:r>
              <a:rPr lang="kk-KZ" sz="2400" dirty="0">
                <a:latin typeface="Times New Roman" panose="02020603050405020304" pitchFamily="18" charset="0"/>
                <a:cs typeface="Times New Roman" panose="02020603050405020304" pitchFamily="18" charset="0"/>
              </a:rPr>
              <a:t>-мүмкіндіктерін дәлелд</a:t>
            </a:r>
            <a:r>
              <a:rPr lang="kk-KZ" sz="2800" dirty="0">
                <a:latin typeface="Times New Roman" panose="02020603050405020304" pitchFamily="18" charset="0"/>
                <a:cs typeface="Times New Roman" panose="02020603050405020304" pitchFamily="18" charset="0"/>
              </a:rPr>
              <a:t>ейді-1 б</a:t>
            </a:r>
            <a:endParaRPr lang="ru-RU" sz="2800" dirty="0">
              <a:latin typeface="Times New Roman" panose="02020603050405020304" pitchFamily="18" charset="0"/>
              <a:cs typeface="Times New Roman" panose="02020603050405020304" pitchFamily="18" charset="0"/>
            </a:endParaRPr>
          </a:p>
          <a:p>
            <a:pPr algn="ctr"/>
            <a:r>
              <a:rPr lang="kk-KZ" sz="2800" dirty="0">
                <a:latin typeface="Times New Roman" panose="02020603050405020304" pitchFamily="18" charset="0"/>
                <a:cs typeface="Times New Roman" panose="02020603050405020304" pitchFamily="18" charset="0"/>
              </a:rPr>
              <a:t>-қаупін болжайды- 1б</a:t>
            </a:r>
            <a:endParaRPr lang="ru-RU" sz="2800" dirty="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pic>
        <p:nvPicPr>
          <p:cNvPr id="4" name="Picture 2" descr="C:\Users\Admin\Desktop\1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2580" y="1926771"/>
            <a:ext cx="4273489" cy="1776548"/>
          </a:xfrm>
          <a:prstGeom prst="rect">
            <a:avLst/>
          </a:prstGeom>
          <a:noFill/>
          <a:extLst/>
        </p:spPr>
      </p:pic>
    </p:spTree>
    <p:extLst>
      <p:ext uri="{BB962C8B-B14F-4D97-AF65-F5344CB8AC3E}">
        <p14:creationId xmlns:p14="http://schemas.microsoft.com/office/powerpoint/2010/main" val="3018934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b="1" dirty="0" smtClean="0">
                <a:solidFill>
                  <a:schemeClr val="tx1"/>
                </a:solidFill>
                <a:latin typeface="Times New Roman" panose="02020603050405020304" pitchFamily="18" charset="0"/>
                <a:cs typeface="Times New Roman" panose="02020603050405020304" pitchFamily="18" charset="0"/>
              </a:rPr>
              <a:t>Рефлексия</a:t>
            </a:r>
            <a:endParaRPr lang="ru-RU" sz="32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kk-KZ" dirty="0"/>
              <a:t>Менің ойымша ...</a:t>
            </a:r>
            <a:endParaRPr lang="ru-RU" dirty="0"/>
          </a:p>
          <a:p>
            <a:r>
              <a:rPr lang="kk-KZ" dirty="0"/>
              <a:t>Себебі ,мен оны ..</a:t>
            </a:r>
            <a:endParaRPr lang="ru-RU" dirty="0"/>
          </a:p>
          <a:p>
            <a:r>
              <a:rPr lang="kk-KZ" dirty="0"/>
              <a:t>Оны мен ... деген дәлелдермен,мысалдармен дәлелдей аламын.</a:t>
            </a:r>
            <a:endParaRPr lang="ru-RU" dirty="0"/>
          </a:p>
          <a:p>
            <a:r>
              <a:rPr lang="kk-KZ" dirty="0"/>
              <a:t> Осыған байланысты мен ... деген шешімге келдім.</a:t>
            </a:r>
            <a:r>
              <a:rPr lang="kk-KZ" sz="2800" dirty="0" smtClean="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829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360</TotalTime>
  <Words>438</Words>
  <Application>Microsoft Office PowerPoint</Application>
  <PresentationFormat>Широкоэкранный</PresentationFormat>
  <Paragraphs>51</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Times New Roman</vt:lpstr>
      <vt:lpstr>Trebuchet MS</vt:lpstr>
      <vt:lpstr>Wingdings 3</vt:lpstr>
      <vt:lpstr>Аспект</vt:lpstr>
      <vt:lpstr>Бөлімнің тақырыбы:    Ғаламтор және әлеуметтік желілер. Морфология </vt:lpstr>
      <vt:lpstr>Оқу мақсаттары: 7.О6. Оқылым стратегияларын қолдану: комментарий жасау, іріктеп оқу, зерттеп оқу;  7.ӘТН 4.1. Етістіктің есімше, көсемше түрлерін тілдесім барысында қолдану   Сабақ мақсаттары: Оқылым стратегияларын қолдану: комментарий жасау, іріктеп оқу, зерттеп оқиды.  Етістіктің есімше, көсемше түрлерін тілдесім барысында қолданады.   </vt:lpstr>
      <vt:lpstr> </vt:lpstr>
      <vt:lpstr>Презентация PowerPoint</vt:lpstr>
      <vt:lpstr>Презентация PowerPoint</vt:lpstr>
      <vt:lpstr>Презентация PowerPoint</vt:lpstr>
      <vt:lpstr>Дескриптор </vt:lpstr>
      <vt:lpstr>Қорытынды «Ғаламтордың пайдасы мен зияны» тақырыбында   </vt:lpstr>
      <vt:lpstr>Рефлексия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 мақсаттары</dc:title>
  <dc:creator>Пользователь</dc:creator>
  <cp:lastModifiedBy>Пользователь</cp:lastModifiedBy>
  <cp:revision>41</cp:revision>
  <dcterms:created xsi:type="dcterms:W3CDTF">2020-11-16T13:42:54Z</dcterms:created>
  <dcterms:modified xsi:type="dcterms:W3CDTF">2021-01-08T16:05:17Z</dcterms:modified>
</cp:coreProperties>
</file>