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71" r:id="rId9"/>
    <p:sldId id="263" r:id="rId10"/>
    <p:sldId id="267" r:id="rId11"/>
    <p:sldId id="269" r:id="rId12"/>
    <p:sldId id="265" r:id="rId13"/>
    <p:sldId id="266"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71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09.01.2021</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09.01.2021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09.01.2021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B4C71EC6-210F-42DE-9C53-41977AD35B3D}" type="datetimeFigureOut">
              <a:rPr lang="ru-RU" smtClean="0"/>
              <a:t>09.01.2021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09.01.2021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B4C71EC6-210F-42DE-9C53-41977AD35B3D}" type="datetimeFigureOut">
              <a:rPr lang="ru-RU" smtClean="0"/>
              <a:t>09.01.2021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09.01.2021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09.01.2021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09.01.2021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09.01.2021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09.01.2021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4C71EC6-210F-42DE-9C53-41977AD35B3D}" type="datetimeFigureOut">
              <a:rPr lang="ru-RU" smtClean="0"/>
              <a:t>09.01.2021</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19B0651-EE4F-4900-A07F-96A6BFA9D0F0}"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79293" y="260648"/>
            <a:ext cx="7772400" cy="4267200"/>
          </a:xfrm>
        </p:spPr>
        <p:txBody>
          <a:bodyPr/>
          <a:lstStyle/>
          <a:p>
            <a:r>
              <a:rPr lang="kk-KZ" sz="3600" b="1" dirty="0">
                <a:effectLst/>
                <a:latin typeface="Times New Roman"/>
                <a:ea typeface="Times New Roman"/>
              </a:rPr>
              <a:t>Қазақ тілі </a:t>
            </a:r>
            <a:r>
              <a:rPr lang="kk-KZ" sz="3600" b="1" dirty="0" smtClean="0">
                <a:effectLst/>
                <a:latin typeface="Times New Roman"/>
                <a:ea typeface="Times New Roman"/>
              </a:rPr>
              <a:t/>
            </a:r>
            <a:br>
              <a:rPr lang="kk-KZ" sz="3600" b="1" dirty="0" smtClean="0">
                <a:effectLst/>
                <a:latin typeface="Times New Roman"/>
                <a:ea typeface="Times New Roman"/>
              </a:rPr>
            </a:br>
            <a:r>
              <a:rPr lang="kk-KZ" sz="3600" b="1" dirty="0" smtClean="0">
                <a:effectLst/>
                <a:latin typeface="Times New Roman"/>
                <a:ea typeface="Times New Roman"/>
              </a:rPr>
              <a:t> </a:t>
            </a:r>
            <a:r>
              <a:rPr lang="kk-KZ" sz="3600" b="1" dirty="0">
                <a:effectLst/>
                <a:latin typeface="Times New Roman"/>
                <a:ea typeface="Times New Roman"/>
              </a:rPr>
              <a:t>7 </a:t>
            </a:r>
            <a:r>
              <a:rPr lang="kk-KZ" sz="3600" b="1" dirty="0" smtClean="0">
                <a:effectLst/>
                <a:latin typeface="Times New Roman"/>
                <a:ea typeface="Times New Roman"/>
              </a:rPr>
              <a:t>сынып</a:t>
            </a:r>
            <a:br>
              <a:rPr lang="kk-KZ" sz="3600" b="1" dirty="0" smtClean="0">
                <a:effectLst/>
                <a:latin typeface="Times New Roman"/>
                <a:ea typeface="Times New Roman"/>
              </a:rPr>
            </a:br>
            <a:r>
              <a:rPr lang="kk-KZ" sz="3600" b="1" dirty="0">
                <a:effectLst/>
                <a:latin typeface="Times New Roman"/>
                <a:ea typeface="Consolas"/>
              </a:rPr>
              <a:t>8-бөлім:</a:t>
            </a:r>
            <a:r>
              <a:rPr lang="kk-KZ" sz="3600" b="1" i="1" dirty="0">
                <a:effectLst/>
                <a:latin typeface="Times New Roman"/>
                <a:ea typeface="Consolas"/>
              </a:rPr>
              <a:t> </a:t>
            </a:r>
            <a:r>
              <a:rPr lang="kk-KZ" sz="3600" dirty="0">
                <a:effectLst/>
                <a:latin typeface="Times New Roman"/>
                <a:ea typeface="Consolas"/>
              </a:rPr>
              <a:t>Дұрыс тамақтану. </a:t>
            </a:r>
            <a:r>
              <a:rPr lang="kk-KZ" sz="3600" dirty="0" smtClean="0">
                <a:effectLst/>
                <a:latin typeface="Times New Roman"/>
                <a:ea typeface="Consolas"/>
              </a:rPr>
              <a:t/>
            </a:r>
            <a:br>
              <a:rPr lang="kk-KZ" sz="3600" dirty="0" smtClean="0">
                <a:effectLst/>
                <a:latin typeface="Times New Roman"/>
                <a:ea typeface="Consolas"/>
              </a:rPr>
            </a:br>
            <a:r>
              <a:rPr lang="kk-KZ" sz="3600" dirty="0" smtClean="0">
                <a:effectLst/>
                <a:latin typeface="Times New Roman"/>
                <a:ea typeface="Times New Roman"/>
              </a:rPr>
              <a:t>Гендік </a:t>
            </a:r>
            <a:r>
              <a:rPr lang="kk-KZ" sz="3600" dirty="0">
                <a:effectLst/>
                <a:latin typeface="Times New Roman"/>
                <a:ea typeface="Times New Roman"/>
              </a:rPr>
              <a:t>өзгеріске ұшыраған тағамдар.</a:t>
            </a:r>
            <a:r>
              <a:rPr lang="kk-KZ" sz="3600" i="1" dirty="0">
                <a:effectLst/>
                <a:latin typeface="Times New Roman"/>
                <a:ea typeface="Consolas"/>
              </a:rPr>
              <a:t> </a:t>
            </a:r>
            <a:r>
              <a:rPr lang="kk-KZ" sz="3600" dirty="0" smtClean="0">
                <a:effectLst/>
                <a:latin typeface="Times New Roman"/>
                <a:ea typeface="Calibri"/>
              </a:rPr>
              <a:t>Морфология</a:t>
            </a:r>
            <a:br>
              <a:rPr lang="kk-KZ" sz="3600" dirty="0" smtClean="0">
                <a:effectLst/>
                <a:latin typeface="Times New Roman"/>
                <a:ea typeface="Calibri"/>
              </a:rPr>
            </a:br>
            <a:r>
              <a:rPr lang="kk-KZ" sz="3600" dirty="0">
                <a:effectLst/>
                <a:latin typeface="Times New Roman"/>
                <a:ea typeface="Calibri"/>
              </a:rPr>
              <a:t/>
            </a:r>
            <a:br>
              <a:rPr lang="kk-KZ" sz="3600" dirty="0">
                <a:effectLst/>
                <a:latin typeface="Times New Roman"/>
                <a:ea typeface="Calibri"/>
              </a:rPr>
            </a:br>
            <a:r>
              <a:rPr lang="kk-KZ" sz="3600" b="1" dirty="0" smtClean="0">
                <a:effectLst/>
                <a:latin typeface="Times New Roman"/>
                <a:ea typeface="Calibri"/>
              </a:rPr>
              <a:t>Сабақтың тақырыбы: </a:t>
            </a:r>
            <a:br>
              <a:rPr lang="kk-KZ" sz="3600" b="1" dirty="0" smtClean="0">
                <a:effectLst/>
                <a:latin typeface="Times New Roman"/>
                <a:ea typeface="Calibri"/>
              </a:rPr>
            </a:br>
            <a:r>
              <a:rPr lang="kk-KZ" sz="3600" dirty="0" smtClean="0">
                <a:effectLst/>
                <a:latin typeface="Times New Roman"/>
                <a:ea typeface="Calibri"/>
              </a:rPr>
              <a:t>Дұрыс </a:t>
            </a:r>
            <a:r>
              <a:rPr lang="kk-KZ" sz="3600" dirty="0">
                <a:effectLst/>
                <a:latin typeface="Times New Roman"/>
                <a:ea typeface="Calibri"/>
              </a:rPr>
              <a:t>тамақтанудың басы - тазалық</a:t>
            </a:r>
            <a:endParaRPr lang="ru-RU" sz="3600" dirty="0"/>
          </a:p>
        </p:txBody>
      </p:sp>
      <p:sp>
        <p:nvSpPr>
          <p:cNvPr id="3" name="Подзаголовок 2"/>
          <p:cNvSpPr>
            <a:spLocks noGrp="1"/>
          </p:cNvSpPr>
          <p:nvPr>
            <p:ph type="subTitle" idx="1"/>
          </p:nvPr>
        </p:nvSpPr>
        <p:spPr>
          <a:xfrm>
            <a:off x="611560" y="4653136"/>
            <a:ext cx="8352928" cy="1219200"/>
          </a:xfrm>
        </p:spPr>
        <p:txBody>
          <a:bodyPr>
            <a:noAutofit/>
          </a:bodyPr>
          <a:lstStyle/>
          <a:p>
            <a:pPr algn="l">
              <a:spcBef>
                <a:spcPts val="0"/>
              </a:spcBef>
            </a:pPr>
            <a:r>
              <a:rPr lang="kk-KZ" sz="2800" b="1" dirty="0" smtClean="0">
                <a:solidFill>
                  <a:srgbClr val="0070C0"/>
                </a:solidFill>
                <a:latin typeface="Times New Roman" pitchFamily="18" charset="0"/>
                <a:cs typeface="Times New Roman" pitchFamily="18" charset="0"/>
              </a:rPr>
              <a:t>Сабақтың мақсаты:</a:t>
            </a:r>
            <a:r>
              <a:rPr lang="kk-KZ" sz="2800" b="1" dirty="0" smtClean="0">
                <a:solidFill>
                  <a:srgbClr val="0070C0"/>
                </a:solidFill>
                <a:latin typeface="Times New Roman" pitchFamily="18" charset="0"/>
                <a:ea typeface="Times New Roman"/>
                <a:cs typeface="Times New Roman" pitchFamily="18" charset="0"/>
              </a:rPr>
              <a:t> </a:t>
            </a:r>
          </a:p>
          <a:p>
            <a:pPr algn="l">
              <a:spcBef>
                <a:spcPts val="0"/>
              </a:spcBef>
            </a:pPr>
            <a:r>
              <a:rPr lang="kk-KZ" sz="2800" dirty="0" smtClean="0">
                <a:solidFill>
                  <a:srgbClr val="0070C0"/>
                </a:solidFill>
                <a:latin typeface="Times New Roman" pitchFamily="18" charset="0"/>
                <a:ea typeface="Times New Roman"/>
                <a:cs typeface="Times New Roman" pitchFamily="18" charset="0"/>
              </a:rPr>
              <a:t>Мәтін бойынша </a:t>
            </a:r>
            <a:r>
              <a:rPr lang="kk-KZ" sz="2800" dirty="0">
                <a:solidFill>
                  <a:srgbClr val="0070C0"/>
                </a:solidFill>
                <a:latin typeface="Times New Roman" pitchFamily="18" charset="0"/>
                <a:ea typeface="Times New Roman"/>
                <a:cs typeface="Times New Roman" pitchFamily="18" charset="0"/>
              </a:rPr>
              <a:t>проблемалық сұрақтар құрастыру </a:t>
            </a:r>
            <a:endParaRPr lang="ru-RU" sz="2800" dirty="0">
              <a:solidFill>
                <a:srgbClr val="0070C0"/>
              </a:solidFill>
              <a:latin typeface="Times New Roman" pitchFamily="18" charset="0"/>
              <a:ea typeface="Calibri"/>
              <a:cs typeface="Times New Roman" pitchFamily="18" charset="0"/>
            </a:endParaRPr>
          </a:p>
          <a:p>
            <a:pPr algn="l">
              <a:spcBef>
                <a:spcPts val="0"/>
              </a:spcBef>
            </a:pPr>
            <a:r>
              <a:rPr lang="kk-KZ" sz="2800" dirty="0" smtClean="0">
                <a:solidFill>
                  <a:srgbClr val="0070C0"/>
                </a:solidFill>
                <a:latin typeface="Times New Roman" pitchFamily="18" charset="0"/>
                <a:ea typeface="Times New Roman"/>
                <a:cs typeface="Times New Roman" pitchFamily="18" charset="0"/>
              </a:rPr>
              <a:t>Шылау </a:t>
            </a:r>
            <a:r>
              <a:rPr lang="kk-KZ" sz="2800" dirty="0">
                <a:solidFill>
                  <a:srgbClr val="0070C0"/>
                </a:solidFill>
                <a:latin typeface="Times New Roman" pitchFamily="18" charset="0"/>
                <a:ea typeface="Times New Roman"/>
                <a:cs typeface="Times New Roman" pitchFamily="18" charset="0"/>
              </a:rPr>
              <a:t>түрлерін ажырата білу, орынды қолдану</a:t>
            </a:r>
            <a:endParaRPr lang="ru-RU" sz="28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962892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080120"/>
          </a:xfrm>
        </p:spPr>
        <p:txBody>
          <a:bodyPr/>
          <a:lstStyle/>
          <a:p>
            <a:pPr>
              <a:lnSpc>
                <a:spcPct val="115000"/>
              </a:lnSpc>
              <a:spcAft>
                <a:spcPts val="1000"/>
              </a:spcAft>
            </a:pPr>
            <a:r>
              <a:rPr lang="kk-KZ" sz="2400" b="1" dirty="0">
                <a:solidFill>
                  <a:srgbClr val="000000"/>
                </a:solidFill>
                <a:effectLst/>
                <a:latin typeface="Times New Roman" pitchFamily="18" charset="0"/>
                <a:ea typeface="Times New Roman"/>
                <a:cs typeface="Times New Roman" pitchFamily="18" charset="0"/>
              </a:rPr>
              <a:t>3-тапсырма. Шылауларды ажырату мақсатында берілген тестті орындаңыздар.</a:t>
            </a:r>
            <a:r>
              <a:rPr lang="ru-RU" sz="2400" dirty="0">
                <a:effectLst/>
                <a:latin typeface="Times New Roman" pitchFamily="18" charset="0"/>
                <a:ea typeface="Calibri"/>
                <a:cs typeface="Times New Roman" pitchFamily="18" charset="0"/>
              </a:rPr>
              <a:t/>
            </a:r>
            <a:br>
              <a:rPr lang="ru-RU" sz="2400" dirty="0">
                <a:effectLst/>
                <a:latin typeface="Times New Roman" pitchFamily="18" charset="0"/>
                <a:ea typeface="Calibri"/>
                <a:cs typeface="Times New Roman" pitchFamily="18" charset="0"/>
              </a:rPr>
            </a:br>
            <a:endParaRPr lang="ru-RU" sz="2400" dirty="0">
              <a:latin typeface="Times New Roman" pitchFamily="18" charset="0"/>
              <a:cs typeface="Times New Roman" pitchFamily="18" charset="0"/>
            </a:endParaRPr>
          </a:p>
        </p:txBody>
      </p:sp>
      <p:sp>
        <p:nvSpPr>
          <p:cNvPr id="3" name="Объект 2"/>
          <p:cNvSpPr>
            <a:spLocks noGrp="1"/>
          </p:cNvSpPr>
          <p:nvPr>
            <p:ph idx="1"/>
          </p:nvPr>
        </p:nvSpPr>
        <p:spPr>
          <a:xfrm>
            <a:off x="107504" y="908720"/>
            <a:ext cx="8784976" cy="5069160"/>
          </a:xfrm>
        </p:spPr>
        <p:txBody>
          <a:bodyPr numCol="2">
            <a:noAutofit/>
          </a:bodyPr>
          <a:lstStyle/>
          <a:p>
            <a:pPr>
              <a:spcBef>
                <a:spcPts val="0"/>
              </a:spcBef>
            </a:pPr>
            <a:r>
              <a:rPr lang="kk-KZ" sz="2000" b="1" dirty="0">
                <a:solidFill>
                  <a:schemeClr val="tx1"/>
                </a:solidFill>
                <a:latin typeface="Times New Roman"/>
                <a:ea typeface="Calibri"/>
                <a:cs typeface="Times New Roman"/>
              </a:rPr>
              <a:t>1. Сөйлемдегі септеулік шылауды табыңыз. </a:t>
            </a:r>
            <a:endParaRPr lang="ru-RU" sz="2000" dirty="0">
              <a:solidFill>
                <a:schemeClr val="tx1"/>
              </a:solidFill>
              <a:latin typeface="Calibri"/>
              <a:ea typeface="Calibri"/>
              <a:cs typeface="Times New Roman"/>
            </a:endParaRPr>
          </a:p>
          <a:p>
            <a:pPr>
              <a:spcBef>
                <a:spcPts val="0"/>
              </a:spcBef>
            </a:pPr>
            <a:r>
              <a:rPr lang="kk-KZ" sz="2000" i="1" dirty="0">
                <a:solidFill>
                  <a:schemeClr val="tx1"/>
                </a:solidFill>
                <a:latin typeface="Times New Roman"/>
                <a:ea typeface="Calibri"/>
                <a:cs typeface="Times New Roman"/>
              </a:rPr>
              <a:t>Мұнай өндіру арқылы экономикамызды көтереміз. </a:t>
            </a:r>
            <a:endParaRPr lang="ru-RU" sz="2000" dirty="0">
              <a:solidFill>
                <a:schemeClr val="tx1"/>
              </a:solidFill>
              <a:latin typeface="Calibri"/>
              <a:ea typeface="Calibri"/>
              <a:cs typeface="Times New Roman"/>
            </a:endParaRPr>
          </a:p>
          <a:p>
            <a:pPr>
              <a:spcBef>
                <a:spcPts val="0"/>
              </a:spcBef>
            </a:pPr>
            <a:r>
              <a:rPr lang="kk-KZ" sz="2000" dirty="0">
                <a:solidFill>
                  <a:schemeClr val="tx1"/>
                </a:solidFill>
                <a:latin typeface="Times New Roman"/>
                <a:ea typeface="Calibri"/>
                <a:cs typeface="Times New Roman"/>
              </a:rPr>
              <a:t>А) Мұнай. </a:t>
            </a:r>
            <a:endParaRPr lang="ru-RU" sz="2000" dirty="0">
              <a:solidFill>
                <a:schemeClr val="tx1"/>
              </a:solidFill>
              <a:latin typeface="Calibri"/>
              <a:ea typeface="Calibri"/>
              <a:cs typeface="Times New Roman"/>
            </a:endParaRPr>
          </a:p>
          <a:p>
            <a:pPr>
              <a:spcBef>
                <a:spcPts val="0"/>
              </a:spcBef>
            </a:pPr>
            <a:r>
              <a:rPr lang="kk-KZ" sz="2000" dirty="0">
                <a:solidFill>
                  <a:schemeClr val="tx1"/>
                </a:solidFill>
                <a:latin typeface="Times New Roman"/>
                <a:ea typeface="Calibri"/>
                <a:cs typeface="Times New Roman"/>
              </a:rPr>
              <a:t>В) Өндіру. </a:t>
            </a:r>
            <a:endParaRPr lang="ru-RU" sz="2000" dirty="0">
              <a:solidFill>
                <a:schemeClr val="tx1"/>
              </a:solidFill>
              <a:latin typeface="Calibri"/>
              <a:ea typeface="Calibri"/>
              <a:cs typeface="Times New Roman"/>
            </a:endParaRPr>
          </a:p>
          <a:p>
            <a:pPr>
              <a:spcBef>
                <a:spcPts val="0"/>
              </a:spcBef>
            </a:pPr>
            <a:r>
              <a:rPr lang="kk-KZ" sz="2000" dirty="0">
                <a:solidFill>
                  <a:schemeClr val="tx1"/>
                </a:solidFill>
                <a:latin typeface="Times New Roman"/>
                <a:ea typeface="Calibri"/>
                <a:cs typeface="Times New Roman"/>
              </a:rPr>
              <a:t>С) Арқылы. </a:t>
            </a:r>
            <a:endParaRPr lang="ru-RU" sz="2000" dirty="0">
              <a:solidFill>
                <a:schemeClr val="tx1"/>
              </a:solidFill>
              <a:latin typeface="Calibri"/>
              <a:ea typeface="Calibri"/>
              <a:cs typeface="Times New Roman"/>
            </a:endParaRPr>
          </a:p>
          <a:p>
            <a:pPr>
              <a:spcBef>
                <a:spcPts val="0"/>
              </a:spcBef>
            </a:pPr>
            <a:r>
              <a:rPr lang="kk-KZ" sz="2000" dirty="0">
                <a:solidFill>
                  <a:schemeClr val="tx1"/>
                </a:solidFill>
                <a:latin typeface="Times New Roman"/>
                <a:ea typeface="Calibri"/>
                <a:cs typeface="Times New Roman"/>
              </a:rPr>
              <a:t>D) Экономикамызды.</a:t>
            </a:r>
            <a:endParaRPr lang="ru-RU" sz="2000" dirty="0">
              <a:solidFill>
                <a:schemeClr val="tx1"/>
              </a:solidFill>
              <a:latin typeface="Calibri"/>
              <a:ea typeface="Calibri"/>
              <a:cs typeface="Times New Roman"/>
            </a:endParaRPr>
          </a:p>
          <a:p>
            <a:pPr>
              <a:spcBef>
                <a:spcPts val="0"/>
              </a:spcBef>
            </a:pPr>
            <a:r>
              <a:rPr lang="kk-KZ" sz="2000" dirty="0">
                <a:solidFill>
                  <a:schemeClr val="tx1"/>
                </a:solidFill>
                <a:latin typeface="Times New Roman"/>
                <a:ea typeface="Calibri"/>
                <a:cs typeface="Times New Roman"/>
              </a:rPr>
              <a:t>E) Көтереміз. </a:t>
            </a:r>
            <a:endParaRPr lang="ru-RU" sz="2000" dirty="0">
              <a:solidFill>
                <a:schemeClr val="tx1"/>
              </a:solidFill>
              <a:latin typeface="Calibri"/>
              <a:ea typeface="Calibri"/>
              <a:cs typeface="Times New Roman"/>
            </a:endParaRPr>
          </a:p>
          <a:p>
            <a:pPr>
              <a:spcBef>
                <a:spcPts val="0"/>
              </a:spcBef>
            </a:pPr>
            <a:r>
              <a:rPr lang="kk-KZ" sz="2000" b="1" dirty="0">
                <a:solidFill>
                  <a:schemeClr val="tx1"/>
                </a:solidFill>
                <a:latin typeface="Times New Roman"/>
                <a:ea typeface="Calibri"/>
                <a:cs typeface="Times New Roman"/>
              </a:rPr>
              <a:t>2. Дейін, шейін» шылаулары қай септікпен тіркесетінін көрсетіңіз. </a:t>
            </a:r>
            <a:endParaRPr lang="ru-RU" sz="2000" dirty="0">
              <a:solidFill>
                <a:schemeClr val="tx1"/>
              </a:solidFill>
              <a:latin typeface="Calibri"/>
              <a:ea typeface="Calibri"/>
              <a:cs typeface="Times New Roman"/>
            </a:endParaRPr>
          </a:p>
          <a:p>
            <a:pPr>
              <a:spcBef>
                <a:spcPts val="0"/>
              </a:spcBef>
            </a:pPr>
            <a:r>
              <a:rPr lang="kk-KZ" sz="2000" dirty="0">
                <a:solidFill>
                  <a:schemeClr val="tx1"/>
                </a:solidFill>
                <a:latin typeface="Times New Roman"/>
                <a:ea typeface="Calibri"/>
                <a:cs typeface="Times New Roman"/>
              </a:rPr>
              <a:t>А) Атау септік. </a:t>
            </a:r>
            <a:endParaRPr lang="ru-RU" sz="2000" dirty="0">
              <a:solidFill>
                <a:schemeClr val="tx1"/>
              </a:solidFill>
              <a:latin typeface="Calibri"/>
              <a:ea typeface="Calibri"/>
              <a:cs typeface="Times New Roman"/>
            </a:endParaRPr>
          </a:p>
          <a:p>
            <a:pPr>
              <a:spcBef>
                <a:spcPts val="0"/>
              </a:spcBef>
            </a:pPr>
            <a:r>
              <a:rPr lang="kk-KZ" sz="2000" dirty="0">
                <a:solidFill>
                  <a:schemeClr val="tx1"/>
                </a:solidFill>
                <a:latin typeface="Times New Roman"/>
                <a:ea typeface="Calibri"/>
                <a:cs typeface="Times New Roman"/>
              </a:rPr>
              <a:t>В) Барыс септік.</a:t>
            </a:r>
            <a:endParaRPr lang="ru-RU" sz="2000" dirty="0">
              <a:solidFill>
                <a:schemeClr val="tx1"/>
              </a:solidFill>
              <a:latin typeface="Calibri"/>
              <a:ea typeface="Calibri"/>
              <a:cs typeface="Times New Roman"/>
            </a:endParaRPr>
          </a:p>
          <a:p>
            <a:pPr>
              <a:spcBef>
                <a:spcPts val="0"/>
              </a:spcBef>
            </a:pPr>
            <a:r>
              <a:rPr lang="kk-KZ" sz="2000" dirty="0">
                <a:solidFill>
                  <a:schemeClr val="tx1"/>
                </a:solidFill>
                <a:latin typeface="Times New Roman"/>
                <a:ea typeface="Calibri"/>
                <a:cs typeface="Times New Roman"/>
              </a:rPr>
              <a:t>С) Шығыс септік. </a:t>
            </a:r>
            <a:endParaRPr lang="ru-RU" sz="2000" dirty="0">
              <a:solidFill>
                <a:schemeClr val="tx1"/>
              </a:solidFill>
              <a:latin typeface="Calibri"/>
              <a:ea typeface="Calibri"/>
              <a:cs typeface="Times New Roman"/>
            </a:endParaRPr>
          </a:p>
          <a:p>
            <a:pPr>
              <a:spcBef>
                <a:spcPts val="0"/>
              </a:spcBef>
            </a:pPr>
            <a:r>
              <a:rPr lang="kk-KZ" sz="2000" dirty="0">
                <a:solidFill>
                  <a:schemeClr val="tx1"/>
                </a:solidFill>
                <a:latin typeface="Times New Roman"/>
                <a:ea typeface="Calibri"/>
                <a:cs typeface="Times New Roman"/>
              </a:rPr>
              <a:t>D) Көмектес септік. </a:t>
            </a:r>
            <a:endParaRPr lang="ru-RU" sz="2000" dirty="0">
              <a:solidFill>
                <a:schemeClr val="tx1"/>
              </a:solidFill>
              <a:latin typeface="Calibri"/>
              <a:ea typeface="Calibri"/>
              <a:cs typeface="Times New Roman"/>
            </a:endParaRPr>
          </a:p>
          <a:p>
            <a:pPr>
              <a:spcBef>
                <a:spcPts val="0"/>
              </a:spcBef>
            </a:pPr>
            <a:r>
              <a:rPr lang="kk-KZ" sz="2000" dirty="0">
                <a:solidFill>
                  <a:schemeClr val="tx1"/>
                </a:solidFill>
                <a:latin typeface="Times New Roman"/>
                <a:ea typeface="Calibri"/>
                <a:cs typeface="Times New Roman"/>
              </a:rPr>
              <a:t>E) Жатыс септік. </a:t>
            </a:r>
            <a:endParaRPr lang="ru-RU" sz="2000" dirty="0">
              <a:solidFill>
                <a:schemeClr val="tx1"/>
              </a:solidFill>
              <a:latin typeface="Calibri"/>
              <a:ea typeface="Calibri"/>
              <a:cs typeface="Times New Roman"/>
            </a:endParaRPr>
          </a:p>
          <a:p>
            <a:pPr>
              <a:spcBef>
                <a:spcPts val="0"/>
              </a:spcBef>
            </a:pPr>
            <a:r>
              <a:rPr lang="kk-KZ" sz="2000" b="1" dirty="0">
                <a:solidFill>
                  <a:schemeClr val="tx1"/>
                </a:solidFill>
                <a:latin typeface="Times New Roman"/>
                <a:ea typeface="Calibri"/>
                <a:cs typeface="Times New Roman"/>
              </a:rPr>
              <a:t>3. Сөйлемдегі шылаудың түрін анықтаңыз. </a:t>
            </a:r>
            <a:endParaRPr lang="kk-KZ" sz="2000" b="1" dirty="0" smtClean="0">
              <a:solidFill>
                <a:schemeClr val="tx1"/>
              </a:solidFill>
              <a:latin typeface="Times New Roman"/>
              <a:ea typeface="Calibri"/>
              <a:cs typeface="Times New Roman"/>
            </a:endParaRPr>
          </a:p>
          <a:p>
            <a:pPr>
              <a:spcBef>
                <a:spcPts val="0"/>
              </a:spcBef>
            </a:pPr>
            <a:endParaRPr lang="ru-RU" sz="2000" b="1" i="1" dirty="0" smtClean="0">
              <a:solidFill>
                <a:schemeClr val="tx1"/>
              </a:solidFill>
              <a:latin typeface="Calibri"/>
              <a:ea typeface="Calibri"/>
              <a:cs typeface="Times New Roman"/>
            </a:endParaRPr>
          </a:p>
          <a:p>
            <a:pPr>
              <a:spcBef>
                <a:spcPts val="0"/>
              </a:spcBef>
            </a:pPr>
            <a:endParaRPr lang="ru-RU" sz="2000" b="1" i="1" dirty="0">
              <a:solidFill>
                <a:schemeClr val="tx1"/>
              </a:solidFill>
              <a:latin typeface="Calibri"/>
              <a:ea typeface="Calibri"/>
              <a:cs typeface="Times New Roman"/>
            </a:endParaRPr>
          </a:p>
          <a:p>
            <a:pPr>
              <a:spcBef>
                <a:spcPts val="0"/>
              </a:spcBef>
            </a:pPr>
            <a:endParaRPr lang="ru-RU" sz="2000" b="1" i="1" dirty="0" smtClean="0">
              <a:solidFill>
                <a:schemeClr val="tx1"/>
              </a:solidFill>
              <a:latin typeface="Calibri"/>
              <a:ea typeface="Calibri"/>
              <a:cs typeface="Times New Roman"/>
            </a:endParaRPr>
          </a:p>
          <a:p>
            <a:pPr>
              <a:spcBef>
                <a:spcPts val="0"/>
              </a:spcBef>
            </a:pPr>
            <a:r>
              <a:rPr lang="ru-RU" sz="2000" b="1" i="1" dirty="0" smtClean="0">
                <a:solidFill>
                  <a:schemeClr val="tx1"/>
                </a:solidFill>
                <a:latin typeface="Calibri"/>
                <a:ea typeface="Calibri"/>
                <a:cs typeface="Times New Roman"/>
              </a:rPr>
              <a:t>Мен </a:t>
            </a:r>
            <a:r>
              <a:rPr lang="ru-RU" sz="2000" b="1" i="1" dirty="0" err="1">
                <a:solidFill>
                  <a:schemeClr val="tx1"/>
                </a:solidFill>
                <a:latin typeface="Calibri"/>
                <a:ea typeface="Calibri"/>
                <a:cs typeface="Times New Roman"/>
              </a:rPr>
              <a:t>сіз</a:t>
            </a:r>
            <a:r>
              <a:rPr lang="ru-RU" sz="2000" b="1" i="1" dirty="0">
                <a:solidFill>
                  <a:schemeClr val="tx1"/>
                </a:solidFill>
                <a:latin typeface="Calibri"/>
                <a:ea typeface="Calibri"/>
                <a:cs typeface="Times New Roman"/>
              </a:rPr>
              <a:t> </a:t>
            </a:r>
            <a:r>
              <a:rPr lang="ru-RU" sz="2000" b="1" i="1" dirty="0" err="1">
                <a:solidFill>
                  <a:schemeClr val="tx1"/>
                </a:solidFill>
                <a:latin typeface="Calibri"/>
                <a:ea typeface="Calibri"/>
                <a:cs typeface="Times New Roman"/>
              </a:rPr>
              <a:t>туралы</a:t>
            </a:r>
            <a:r>
              <a:rPr lang="ru-RU" sz="2000" b="1" i="1" dirty="0">
                <a:solidFill>
                  <a:schemeClr val="tx1"/>
                </a:solidFill>
                <a:latin typeface="Calibri"/>
                <a:ea typeface="Calibri"/>
                <a:cs typeface="Times New Roman"/>
              </a:rPr>
              <a:t> аз </a:t>
            </a:r>
            <a:r>
              <a:rPr lang="ru-RU" sz="2000" b="1" i="1" dirty="0" err="1">
                <a:solidFill>
                  <a:schemeClr val="tx1"/>
                </a:solidFill>
                <a:latin typeface="Calibri"/>
                <a:ea typeface="Calibri"/>
                <a:cs typeface="Times New Roman"/>
              </a:rPr>
              <a:t>біледі</a:t>
            </a:r>
            <a:r>
              <a:rPr lang="ru-RU" sz="2000" b="1" i="1" dirty="0">
                <a:solidFill>
                  <a:schemeClr val="tx1"/>
                </a:solidFill>
                <a:latin typeface="Calibri"/>
                <a:ea typeface="Calibri"/>
                <a:cs typeface="Times New Roman"/>
              </a:rPr>
              <a:t> </a:t>
            </a:r>
            <a:r>
              <a:rPr lang="ru-RU" sz="2000" b="1" i="1" dirty="0" err="1">
                <a:solidFill>
                  <a:schemeClr val="tx1"/>
                </a:solidFill>
                <a:latin typeface="Calibri"/>
                <a:ea typeface="Calibri"/>
                <a:cs typeface="Times New Roman"/>
              </a:rPr>
              <a:t>екенмін</a:t>
            </a:r>
            <a:r>
              <a:rPr lang="ru-RU" sz="2000" b="1" i="1" dirty="0">
                <a:solidFill>
                  <a:schemeClr val="tx1"/>
                </a:solidFill>
                <a:latin typeface="Calibri"/>
                <a:ea typeface="Calibri"/>
                <a:cs typeface="Times New Roman"/>
              </a:rPr>
              <a:t>. </a:t>
            </a:r>
            <a:endParaRPr lang="ru-RU" sz="2000" i="1" dirty="0">
              <a:solidFill>
                <a:schemeClr val="tx1"/>
              </a:solidFill>
              <a:latin typeface="Calibri"/>
              <a:ea typeface="Calibri"/>
              <a:cs typeface="Times New Roman"/>
            </a:endParaRPr>
          </a:p>
          <a:p>
            <a:pPr>
              <a:spcBef>
                <a:spcPts val="0"/>
              </a:spcBef>
            </a:pPr>
            <a:r>
              <a:rPr lang="kk-KZ" sz="2000" dirty="0">
                <a:solidFill>
                  <a:schemeClr val="tx1"/>
                </a:solidFill>
                <a:latin typeface="Times New Roman"/>
                <a:ea typeface="Calibri"/>
                <a:cs typeface="Times New Roman"/>
              </a:rPr>
              <a:t>А) Демеулік шылау. </a:t>
            </a:r>
            <a:endParaRPr lang="ru-RU" sz="2000" dirty="0">
              <a:solidFill>
                <a:schemeClr val="tx1"/>
              </a:solidFill>
              <a:latin typeface="Calibri"/>
              <a:ea typeface="Calibri"/>
              <a:cs typeface="Times New Roman"/>
            </a:endParaRPr>
          </a:p>
          <a:p>
            <a:pPr>
              <a:spcBef>
                <a:spcPts val="0"/>
              </a:spcBef>
            </a:pPr>
            <a:r>
              <a:rPr lang="kk-KZ" sz="2000" dirty="0">
                <a:solidFill>
                  <a:schemeClr val="tx1"/>
                </a:solidFill>
                <a:latin typeface="Times New Roman"/>
                <a:ea typeface="Calibri"/>
                <a:cs typeface="Times New Roman"/>
              </a:rPr>
              <a:t>В) Септеулік шылау. </a:t>
            </a:r>
            <a:endParaRPr lang="ru-RU" sz="2000" dirty="0">
              <a:solidFill>
                <a:schemeClr val="tx1"/>
              </a:solidFill>
              <a:latin typeface="Calibri"/>
              <a:ea typeface="Calibri"/>
              <a:cs typeface="Times New Roman"/>
            </a:endParaRPr>
          </a:p>
          <a:p>
            <a:pPr>
              <a:spcBef>
                <a:spcPts val="0"/>
              </a:spcBef>
            </a:pPr>
            <a:r>
              <a:rPr lang="kk-KZ" sz="2000" dirty="0">
                <a:solidFill>
                  <a:schemeClr val="tx1"/>
                </a:solidFill>
                <a:latin typeface="Times New Roman"/>
                <a:ea typeface="Calibri"/>
                <a:cs typeface="Times New Roman"/>
              </a:rPr>
              <a:t>С) Жалғаулық шылау. </a:t>
            </a:r>
            <a:endParaRPr lang="ru-RU" sz="2000" dirty="0">
              <a:solidFill>
                <a:schemeClr val="tx1"/>
              </a:solidFill>
              <a:latin typeface="Calibri"/>
              <a:ea typeface="Calibri"/>
              <a:cs typeface="Times New Roman"/>
            </a:endParaRPr>
          </a:p>
          <a:p>
            <a:pPr>
              <a:spcBef>
                <a:spcPts val="0"/>
              </a:spcBef>
            </a:pPr>
            <a:r>
              <a:rPr lang="kk-KZ" sz="2000" dirty="0">
                <a:solidFill>
                  <a:schemeClr val="tx1"/>
                </a:solidFill>
                <a:latin typeface="Times New Roman"/>
                <a:ea typeface="Calibri"/>
                <a:cs typeface="Times New Roman"/>
              </a:rPr>
              <a:t>D) Сұраулық демеулік. </a:t>
            </a:r>
            <a:endParaRPr lang="ru-RU" sz="2000" dirty="0">
              <a:solidFill>
                <a:schemeClr val="tx1"/>
              </a:solidFill>
              <a:latin typeface="Calibri"/>
              <a:ea typeface="Calibri"/>
              <a:cs typeface="Times New Roman"/>
            </a:endParaRPr>
          </a:p>
          <a:p>
            <a:pPr>
              <a:spcBef>
                <a:spcPts val="0"/>
              </a:spcBef>
            </a:pPr>
            <a:r>
              <a:rPr lang="kk-KZ" sz="2000" dirty="0">
                <a:solidFill>
                  <a:schemeClr val="tx1"/>
                </a:solidFill>
                <a:latin typeface="Times New Roman"/>
                <a:ea typeface="Calibri"/>
                <a:cs typeface="Times New Roman"/>
              </a:rPr>
              <a:t>E) Ыңғайластық жалғаулық. </a:t>
            </a:r>
            <a:r>
              <a:rPr lang="ru-RU" sz="2000" dirty="0">
                <a:solidFill>
                  <a:schemeClr val="tx1"/>
                </a:solidFill>
                <a:latin typeface="Calibri"/>
                <a:ea typeface="Calibri"/>
                <a:cs typeface="Times New Roman"/>
              </a:rPr>
              <a:t> </a:t>
            </a:r>
          </a:p>
          <a:p>
            <a:pPr>
              <a:spcBef>
                <a:spcPts val="0"/>
              </a:spcBef>
            </a:pPr>
            <a:r>
              <a:rPr lang="kk-KZ" sz="2000" b="1" dirty="0">
                <a:solidFill>
                  <a:schemeClr val="tx1"/>
                </a:solidFill>
                <a:latin typeface="Times New Roman"/>
                <a:ea typeface="Times New Roman"/>
              </a:rPr>
              <a:t>4.Сұраулық шылауды көрсетіңіз.</a:t>
            </a:r>
            <a:endParaRPr lang="ru-RU" sz="2000" dirty="0">
              <a:solidFill>
                <a:schemeClr val="tx1"/>
              </a:solidFill>
              <a:latin typeface="Times New Roman"/>
              <a:ea typeface="Times New Roman"/>
            </a:endParaRPr>
          </a:p>
          <a:p>
            <a:pPr>
              <a:spcBef>
                <a:spcPts val="0"/>
              </a:spcBef>
            </a:pPr>
            <a:r>
              <a:rPr lang="ru-RU" sz="2000" dirty="0">
                <a:solidFill>
                  <a:schemeClr val="tx1"/>
                </a:solidFill>
                <a:latin typeface="Times New Roman"/>
                <a:ea typeface="Times New Roman"/>
              </a:rPr>
              <a:t>А) </a:t>
            </a:r>
            <a:r>
              <a:rPr lang="ru-RU" sz="2000" dirty="0" err="1">
                <a:solidFill>
                  <a:schemeClr val="tx1"/>
                </a:solidFill>
                <a:latin typeface="Times New Roman"/>
                <a:ea typeface="Times New Roman"/>
              </a:rPr>
              <a:t>Ғана</a:t>
            </a:r>
            <a:r>
              <a:rPr lang="ru-RU" sz="2000" dirty="0">
                <a:solidFill>
                  <a:schemeClr val="tx1"/>
                </a:solidFill>
                <a:latin typeface="Times New Roman"/>
                <a:ea typeface="Times New Roman"/>
              </a:rPr>
              <a:t>, тек. </a:t>
            </a:r>
          </a:p>
          <a:p>
            <a:pPr>
              <a:spcBef>
                <a:spcPts val="0"/>
              </a:spcBef>
            </a:pPr>
            <a:r>
              <a:rPr lang="ru-RU" sz="2000" dirty="0">
                <a:solidFill>
                  <a:schemeClr val="tx1"/>
                </a:solidFill>
                <a:latin typeface="Times New Roman"/>
                <a:ea typeface="Times New Roman"/>
              </a:rPr>
              <a:t>В) </a:t>
            </a:r>
            <a:r>
              <a:rPr lang="ru-RU" sz="2000" dirty="0" err="1">
                <a:solidFill>
                  <a:schemeClr val="tx1"/>
                </a:solidFill>
                <a:latin typeface="Times New Roman"/>
                <a:ea typeface="Times New Roman"/>
              </a:rPr>
              <a:t>Кейін</a:t>
            </a:r>
            <a:r>
              <a:rPr lang="ru-RU" sz="2000" dirty="0">
                <a:solidFill>
                  <a:schemeClr val="tx1"/>
                </a:solidFill>
                <a:latin typeface="Times New Roman"/>
                <a:ea typeface="Times New Roman"/>
              </a:rPr>
              <a:t>, </a:t>
            </a:r>
            <a:r>
              <a:rPr lang="ru-RU" sz="2000" dirty="0" err="1">
                <a:solidFill>
                  <a:schemeClr val="tx1"/>
                </a:solidFill>
                <a:latin typeface="Times New Roman"/>
                <a:ea typeface="Times New Roman"/>
              </a:rPr>
              <a:t>шейін</a:t>
            </a:r>
            <a:r>
              <a:rPr lang="ru-RU" sz="2000" dirty="0">
                <a:solidFill>
                  <a:schemeClr val="tx1"/>
                </a:solidFill>
                <a:latin typeface="Times New Roman"/>
                <a:ea typeface="Times New Roman"/>
              </a:rPr>
              <a:t>. </a:t>
            </a:r>
          </a:p>
          <a:p>
            <a:pPr>
              <a:spcBef>
                <a:spcPts val="0"/>
              </a:spcBef>
            </a:pPr>
            <a:r>
              <a:rPr lang="ru-RU" sz="2000" dirty="0">
                <a:solidFill>
                  <a:schemeClr val="tx1"/>
                </a:solidFill>
                <a:latin typeface="Times New Roman"/>
                <a:ea typeface="Times New Roman"/>
              </a:rPr>
              <a:t>С) </a:t>
            </a:r>
            <a:r>
              <a:rPr lang="ru-RU" sz="2000" dirty="0" err="1">
                <a:solidFill>
                  <a:schemeClr val="tx1"/>
                </a:solidFill>
                <a:latin typeface="Times New Roman"/>
                <a:ea typeface="Times New Roman"/>
              </a:rPr>
              <a:t>Қарай</a:t>
            </a:r>
            <a:r>
              <a:rPr lang="ru-RU" sz="2000" dirty="0">
                <a:solidFill>
                  <a:schemeClr val="tx1"/>
                </a:solidFill>
                <a:latin typeface="Times New Roman"/>
                <a:ea typeface="Times New Roman"/>
              </a:rPr>
              <a:t>, </a:t>
            </a:r>
            <a:r>
              <a:rPr lang="ru-RU" sz="2000" dirty="0" err="1">
                <a:solidFill>
                  <a:schemeClr val="tx1"/>
                </a:solidFill>
                <a:latin typeface="Times New Roman"/>
                <a:ea typeface="Times New Roman"/>
              </a:rPr>
              <a:t>таман</a:t>
            </a:r>
            <a:r>
              <a:rPr lang="ru-RU" sz="2000" dirty="0">
                <a:solidFill>
                  <a:schemeClr val="tx1"/>
                </a:solidFill>
                <a:latin typeface="Times New Roman"/>
                <a:ea typeface="Times New Roman"/>
              </a:rPr>
              <a:t>. </a:t>
            </a:r>
          </a:p>
          <a:p>
            <a:pPr>
              <a:spcBef>
                <a:spcPts val="0"/>
              </a:spcBef>
            </a:pPr>
            <a:r>
              <a:rPr lang="ru-RU" sz="2000" dirty="0">
                <a:solidFill>
                  <a:schemeClr val="tx1"/>
                </a:solidFill>
                <a:latin typeface="Times New Roman"/>
                <a:ea typeface="Times New Roman"/>
              </a:rPr>
              <a:t>Д) </a:t>
            </a:r>
            <a:r>
              <a:rPr lang="ru-RU" sz="2000" dirty="0" err="1">
                <a:solidFill>
                  <a:schemeClr val="tx1"/>
                </a:solidFill>
                <a:latin typeface="Times New Roman"/>
                <a:ea typeface="Times New Roman"/>
              </a:rPr>
              <a:t>Ма</a:t>
            </a:r>
            <a:r>
              <a:rPr lang="ru-RU" sz="2000" dirty="0">
                <a:solidFill>
                  <a:schemeClr val="tx1"/>
                </a:solidFill>
                <a:latin typeface="Times New Roman"/>
                <a:ea typeface="Times New Roman"/>
              </a:rPr>
              <a:t>, </a:t>
            </a:r>
            <a:r>
              <a:rPr lang="ru-RU" sz="2000" dirty="0" err="1">
                <a:solidFill>
                  <a:schemeClr val="tx1"/>
                </a:solidFill>
                <a:latin typeface="Times New Roman"/>
                <a:ea typeface="Times New Roman"/>
              </a:rPr>
              <a:t>ме</a:t>
            </a:r>
            <a:r>
              <a:rPr lang="ru-RU" sz="2000" dirty="0">
                <a:solidFill>
                  <a:schemeClr val="tx1"/>
                </a:solidFill>
                <a:latin typeface="Times New Roman"/>
                <a:ea typeface="Times New Roman"/>
              </a:rPr>
              <a:t>. </a:t>
            </a:r>
          </a:p>
          <a:p>
            <a:pPr>
              <a:spcBef>
                <a:spcPts val="0"/>
              </a:spcBef>
            </a:pPr>
            <a:r>
              <a:rPr lang="kk-KZ" sz="2000" dirty="0">
                <a:solidFill>
                  <a:schemeClr val="tx1"/>
                </a:solidFill>
                <a:latin typeface="Times New Roman"/>
                <a:ea typeface="Times New Roman"/>
              </a:rPr>
              <a:t>Е) Туралы, үшін</a:t>
            </a:r>
            <a:r>
              <a:rPr lang="kk-KZ" sz="2000" dirty="0" smtClean="0">
                <a:solidFill>
                  <a:schemeClr val="tx1"/>
                </a:solidFill>
                <a:latin typeface="Times New Roman"/>
                <a:ea typeface="Times New Roman"/>
              </a:rPr>
              <a:t>.</a:t>
            </a:r>
            <a:endParaRPr lang="ru-RU" sz="2000" dirty="0">
              <a:solidFill>
                <a:schemeClr val="tx1"/>
              </a:solidFill>
              <a:latin typeface="Times New Roman"/>
              <a:ea typeface="Times New Roman"/>
            </a:endParaRPr>
          </a:p>
          <a:p>
            <a:pPr lvl="0">
              <a:spcBef>
                <a:spcPts val="0"/>
              </a:spcBef>
            </a:pPr>
            <a:r>
              <a:rPr lang="kk-KZ" sz="2000" b="1" dirty="0">
                <a:solidFill>
                  <a:schemeClr val="tx1"/>
                </a:solidFill>
                <a:latin typeface="Times New Roman"/>
                <a:ea typeface="Times New Roman"/>
              </a:rPr>
              <a:t>5. Демеулік шылаулы тіркесті көрсетіңіз.</a:t>
            </a:r>
            <a:endParaRPr lang="ru-RU" sz="2000" dirty="0">
              <a:solidFill>
                <a:schemeClr val="tx1"/>
              </a:solidFill>
              <a:latin typeface="Times New Roman"/>
              <a:ea typeface="Times New Roman"/>
            </a:endParaRPr>
          </a:p>
          <a:p>
            <a:pPr lvl="0">
              <a:spcBef>
                <a:spcPts val="0"/>
              </a:spcBef>
            </a:pPr>
            <a:r>
              <a:rPr lang="kk-KZ" sz="2000" dirty="0">
                <a:solidFill>
                  <a:schemeClr val="tx1"/>
                </a:solidFill>
                <a:latin typeface="Times New Roman"/>
                <a:ea typeface="Times New Roman"/>
              </a:rPr>
              <a:t>А)Жүйрік-ақ екен. </a:t>
            </a:r>
            <a:endParaRPr lang="ru-RU" sz="2000" dirty="0">
              <a:solidFill>
                <a:schemeClr val="tx1"/>
              </a:solidFill>
              <a:latin typeface="Times New Roman"/>
              <a:ea typeface="Times New Roman"/>
            </a:endParaRPr>
          </a:p>
          <a:p>
            <a:pPr lvl="0">
              <a:spcBef>
                <a:spcPts val="0"/>
              </a:spcBef>
            </a:pPr>
            <a:r>
              <a:rPr lang="kk-KZ" sz="2000" dirty="0">
                <a:solidFill>
                  <a:schemeClr val="tx1"/>
                </a:solidFill>
                <a:latin typeface="Times New Roman"/>
                <a:ea typeface="Times New Roman"/>
              </a:rPr>
              <a:t>В) Сең үстінде кету. </a:t>
            </a:r>
            <a:endParaRPr lang="ru-RU" sz="2000" dirty="0">
              <a:solidFill>
                <a:schemeClr val="tx1"/>
              </a:solidFill>
              <a:latin typeface="Times New Roman"/>
              <a:ea typeface="Times New Roman"/>
            </a:endParaRPr>
          </a:p>
          <a:p>
            <a:pPr lvl="0">
              <a:spcBef>
                <a:spcPts val="0"/>
              </a:spcBef>
            </a:pPr>
            <a:r>
              <a:rPr lang="kk-KZ" sz="2000" dirty="0">
                <a:solidFill>
                  <a:schemeClr val="tx1"/>
                </a:solidFill>
                <a:latin typeface="Times New Roman"/>
                <a:ea typeface="Times New Roman"/>
              </a:rPr>
              <a:t>С) Ақ көбейді. </a:t>
            </a:r>
            <a:endParaRPr lang="ru-RU" sz="2000" dirty="0">
              <a:solidFill>
                <a:schemeClr val="tx1"/>
              </a:solidFill>
              <a:latin typeface="Times New Roman"/>
              <a:ea typeface="Times New Roman"/>
            </a:endParaRPr>
          </a:p>
          <a:p>
            <a:pPr lvl="0">
              <a:spcBef>
                <a:spcPts val="0"/>
              </a:spcBef>
            </a:pPr>
            <a:r>
              <a:rPr lang="kk-KZ" sz="2000" dirty="0">
                <a:solidFill>
                  <a:schemeClr val="tx1"/>
                </a:solidFill>
                <a:latin typeface="Times New Roman"/>
                <a:ea typeface="Times New Roman"/>
              </a:rPr>
              <a:t>Д) Жаңбырдан соң. </a:t>
            </a:r>
            <a:endParaRPr lang="ru-RU" sz="2000" dirty="0">
              <a:solidFill>
                <a:schemeClr val="tx1"/>
              </a:solidFill>
              <a:latin typeface="Times New Roman"/>
              <a:ea typeface="Times New Roman"/>
            </a:endParaRPr>
          </a:p>
          <a:p>
            <a:pPr lvl="0">
              <a:spcBef>
                <a:spcPts val="0"/>
              </a:spcBef>
            </a:pPr>
            <a:r>
              <a:rPr lang="kk-KZ" sz="2000" dirty="0">
                <a:solidFill>
                  <a:schemeClr val="tx1"/>
                </a:solidFill>
                <a:latin typeface="Times New Roman"/>
                <a:ea typeface="Times New Roman"/>
              </a:rPr>
              <a:t>Е) </a:t>
            </a:r>
            <a:r>
              <a:rPr lang="kk-KZ" sz="2000" dirty="0" smtClean="0">
                <a:solidFill>
                  <a:schemeClr val="tx1"/>
                </a:solidFill>
                <a:latin typeface="Times New Roman"/>
                <a:ea typeface="Times New Roman"/>
              </a:rPr>
              <a:t>Ойға таман жылжу.</a:t>
            </a:r>
            <a:r>
              <a:rPr lang="kk-KZ" sz="2000" dirty="0">
                <a:solidFill>
                  <a:schemeClr val="tx1"/>
                </a:solidFill>
                <a:latin typeface="Times New Roman"/>
                <a:ea typeface="Times New Roman"/>
              </a:rPr>
              <a:t> </a:t>
            </a:r>
            <a:endParaRPr lang="ru-RU" sz="2000" dirty="0">
              <a:solidFill>
                <a:schemeClr val="tx1"/>
              </a:solidFill>
              <a:latin typeface="Times New Roman"/>
              <a:ea typeface="Times New Roman"/>
            </a:endParaRPr>
          </a:p>
          <a:p>
            <a:pPr>
              <a:spcBef>
                <a:spcPts val="0"/>
              </a:spcBef>
            </a:pPr>
            <a:endParaRPr lang="ru-RU" sz="2000" dirty="0">
              <a:latin typeface="Times New Roman"/>
              <a:ea typeface="Times New Roman"/>
            </a:endParaRPr>
          </a:p>
          <a:p>
            <a:pPr>
              <a:spcBef>
                <a:spcPts val="0"/>
              </a:spcBef>
            </a:pPr>
            <a:r>
              <a:rPr lang="ru-RU" sz="2000" dirty="0">
                <a:latin typeface="Times New Roman"/>
                <a:ea typeface="Calibri"/>
                <a:cs typeface="Times New Roman"/>
              </a:rPr>
              <a:t> </a:t>
            </a:r>
            <a:endParaRPr lang="ru-RU" sz="2000" dirty="0">
              <a:latin typeface="Calibri"/>
              <a:ea typeface="Calibri"/>
              <a:cs typeface="Times New Roman"/>
            </a:endParaRPr>
          </a:p>
          <a:p>
            <a:endParaRPr lang="ru-RU" sz="1200" dirty="0"/>
          </a:p>
        </p:txBody>
      </p:sp>
    </p:spTree>
    <p:extLst>
      <p:ext uri="{BB962C8B-B14F-4D97-AF65-F5344CB8AC3E}">
        <p14:creationId xmlns:p14="http://schemas.microsoft.com/office/powerpoint/2010/main" val="2359826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080120"/>
          </a:xfrm>
        </p:spPr>
        <p:txBody>
          <a:bodyPr/>
          <a:lstStyle/>
          <a:p>
            <a:pPr algn="l">
              <a:lnSpc>
                <a:spcPct val="115000"/>
              </a:lnSpc>
              <a:spcAft>
                <a:spcPts val="1000"/>
              </a:spcAft>
            </a:pPr>
            <a:r>
              <a:rPr lang="kk-KZ" sz="2400" b="1" dirty="0" smtClean="0">
                <a:solidFill>
                  <a:srgbClr val="000000"/>
                </a:solidFill>
                <a:effectLst/>
                <a:latin typeface="Times New Roman" pitchFamily="18" charset="0"/>
                <a:ea typeface="Times New Roman"/>
                <a:cs typeface="Times New Roman" pitchFamily="18" charset="0"/>
              </a:rPr>
              <a:t>Дұрыс жауап:</a:t>
            </a:r>
            <a:r>
              <a:rPr lang="ru-RU" sz="2400" dirty="0">
                <a:effectLst/>
                <a:latin typeface="Times New Roman" pitchFamily="18" charset="0"/>
                <a:ea typeface="Calibri"/>
                <a:cs typeface="Times New Roman" pitchFamily="18" charset="0"/>
              </a:rPr>
              <a:t/>
            </a:r>
            <a:br>
              <a:rPr lang="ru-RU" sz="2400" dirty="0">
                <a:effectLst/>
                <a:latin typeface="Times New Roman" pitchFamily="18" charset="0"/>
                <a:ea typeface="Calibri"/>
                <a:cs typeface="Times New Roman" pitchFamily="18" charset="0"/>
              </a:rPr>
            </a:br>
            <a:endParaRPr lang="ru-RU" sz="2400" dirty="0">
              <a:latin typeface="Times New Roman" pitchFamily="18" charset="0"/>
              <a:cs typeface="Times New Roman" pitchFamily="18" charset="0"/>
            </a:endParaRPr>
          </a:p>
        </p:txBody>
      </p:sp>
      <p:sp>
        <p:nvSpPr>
          <p:cNvPr id="3" name="Объект 2"/>
          <p:cNvSpPr>
            <a:spLocks noGrp="1"/>
          </p:cNvSpPr>
          <p:nvPr>
            <p:ph idx="1"/>
          </p:nvPr>
        </p:nvSpPr>
        <p:spPr>
          <a:xfrm>
            <a:off x="107504" y="908720"/>
            <a:ext cx="8784976" cy="5069160"/>
          </a:xfrm>
        </p:spPr>
        <p:txBody>
          <a:bodyPr numCol="2">
            <a:noAutofit/>
          </a:bodyPr>
          <a:lstStyle/>
          <a:p>
            <a:pPr>
              <a:spcBef>
                <a:spcPts val="0"/>
              </a:spcBef>
            </a:pPr>
            <a:r>
              <a:rPr lang="kk-KZ" sz="2000" b="1" dirty="0">
                <a:solidFill>
                  <a:srgbClr val="222222"/>
                </a:solidFill>
                <a:latin typeface="Times New Roman"/>
                <a:ea typeface="Calibri"/>
                <a:cs typeface="Times New Roman"/>
              </a:rPr>
              <a:t>1. Сөйлемдегі септеулік шылауды табыңыз. </a:t>
            </a:r>
            <a:endParaRPr lang="ru-RU" sz="2000" dirty="0">
              <a:latin typeface="Calibri"/>
              <a:ea typeface="Calibri"/>
              <a:cs typeface="Times New Roman"/>
            </a:endParaRPr>
          </a:p>
          <a:p>
            <a:pPr>
              <a:spcBef>
                <a:spcPts val="0"/>
              </a:spcBef>
            </a:pPr>
            <a:r>
              <a:rPr lang="kk-KZ" sz="2000" i="1" dirty="0">
                <a:solidFill>
                  <a:srgbClr val="222222"/>
                </a:solidFill>
                <a:latin typeface="Times New Roman"/>
                <a:ea typeface="Calibri"/>
                <a:cs typeface="Times New Roman"/>
              </a:rPr>
              <a:t>Мұнай өндіру арқылы экономикамызды көтереміз. </a:t>
            </a:r>
            <a:endParaRPr lang="ru-RU" sz="2000" dirty="0">
              <a:latin typeface="Calibri"/>
              <a:ea typeface="Calibri"/>
              <a:cs typeface="Times New Roman"/>
            </a:endParaRPr>
          </a:p>
          <a:p>
            <a:pPr>
              <a:spcBef>
                <a:spcPts val="0"/>
              </a:spcBef>
            </a:pPr>
            <a:r>
              <a:rPr lang="kk-KZ" sz="2000" dirty="0">
                <a:solidFill>
                  <a:srgbClr val="222222"/>
                </a:solidFill>
                <a:latin typeface="Times New Roman"/>
                <a:ea typeface="Calibri"/>
                <a:cs typeface="Times New Roman"/>
              </a:rPr>
              <a:t>А) Мұнай. </a:t>
            </a:r>
            <a:endParaRPr lang="ru-RU" sz="2000" dirty="0">
              <a:latin typeface="Calibri"/>
              <a:ea typeface="Calibri"/>
              <a:cs typeface="Times New Roman"/>
            </a:endParaRPr>
          </a:p>
          <a:p>
            <a:pPr>
              <a:spcBef>
                <a:spcPts val="0"/>
              </a:spcBef>
            </a:pPr>
            <a:r>
              <a:rPr lang="kk-KZ" sz="2000" dirty="0">
                <a:solidFill>
                  <a:srgbClr val="222222"/>
                </a:solidFill>
                <a:latin typeface="Times New Roman"/>
                <a:ea typeface="Calibri"/>
                <a:cs typeface="Times New Roman"/>
              </a:rPr>
              <a:t>В) Өндіру. </a:t>
            </a:r>
            <a:endParaRPr lang="ru-RU" sz="2000" dirty="0">
              <a:latin typeface="Calibri"/>
              <a:ea typeface="Calibri"/>
              <a:cs typeface="Times New Roman"/>
            </a:endParaRPr>
          </a:p>
          <a:p>
            <a:pPr>
              <a:spcBef>
                <a:spcPts val="0"/>
              </a:spcBef>
            </a:pPr>
            <a:r>
              <a:rPr lang="kk-KZ" sz="2000" dirty="0">
                <a:solidFill>
                  <a:srgbClr val="FF0000"/>
                </a:solidFill>
                <a:latin typeface="Times New Roman"/>
                <a:ea typeface="Calibri"/>
                <a:cs typeface="Times New Roman"/>
              </a:rPr>
              <a:t>С) Арқылы</a:t>
            </a:r>
            <a:r>
              <a:rPr lang="kk-KZ" sz="2000" dirty="0">
                <a:solidFill>
                  <a:srgbClr val="222222"/>
                </a:solidFill>
                <a:latin typeface="Times New Roman"/>
                <a:ea typeface="Calibri"/>
                <a:cs typeface="Times New Roman"/>
              </a:rPr>
              <a:t>. </a:t>
            </a:r>
            <a:endParaRPr lang="ru-RU" sz="2000" dirty="0">
              <a:latin typeface="Calibri"/>
              <a:ea typeface="Calibri"/>
              <a:cs typeface="Times New Roman"/>
            </a:endParaRPr>
          </a:p>
          <a:p>
            <a:pPr>
              <a:spcBef>
                <a:spcPts val="0"/>
              </a:spcBef>
            </a:pPr>
            <a:r>
              <a:rPr lang="kk-KZ" sz="2000" dirty="0">
                <a:solidFill>
                  <a:srgbClr val="222222"/>
                </a:solidFill>
                <a:latin typeface="Times New Roman"/>
                <a:ea typeface="Calibri"/>
                <a:cs typeface="Times New Roman"/>
              </a:rPr>
              <a:t>D) Экономикамызды.</a:t>
            </a:r>
            <a:endParaRPr lang="ru-RU" sz="2000" dirty="0">
              <a:latin typeface="Calibri"/>
              <a:ea typeface="Calibri"/>
              <a:cs typeface="Times New Roman"/>
            </a:endParaRPr>
          </a:p>
          <a:p>
            <a:pPr>
              <a:spcBef>
                <a:spcPts val="0"/>
              </a:spcBef>
            </a:pPr>
            <a:r>
              <a:rPr lang="kk-KZ" sz="2000" dirty="0">
                <a:solidFill>
                  <a:srgbClr val="222222"/>
                </a:solidFill>
                <a:latin typeface="Times New Roman"/>
                <a:ea typeface="Calibri"/>
                <a:cs typeface="Times New Roman"/>
              </a:rPr>
              <a:t>E) Көтереміз. </a:t>
            </a:r>
            <a:endParaRPr lang="ru-RU" sz="2000" dirty="0">
              <a:latin typeface="Calibri"/>
              <a:ea typeface="Calibri"/>
              <a:cs typeface="Times New Roman"/>
            </a:endParaRPr>
          </a:p>
          <a:p>
            <a:pPr>
              <a:spcBef>
                <a:spcPts val="0"/>
              </a:spcBef>
            </a:pPr>
            <a:r>
              <a:rPr lang="kk-KZ" sz="2000" b="1" dirty="0">
                <a:solidFill>
                  <a:srgbClr val="222222"/>
                </a:solidFill>
                <a:latin typeface="Times New Roman"/>
                <a:ea typeface="Calibri"/>
                <a:cs typeface="Times New Roman"/>
              </a:rPr>
              <a:t>2. Дейін, шейін» шылаулары қай септікпен тіркесетінін көрсетіңіз. </a:t>
            </a:r>
            <a:endParaRPr lang="ru-RU" sz="2000" dirty="0">
              <a:latin typeface="Calibri"/>
              <a:ea typeface="Calibri"/>
              <a:cs typeface="Times New Roman"/>
            </a:endParaRPr>
          </a:p>
          <a:p>
            <a:pPr>
              <a:spcBef>
                <a:spcPts val="0"/>
              </a:spcBef>
            </a:pPr>
            <a:r>
              <a:rPr lang="kk-KZ" sz="2000" dirty="0">
                <a:solidFill>
                  <a:srgbClr val="222222"/>
                </a:solidFill>
                <a:latin typeface="Times New Roman"/>
                <a:ea typeface="Calibri"/>
                <a:cs typeface="Times New Roman"/>
              </a:rPr>
              <a:t>А) Атау септік. </a:t>
            </a:r>
            <a:endParaRPr lang="ru-RU" sz="2000" dirty="0">
              <a:latin typeface="Calibri"/>
              <a:ea typeface="Calibri"/>
              <a:cs typeface="Times New Roman"/>
            </a:endParaRPr>
          </a:p>
          <a:p>
            <a:pPr>
              <a:spcBef>
                <a:spcPts val="0"/>
              </a:spcBef>
            </a:pPr>
            <a:r>
              <a:rPr lang="kk-KZ" sz="2000" dirty="0">
                <a:solidFill>
                  <a:srgbClr val="FF0000"/>
                </a:solidFill>
                <a:latin typeface="Times New Roman"/>
                <a:ea typeface="Calibri"/>
                <a:cs typeface="Times New Roman"/>
              </a:rPr>
              <a:t>В) Барыс септік.</a:t>
            </a:r>
            <a:endParaRPr lang="ru-RU" sz="2000" dirty="0">
              <a:latin typeface="Calibri"/>
              <a:ea typeface="Calibri"/>
              <a:cs typeface="Times New Roman"/>
            </a:endParaRPr>
          </a:p>
          <a:p>
            <a:pPr>
              <a:spcBef>
                <a:spcPts val="0"/>
              </a:spcBef>
            </a:pPr>
            <a:r>
              <a:rPr lang="kk-KZ" sz="2000" dirty="0">
                <a:solidFill>
                  <a:srgbClr val="222222"/>
                </a:solidFill>
                <a:latin typeface="Times New Roman"/>
                <a:ea typeface="Calibri"/>
                <a:cs typeface="Times New Roman"/>
              </a:rPr>
              <a:t>С) Шығыс септік. </a:t>
            </a:r>
            <a:endParaRPr lang="ru-RU" sz="2000" dirty="0">
              <a:latin typeface="Calibri"/>
              <a:ea typeface="Calibri"/>
              <a:cs typeface="Times New Roman"/>
            </a:endParaRPr>
          </a:p>
          <a:p>
            <a:pPr>
              <a:spcBef>
                <a:spcPts val="0"/>
              </a:spcBef>
            </a:pPr>
            <a:r>
              <a:rPr lang="kk-KZ" sz="2000" dirty="0">
                <a:solidFill>
                  <a:srgbClr val="222222"/>
                </a:solidFill>
                <a:latin typeface="Times New Roman"/>
                <a:ea typeface="Calibri"/>
                <a:cs typeface="Times New Roman"/>
              </a:rPr>
              <a:t>D) Көмектес септік. </a:t>
            </a:r>
            <a:endParaRPr lang="ru-RU" sz="2000" dirty="0">
              <a:latin typeface="Calibri"/>
              <a:ea typeface="Calibri"/>
              <a:cs typeface="Times New Roman"/>
            </a:endParaRPr>
          </a:p>
          <a:p>
            <a:pPr>
              <a:spcBef>
                <a:spcPts val="0"/>
              </a:spcBef>
            </a:pPr>
            <a:r>
              <a:rPr lang="kk-KZ" sz="2000" dirty="0">
                <a:solidFill>
                  <a:srgbClr val="222222"/>
                </a:solidFill>
                <a:latin typeface="Times New Roman"/>
                <a:ea typeface="Calibri"/>
                <a:cs typeface="Times New Roman"/>
              </a:rPr>
              <a:t>E) Жатыс септік. </a:t>
            </a:r>
            <a:endParaRPr lang="ru-RU" sz="2000" dirty="0">
              <a:latin typeface="Calibri"/>
              <a:ea typeface="Calibri"/>
              <a:cs typeface="Times New Roman"/>
            </a:endParaRPr>
          </a:p>
          <a:p>
            <a:pPr>
              <a:spcBef>
                <a:spcPts val="0"/>
              </a:spcBef>
            </a:pPr>
            <a:r>
              <a:rPr lang="kk-KZ" sz="2000" b="1" dirty="0">
                <a:solidFill>
                  <a:srgbClr val="222222"/>
                </a:solidFill>
                <a:latin typeface="Times New Roman"/>
                <a:ea typeface="Calibri"/>
                <a:cs typeface="Times New Roman"/>
              </a:rPr>
              <a:t>3. Сөйлемдегі шылаудың түрін анықтаңыз. </a:t>
            </a:r>
            <a:endParaRPr lang="kk-KZ" sz="2000" b="1" dirty="0" smtClean="0">
              <a:solidFill>
                <a:srgbClr val="222222"/>
              </a:solidFill>
              <a:latin typeface="Times New Roman"/>
              <a:ea typeface="Calibri"/>
              <a:cs typeface="Times New Roman"/>
            </a:endParaRPr>
          </a:p>
          <a:p>
            <a:pPr>
              <a:spcBef>
                <a:spcPts val="0"/>
              </a:spcBef>
            </a:pPr>
            <a:endParaRPr lang="ru-RU" sz="2000" b="1" i="1" dirty="0" smtClean="0">
              <a:solidFill>
                <a:srgbClr val="002060"/>
              </a:solidFill>
              <a:latin typeface="Calibri"/>
              <a:ea typeface="Calibri"/>
              <a:cs typeface="Times New Roman"/>
            </a:endParaRPr>
          </a:p>
          <a:p>
            <a:pPr>
              <a:spcBef>
                <a:spcPts val="0"/>
              </a:spcBef>
            </a:pPr>
            <a:endParaRPr lang="ru-RU" sz="2000" b="1" i="1" dirty="0">
              <a:solidFill>
                <a:srgbClr val="002060"/>
              </a:solidFill>
              <a:latin typeface="Calibri"/>
              <a:ea typeface="Calibri"/>
              <a:cs typeface="Times New Roman"/>
            </a:endParaRPr>
          </a:p>
          <a:p>
            <a:pPr>
              <a:spcBef>
                <a:spcPts val="0"/>
              </a:spcBef>
            </a:pPr>
            <a:endParaRPr lang="ru-RU" sz="2000" b="1" i="1" dirty="0" smtClean="0">
              <a:solidFill>
                <a:srgbClr val="002060"/>
              </a:solidFill>
              <a:latin typeface="Calibri"/>
              <a:ea typeface="Calibri"/>
              <a:cs typeface="Times New Roman"/>
            </a:endParaRPr>
          </a:p>
          <a:p>
            <a:pPr>
              <a:spcBef>
                <a:spcPts val="0"/>
              </a:spcBef>
            </a:pPr>
            <a:r>
              <a:rPr lang="ru-RU" sz="2000" b="1" i="1" dirty="0" smtClean="0">
                <a:solidFill>
                  <a:srgbClr val="002060"/>
                </a:solidFill>
                <a:latin typeface="Calibri"/>
                <a:ea typeface="Calibri"/>
                <a:cs typeface="Times New Roman"/>
              </a:rPr>
              <a:t>Мен </a:t>
            </a:r>
            <a:r>
              <a:rPr lang="ru-RU" sz="2000" b="1" i="1" dirty="0" err="1">
                <a:solidFill>
                  <a:srgbClr val="002060"/>
                </a:solidFill>
                <a:latin typeface="Calibri"/>
                <a:ea typeface="Calibri"/>
                <a:cs typeface="Times New Roman"/>
              </a:rPr>
              <a:t>сіз</a:t>
            </a:r>
            <a:r>
              <a:rPr lang="ru-RU" sz="2000" b="1" i="1" dirty="0">
                <a:solidFill>
                  <a:srgbClr val="002060"/>
                </a:solidFill>
                <a:latin typeface="Calibri"/>
                <a:ea typeface="Calibri"/>
                <a:cs typeface="Times New Roman"/>
              </a:rPr>
              <a:t> </a:t>
            </a:r>
            <a:r>
              <a:rPr lang="ru-RU" sz="2000" b="1" i="1" dirty="0" err="1">
                <a:solidFill>
                  <a:srgbClr val="002060"/>
                </a:solidFill>
                <a:latin typeface="Calibri"/>
                <a:ea typeface="Calibri"/>
                <a:cs typeface="Times New Roman"/>
              </a:rPr>
              <a:t>туралы</a:t>
            </a:r>
            <a:r>
              <a:rPr lang="ru-RU" sz="2000" b="1" i="1" dirty="0">
                <a:solidFill>
                  <a:srgbClr val="002060"/>
                </a:solidFill>
                <a:latin typeface="Calibri"/>
                <a:ea typeface="Calibri"/>
                <a:cs typeface="Times New Roman"/>
              </a:rPr>
              <a:t> аз </a:t>
            </a:r>
            <a:r>
              <a:rPr lang="ru-RU" sz="2000" b="1" i="1" dirty="0" err="1">
                <a:solidFill>
                  <a:srgbClr val="002060"/>
                </a:solidFill>
                <a:latin typeface="Calibri"/>
                <a:ea typeface="Calibri"/>
                <a:cs typeface="Times New Roman"/>
              </a:rPr>
              <a:t>біледі</a:t>
            </a:r>
            <a:r>
              <a:rPr lang="ru-RU" sz="2000" b="1" i="1" dirty="0">
                <a:solidFill>
                  <a:srgbClr val="002060"/>
                </a:solidFill>
                <a:latin typeface="Calibri"/>
                <a:ea typeface="Calibri"/>
                <a:cs typeface="Times New Roman"/>
              </a:rPr>
              <a:t> </a:t>
            </a:r>
            <a:r>
              <a:rPr lang="ru-RU" sz="2000" b="1" i="1" dirty="0" err="1">
                <a:solidFill>
                  <a:srgbClr val="002060"/>
                </a:solidFill>
                <a:latin typeface="Calibri"/>
                <a:ea typeface="Calibri"/>
                <a:cs typeface="Times New Roman"/>
              </a:rPr>
              <a:t>екенмін</a:t>
            </a:r>
            <a:r>
              <a:rPr lang="ru-RU" sz="2000" b="1" i="1" dirty="0">
                <a:solidFill>
                  <a:srgbClr val="002060"/>
                </a:solidFill>
                <a:latin typeface="Calibri"/>
                <a:ea typeface="Calibri"/>
                <a:cs typeface="Times New Roman"/>
              </a:rPr>
              <a:t>. </a:t>
            </a:r>
            <a:endParaRPr lang="ru-RU" sz="2000" i="1" dirty="0">
              <a:solidFill>
                <a:srgbClr val="002060"/>
              </a:solidFill>
              <a:latin typeface="Calibri"/>
              <a:ea typeface="Calibri"/>
              <a:cs typeface="Times New Roman"/>
            </a:endParaRPr>
          </a:p>
          <a:p>
            <a:pPr>
              <a:spcBef>
                <a:spcPts val="0"/>
              </a:spcBef>
            </a:pPr>
            <a:r>
              <a:rPr lang="kk-KZ" sz="2000" dirty="0">
                <a:solidFill>
                  <a:srgbClr val="222222"/>
                </a:solidFill>
                <a:latin typeface="Times New Roman"/>
                <a:ea typeface="Calibri"/>
                <a:cs typeface="Times New Roman"/>
              </a:rPr>
              <a:t>А) Демеулік шылау. </a:t>
            </a:r>
            <a:endParaRPr lang="ru-RU" sz="2000" dirty="0">
              <a:latin typeface="Calibri"/>
              <a:ea typeface="Calibri"/>
              <a:cs typeface="Times New Roman"/>
            </a:endParaRPr>
          </a:p>
          <a:p>
            <a:pPr>
              <a:spcBef>
                <a:spcPts val="0"/>
              </a:spcBef>
            </a:pPr>
            <a:r>
              <a:rPr lang="kk-KZ" sz="2000" dirty="0">
                <a:solidFill>
                  <a:srgbClr val="FF0000"/>
                </a:solidFill>
                <a:latin typeface="Times New Roman"/>
                <a:ea typeface="Calibri"/>
                <a:cs typeface="Times New Roman"/>
              </a:rPr>
              <a:t>В) Септеулік шылау. </a:t>
            </a:r>
            <a:endParaRPr lang="ru-RU" sz="2000" dirty="0">
              <a:latin typeface="Calibri"/>
              <a:ea typeface="Calibri"/>
              <a:cs typeface="Times New Roman"/>
            </a:endParaRPr>
          </a:p>
          <a:p>
            <a:pPr>
              <a:spcBef>
                <a:spcPts val="0"/>
              </a:spcBef>
            </a:pPr>
            <a:r>
              <a:rPr lang="kk-KZ" sz="2000" dirty="0">
                <a:solidFill>
                  <a:srgbClr val="222222"/>
                </a:solidFill>
                <a:latin typeface="Times New Roman"/>
                <a:ea typeface="Calibri"/>
                <a:cs typeface="Times New Roman"/>
              </a:rPr>
              <a:t>С) Жалғаулық шылау. </a:t>
            </a:r>
            <a:endParaRPr lang="ru-RU" sz="2000" dirty="0">
              <a:latin typeface="Calibri"/>
              <a:ea typeface="Calibri"/>
              <a:cs typeface="Times New Roman"/>
            </a:endParaRPr>
          </a:p>
          <a:p>
            <a:pPr>
              <a:spcBef>
                <a:spcPts val="0"/>
              </a:spcBef>
            </a:pPr>
            <a:r>
              <a:rPr lang="kk-KZ" sz="2000" dirty="0">
                <a:solidFill>
                  <a:srgbClr val="222222"/>
                </a:solidFill>
                <a:latin typeface="Times New Roman"/>
                <a:ea typeface="Calibri"/>
                <a:cs typeface="Times New Roman"/>
              </a:rPr>
              <a:t>D) Сұраулық демеулік. </a:t>
            </a:r>
            <a:endParaRPr lang="ru-RU" sz="2000" dirty="0">
              <a:latin typeface="Calibri"/>
              <a:ea typeface="Calibri"/>
              <a:cs typeface="Times New Roman"/>
            </a:endParaRPr>
          </a:p>
          <a:p>
            <a:pPr>
              <a:spcBef>
                <a:spcPts val="0"/>
              </a:spcBef>
            </a:pPr>
            <a:r>
              <a:rPr lang="kk-KZ" sz="2000" dirty="0">
                <a:solidFill>
                  <a:srgbClr val="222222"/>
                </a:solidFill>
                <a:latin typeface="Times New Roman"/>
                <a:ea typeface="Calibri"/>
                <a:cs typeface="Times New Roman"/>
              </a:rPr>
              <a:t>E) Ыңғайластық жалғаулық. </a:t>
            </a:r>
            <a:r>
              <a:rPr lang="ru-RU" sz="2000" dirty="0">
                <a:latin typeface="Calibri"/>
                <a:ea typeface="Calibri"/>
                <a:cs typeface="Times New Roman"/>
              </a:rPr>
              <a:t> </a:t>
            </a:r>
          </a:p>
          <a:p>
            <a:pPr>
              <a:spcBef>
                <a:spcPts val="0"/>
              </a:spcBef>
            </a:pPr>
            <a:r>
              <a:rPr lang="kk-KZ" sz="2000" b="1" dirty="0">
                <a:solidFill>
                  <a:srgbClr val="000000"/>
                </a:solidFill>
                <a:latin typeface="Times New Roman"/>
                <a:ea typeface="Times New Roman"/>
              </a:rPr>
              <a:t>4.Сұраулық шылауды көрсетіңіз.</a:t>
            </a:r>
            <a:endParaRPr lang="ru-RU" sz="2000" dirty="0">
              <a:latin typeface="Times New Roman"/>
              <a:ea typeface="Times New Roman"/>
            </a:endParaRPr>
          </a:p>
          <a:p>
            <a:pPr>
              <a:spcBef>
                <a:spcPts val="0"/>
              </a:spcBef>
            </a:pPr>
            <a:r>
              <a:rPr lang="ru-RU" sz="2000" dirty="0">
                <a:solidFill>
                  <a:srgbClr val="000000"/>
                </a:solidFill>
                <a:latin typeface="Times New Roman"/>
                <a:ea typeface="Times New Roman"/>
              </a:rPr>
              <a:t>А) </a:t>
            </a:r>
            <a:r>
              <a:rPr lang="ru-RU" sz="2000" dirty="0" err="1">
                <a:solidFill>
                  <a:srgbClr val="000000"/>
                </a:solidFill>
                <a:latin typeface="Times New Roman"/>
                <a:ea typeface="Times New Roman"/>
              </a:rPr>
              <a:t>Ғана</a:t>
            </a:r>
            <a:r>
              <a:rPr lang="ru-RU" sz="2000" dirty="0">
                <a:solidFill>
                  <a:srgbClr val="000000"/>
                </a:solidFill>
                <a:latin typeface="Times New Roman"/>
                <a:ea typeface="Times New Roman"/>
              </a:rPr>
              <a:t>, тек. </a:t>
            </a:r>
            <a:endParaRPr lang="ru-RU" sz="2000" dirty="0">
              <a:latin typeface="Times New Roman"/>
              <a:ea typeface="Times New Roman"/>
            </a:endParaRPr>
          </a:p>
          <a:p>
            <a:pPr>
              <a:spcBef>
                <a:spcPts val="0"/>
              </a:spcBef>
            </a:pPr>
            <a:r>
              <a:rPr lang="ru-RU" sz="2000" dirty="0">
                <a:solidFill>
                  <a:srgbClr val="000000"/>
                </a:solidFill>
                <a:latin typeface="Times New Roman"/>
                <a:ea typeface="Times New Roman"/>
              </a:rPr>
              <a:t>В) </a:t>
            </a:r>
            <a:r>
              <a:rPr lang="ru-RU" sz="2000" dirty="0" err="1">
                <a:solidFill>
                  <a:srgbClr val="000000"/>
                </a:solidFill>
                <a:latin typeface="Times New Roman"/>
                <a:ea typeface="Times New Roman"/>
              </a:rPr>
              <a:t>Кейін</a:t>
            </a:r>
            <a:r>
              <a:rPr lang="ru-RU" sz="2000" dirty="0">
                <a:solidFill>
                  <a:srgbClr val="000000"/>
                </a:solidFill>
                <a:latin typeface="Times New Roman"/>
                <a:ea typeface="Times New Roman"/>
              </a:rPr>
              <a:t>, </a:t>
            </a:r>
            <a:r>
              <a:rPr lang="ru-RU" sz="2000" dirty="0" err="1">
                <a:solidFill>
                  <a:srgbClr val="000000"/>
                </a:solidFill>
                <a:latin typeface="Times New Roman"/>
                <a:ea typeface="Times New Roman"/>
              </a:rPr>
              <a:t>шейін</a:t>
            </a:r>
            <a:r>
              <a:rPr lang="ru-RU" sz="2000" dirty="0">
                <a:solidFill>
                  <a:srgbClr val="000000"/>
                </a:solidFill>
                <a:latin typeface="Times New Roman"/>
                <a:ea typeface="Times New Roman"/>
              </a:rPr>
              <a:t>. </a:t>
            </a:r>
            <a:endParaRPr lang="ru-RU" sz="2000" dirty="0">
              <a:latin typeface="Times New Roman"/>
              <a:ea typeface="Times New Roman"/>
            </a:endParaRPr>
          </a:p>
          <a:p>
            <a:pPr>
              <a:spcBef>
                <a:spcPts val="0"/>
              </a:spcBef>
            </a:pPr>
            <a:r>
              <a:rPr lang="ru-RU" sz="2000" dirty="0">
                <a:solidFill>
                  <a:srgbClr val="000000"/>
                </a:solidFill>
                <a:latin typeface="Times New Roman"/>
                <a:ea typeface="Times New Roman"/>
              </a:rPr>
              <a:t>С) </a:t>
            </a:r>
            <a:r>
              <a:rPr lang="ru-RU" sz="2000" dirty="0" err="1">
                <a:solidFill>
                  <a:srgbClr val="000000"/>
                </a:solidFill>
                <a:latin typeface="Times New Roman"/>
                <a:ea typeface="Times New Roman"/>
              </a:rPr>
              <a:t>Қарай</a:t>
            </a:r>
            <a:r>
              <a:rPr lang="ru-RU" sz="2000" dirty="0">
                <a:solidFill>
                  <a:srgbClr val="000000"/>
                </a:solidFill>
                <a:latin typeface="Times New Roman"/>
                <a:ea typeface="Times New Roman"/>
              </a:rPr>
              <a:t>, </a:t>
            </a:r>
            <a:r>
              <a:rPr lang="ru-RU" sz="2000" dirty="0" err="1">
                <a:solidFill>
                  <a:srgbClr val="000000"/>
                </a:solidFill>
                <a:latin typeface="Times New Roman"/>
                <a:ea typeface="Times New Roman"/>
              </a:rPr>
              <a:t>таман</a:t>
            </a:r>
            <a:r>
              <a:rPr lang="ru-RU" sz="2000" dirty="0">
                <a:solidFill>
                  <a:srgbClr val="000000"/>
                </a:solidFill>
                <a:latin typeface="Times New Roman"/>
                <a:ea typeface="Times New Roman"/>
              </a:rPr>
              <a:t>. </a:t>
            </a:r>
            <a:endParaRPr lang="ru-RU" sz="2000" dirty="0">
              <a:latin typeface="Times New Roman"/>
              <a:ea typeface="Times New Roman"/>
            </a:endParaRPr>
          </a:p>
          <a:p>
            <a:pPr>
              <a:spcBef>
                <a:spcPts val="0"/>
              </a:spcBef>
            </a:pPr>
            <a:r>
              <a:rPr lang="ru-RU" sz="2000" dirty="0">
                <a:solidFill>
                  <a:srgbClr val="FF0000"/>
                </a:solidFill>
                <a:latin typeface="Times New Roman"/>
                <a:ea typeface="Times New Roman"/>
              </a:rPr>
              <a:t>Д) </a:t>
            </a:r>
            <a:r>
              <a:rPr lang="ru-RU" sz="2000" dirty="0" err="1">
                <a:solidFill>
                  <a:srgbClr val="FF0000"/>
                </a:solidFill>
                <a:latin typeface="Times New Roman"/>
                <a:ea typeface="Times New Roman"/>
              </a:rPr>
              <a:t>Ма</a:t>
            </a:r>
            <a:r>
              <a:rPr lang="ru-RU" sz="2000" dirty="0">
                <a:solidFill>
                  <a:srgbClr val="FF0000"/>
                </a:solidFill>
                <a:latin typeface="Times New Roman"/>
                <a:ea typeface="Times New Roman"/>
              </a:rPr>
              <a:t>, </a:t>
            </a:r>
            <a:r>
              <a:rPr lang="ru-RU" sz="2000" dirty="0" err="1">
                <a:solidFill>
                  <a:srgbClr val="FF0000"/>
                </a:solidFill>
                <a:latin typeface="Times New Roman"/>
                <a:ea typeface="Times New Roman"/>
              </a:rPr>
              <a:t>ме</a:t>
            </a:r>
            <a:r>
              <a:rPr lang="ru-RU" sz="2000" dirty="0">
                <a:solidFill>
                  <a:srgbClr val="FF0000"/>
                </a:solidFill>
                <a:latin typeface="Times New Roman"/>
                <a:ea typeface="Times New Roman"/>
              </a:rPr>
              <a:t>. </a:t>
            </a:r>
            <a:endParaRPr lang="ru-RU" sz="2000" dirty="0">
              <a:latin typeface="Times New Roman"/>
              <a:ea typeface="Times New Roman"/>
            </a:endParaRPr>
          </a:p>
          <a:p>
            <a:pPr>
              <a:spcBef>
                <a:spcPts val="0"/>
              </a:spcBef>
            </a:pPr>
            <a:r>
              <a:rPr lang="kk-KZ" sz="2000" dirty="0">
                <a:solidFill>
                  <a:srgbClr val="000000"/>
                </a:solidFill>
                <a:latin typeface="Times New Roman"/>
                <a:ea typeface="Times New Roman"/>
              </a:rPr>
              <a:t>Е) Туралы, үшін</a:t>
            </a:r>
            <a:r>
              <a:rPr lang="kk-KZ" sz="2000" dirty="0" smtClean="0">
                <a:solidFill>
                  <a:srgbClr val="000000"/>
                </a:solidFill>
                <a:latin typeface="Times New Roman"/>
                <a:ea typeface="Times New Roman"/>
              </a:rPr>
              <a:t>.</a:t>
            </a:r>
            <a:endParaRPr lang="ru-RU" sz="2000" dirty="0">
              <a:latin typeface="Times New Roman"/>
              <a:ea typeface="Times New Roman"/>
            </a:endParaRPr>
          </a:p>
          <a:p>
            <a:pPr lvl="0">
              <a:spcBef>
                <a:spcPts val="0"/>
              </a:spcBef>
            </a:pPr>
            <a:r>
              <a:rPr lang="kk-KZ" sz="2000" b="1" dirty="0">
                <a:solidFill>
                  <a:srgbClr val="000000"/>
                </a:solidFill>
                <a:latin typeface="Times New Roman"/>
                <a:ea typeface="Times New Roman"/>
              </a:rPr>
              <a:t>5. Демеулік шылаулы тіркесті көрсетіңіз.</a:t>
            </a:r>
            <a:endParaRPr lang="ru-RU" sz="2000" dirty="0">
              <a:solidFill>
                <a:prstClr val="black">
                  <a:lumMod val="50000"/>
                  <a:lumOff val="50000"/>
                </a:prstClr>
              </a:solidFill>
              <a:latin typeface="Times New Roman"/>
              <a:ea typeface="Times New Roman"/>
            </a:endParaRPr>
          </a:p>
          <a:p>
            <a:pPr lvl="0">
              <a:spcBef>
                <a:spcPts val="0"/>
              </a:spcBef>
            </a:pPr>
            <a:r>
              <a:rPr lang="kk-KZ" sz="2000" dirty="0">
                <a:solidFill>
                  <a:srgbClr val="FF0000"/>
                </a:solidFill>
                <a:latin typeface="Times New Roman"/>
                <a:ea typeface="Times New Roman"/>
              </a:rPr>
              <a:t>А)Жүйрік-ақ екен. </a:t>
            </a:r>
            <a:endParaRPr lang="ru-RU" sz="2000" dirty="0">
              <a:solidFill>
                <a:prstClr val="black">
                  <a:lumMod val="50000"/>
                  <a:lumOff val="50000"/>
                </a:prstClr>
              </a:solidFill>
              <a:latin typeface="Times New Roman"/>
              <a:ea typeface="Times New Roman"/>
            </a:endParaRPr>
          </a:p>
          <a:p>
            <a:pPr lvl="0">
              <a:spcBef>
                <a:spcPts val="0"/>
              </a:spcBef>
            </a:pPr>
            <a:r>
              <a:rPr lang="kk-KZ" sz="2000" dirty="0">
                <a:solidFill>
                  <a:srgbClr val="000000"/>
                </a:solidFill>
                <a:latin typeface="Times New Roman"/>
                <a:ea typeface="Times New Roman"/>
              </a:rPr>
              <a:t>В) Сең үстінде кету. </a:t>
            </a:r>
            <a:endParaRPr lang="ru-RU" sz="2000" dirty="0">
              <a:solidFill>
                <a:prstClr val="black">
                  <a:lumMod val="50000"/>
                  <a:lumOff val="50000"/>
                </a:prstClr>
              </a:solidFill>
              <a:latin typeface="Times New Roman"/>
              <a:ea typeface="Times New Roman"/>
            </a:endParaRPr>
          </a:p>
          <a:p>
            <a:pPr lvl="0">
              <a:spcBef>
                <a:spcPts val="0"/>
              </a:spcBef>
            </a:pPr>
            <a:r>
              <a:rPr lang="kk-KZ" sz="2000" dirty="0">
                <a:solidFill>
                  <a:srgbClr val="000000"/>
                </a:solidFill>
                <a:latin typeface="Times New Roman"/>
                <a:ea typeface="Times New Roman"/>
              </a:rPr>
              <a:t>С) Ақ көбейді. </a:t>
            </a:r>
            <a:endParaRPr lang="ru-RU" sz="2000" dirty="0">
              <a:solidFill>
                <a:prstClr val="black">
                  <a:lumMod val="50000"/>
                  <a:lumOff val="50000"/>
                </a:prstClr>
              </a:solidFill>
              <a:latin typeface="Times New Roman"/>
              <a:ea typeface="Times New Roman"/>
            </a:endParaRPr>
          </a:p>
          <a:p>
            <a:pPr lvl="0">
              <a:spcBef>
                <a:spcPts val="0"/>
              </a:spcBef>
            </a:pPr>
            <a:r>
              <a:rPr lang="kk-KZ" sz="2000" dirty="0">
                <a:solidFill>
                  <a:srgbClr val="000000"/>
                </a:solidFill>
                <a:latin typeface="Times New Roman"/>
                <a:ea typeface="Times New Roman"/>
              </a:rPr>
              <a:t>Д) Жаңбырдан соң. </a:t>
            </a:r>
            <a:endParaRPr lang="ru-RU" sz="2000" dirty="0">
              <a:solidFill>
                <a:prstClr val="black">
                  <a:lumMod val="50000"/>
                  <a:lumOff val="50000"/>
                </a:prstClr>
              </a:solidFill>
              <a:latin typeface="Times New Roman"/>
              <a:ea typeface="Times New Roman"/>
            </a:endParaRPr>
          </a:p>
          <a:p>
            <a:pPr lvl="0">
              <a:spcBef>
                <a:spcPts val="0"/>
              </a:spcBef>
            </a:pPr>
            <a:r>
              <a:rPr lang="kk-KZ" sz="2000" dirty="0">
                <a:solidFill>
                  <a:srgbClr val="000000"/>
                </a:solidFill>
                <a:latin typeface="Times New Roman"/>
                <a:ea typeface="Times New Roman"/>
              </a:rPr>
              <a:t>Е</a:t>
            </a:r>
            <a:r>
              <a:rPr lang="kk-KZ" sz="2000" dirty="0">
                <a:solidFill>
                  <a:schemeClr val="tx1"/>
                </a:solidFill>
                <a:latin typeface="Times New Roman"/>
                <a:ea typeface="Times New Roman"/>
              </a:rPr>
              <a:t>) </a:t>
            </a:r>
            <a:r>
              <a:rPr lang="kk-KZ" sz="2000" dirty="0" smtClean="0">
                <a:solidFill>
                  <a:schemeClr val="tx1"/>
                </a:solidFill>
                <a:latin typeface="Times New Roman"/>
                <a:ea typeface="Times New Roman"/>
              </a:rPr>
              <a:t>Ойға таман жылжу.</a:t>
            </a:r>
            <a:r>
              <a:rPr lang="kk-KZ" sz="2000" dirty="0">
                <a:solidFill>
                  <a:schemeClr val="tx1"/>
                </a:solidFill>
                <a:latin typeface="Times New Roman"/>
                <a:ea typeface="Times New Roman"/>
              </a:rPr>
              <a:t> </a:t>
            </a:r>
            <a:endParaRPr lang="ru-RU" sz="2000" dirty="0">
              <a:solidFill>
                <a:schemeClr val="tx1"/>
              </a:solidFill>
              <a:latin typeface="Times New Roman"/>
              <a:ea typeface="Times New Roman"/>
            </a:endParaRPr>
          </a:p>
          <a:p>
            <a:pPr>
              <a:spcBef>
                <a:spcPts val="0"/>
              </a:spcBef>
            </a:pPr>
            <a:endParaRPr lang="ru-RU" sz="2000" dirty="0">
              <a:latin typeface="Times New Roman"/>
              <a:ea typeface="Times New Roman"/>
            </a:endParaRPr>
          </a:p>
          <a:p>
            <a:pPr>
              <a:spcBef>
                <a:spcPts val="0"/>
              </a:spcBef>
            </a:pPr>
            <a:r>
              <a:rPr lang="ru-RU" sz="2000" dirty="0">
                <a:latin typeface="Times New Roman"/>
                <a:ea typeface="Calibri"/>
                <a:cs typeface="Times New Roman"/>
              </a:rPr>
              <a:t> </a:t>
            </a:r>
            <a:endParaRPr lang="ru-RU" sz="2000" dirty="0">
              <a:latin typeface="Calibri"/>
              <a:ea typeface="Calibri"/>
              <a:cs typeface="Times New Roman"/>
            </a:endParaRPr>
          </a:p>
          <a:p>
            <a:endParaRPr lang="ru-RU" sz="1200" dirty="0"/>
          </a:p>
        </p:txBody>
      </p:sp>
    </p:spTree>
    <p:extLst>
      <p:ext uri="{BB962C8B-B14F-4D97-AF65-F5344CB8AC3E}">
        <p14:creationId xmlns:p14="http://schemas.microsoft.com/office/powerpoint/2010/main" val="3499290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6" y="11113"/>
            <a:ext cx="9132887"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81060" y="332656"/>
            <a:ext cx="2997303" cy="707886"/>
          </a:xfrm>
          <a:prstGeom prst="rect">
            <a:avLst/>
          </a:prstGeom>
        </p:spPr>
        <p:txBody>
          <a:bodyPr wrap="square">
            <a:spAutoFit/>
          </a:bodyPr>
          <a:lstStyle/>
          <a:p>
            <a:r>
              <a:rPr lang="kk-KZ" sz="4000" b="1" dirty="0">
                <a:latin typeface="Times New Roman"/>
                <a:ea typeface="Times New Roman"/>
              </a:rPr>
              <a:t>Бекіту</a:t>
            </a:r>
            <a:endParaRPr lang="ru-RU" sz="4000" b="1" dirty="0"/>
          </a:p>
        </p:txBody>
      </p:sp>
      <p:sp>
        <p:nvSpPr>
          <p:cNvPr id="5" name="Прямоугольник 4"/>
          <p:cNvSpPr/>
          <p:nvPr/>
        </p:nvSpPr>
        <p:spPr>
          <a:xfrm>
            <a:off x="755576" y="1682330"/>
            <a:ext cx="6051785" cy="1494768"/>
          </a:xfrm>
          <a:prstGeom prst="rect">
            <a:avLst/>
          </a:prstGeom>
        </p:spPr>
        <p:txBody>
          <a:bodyPr wrap="none">
            <a:spAutoFit/>
          </a:bodyPr>
          <a:lstStyle/>
          <a:p>
            <a:pPr>
              <a:lnSpc>
                <a:spcPct val="115000"/>
              </a:lnSpc>
              <a:spcAft>
                <a:spcPts val="1000"/>
              </a:spcAft>
            </a:pPr>
            <a:r>
              <a:rPr lang="kk-KZ" sz="3600" b="1" dirty="0">
                <a:solidFill>
                  <a:srgbClr val="000000"/>
                </a:solidFill>
                <a:latin typeface="Times New Roman"/>
                <a:ea typeface="Times New Roman"/>
                <a:cs typeface="Times New Roman"/>
              </a:rPr>
              <a:t>«Тазалық — саулық негізі» </a:t>
            </a:r>
            <a:endParaRPr lang="kk-KZ" sz="3600" b="1" dirty="0" smtClean="0">
              <a:solidFill>
                <a:srgbClr val="000000"/>
              </a:solidFill>
              <a:latin typeface="Times New Roman"/>
              <a:ea typeface="Times New Roman"/>
              <a:cs typeface="Times New Roman"/>
            </a:endParaRPr>
          </a:p>
          <a:p>
            <a:pPr algn="ctr">
              <a:lnSpc>
                <a:spcPct val="115000"/>
              </a:lnSpc>
              <a:spcAft>
                <a:spcPts val="1000"/>
              </a:spcAft>
            </a:pPr>
            <a:r>
              <a:rPr lang="kk-KZ" sz="3600" dirty="0" smtClean="0">
                <a:solidFill>
                  <a:srgbClr val="000000"/>
                </a:solidFill>
                <a:latin typeface="Times New Roman"/>
                <a:ea typeface="Times New Roman"/>
                <a:cs typeface="Times New Roman"/>
              </a:rPr>
              <a:t>ойтолғау </a:t>
            </a:r>
            <a:r>
              <a:rPr lang="kk-KZ" sz="3600" dirty="0">
                <a:solidFill>
                  <a:srgbClr val="000000"/>
                </a:solidFill>
                <a:latin typeface="Times New Roman"/>
                <a:ea typeface="Times New Roman"/>
                <a:cs typeface="Times New Roman"/>
              </a:rPr>
              <a:t>жаз.</a:t>
            </a:r>
            <a:endParaRPr lang="ru-RU" sz="3600" dirty="0">
              <a:effectLst/>
              <a:latin typeface="Calibri"/>
              <a:ea typeface="Calibri"/>
              <a:cs typeface="Times New Roman"/>
            </a:endParaRPr>
          </a:p>
        </p:txBody>
      </p:sp>
      <p:sp>
        <p:nvSpPr>
          <p:cNvPr id="6" name="Прямоугольник 5"/>
          <p:cNvSpPr/>
          <p:nvPr/>
        </p:nvSpPr>
        <p:spPr>
          <a:xfrm>
            <a:off x="481060" y="4869160"/>
            <a:ext cx="4572000" cy="816121"/>
          </a:xfrm>
          <a:prstGeom prst="rect">
            <a:avLst/>
          </a:prstGeom>
        </p:spPr>
        <p:txBody>
          <a:bodyPr>
            <a:spAutoFit/>
          </a:bodyPr>
          <a:lstStyle/>
          <a:p>
            <a:pPr>
              <a:lnSpc>
                <a:spcPct val="115000"/>
              </a:lnSpc>
              <a:spcAft>
                <a:spcPts val="1000"/>
              </a:spcAft>
            </a:pPr>
            <a:r>
              <a:rPr lang="kk-KZ" b="1" dirty="0">
                <a:latin typeface="Times New Roman"/>
                <a:ea typeface="Times New Roman"/>
                <a:cs typeface="Times New Roman"/>
              </a:rPr>
              <a:t>Бағалау критерийлері:</a:t>
            </a:r>
            <a:endParaRPr lang="ru-RU" sz="1600" dirty="0">
              <a:latin typeface="Calibri"/>
              <a:ea typeface="Calibri"/>
              <a:cs typeface="Times New Roman"/>
            </a:endParaRPr>
          </a:p>
          <a:p>
            <a:r>
              <a:rPr lang="kk-KZ" dirty="0">
                <a:latin typeface="Times New Roman"/>
                <a:ea typeface="Times New Roman"/>
              </a:rPr>
              <a:t>- Сабақ барысында білім деңгейі ескеріледі.</a:t>
            </a:r>
            <a:endParaRPr lang="ru-RU" dirty="0"/>
          </a:p>
        </p:txBody>
      </p:sp>
    </p:spTree>
    <p:extLst>
      <p:ext uri="{BB962C8B-B14F-4D97-AF65-F5344CB8AC3E}">
        <p14:creationId xmlns:p14="http://schemas.microsoft.com/office/powerpoint/2010/main" val="1549632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p:spPr>
        <p:txBody>
          <a:bodyPr>
            <a:normAutofit lnSpcReduction="10000"/>
          </a:bodyPr>
          <a:lstStyle/>
          <a:p>
            <a:r>
              <a:rPr lang="ru-RU" b="1" dirty="0" err="1" smtClean="0">
                <a:solidFill>
                  <a:schemeClr val="tx1"/>
                </a:solidFill>
                <a:latin typeface="Times New Roman" pitchFamily="18" charset="0"/>
                <a:cs typeface="Times New Roman" pitchFamily="18" charset="0"/>
              </a:rPr>
              <a:t>Болжамды</a:t>
            </a:r>
            <a:r>
              <a:rPr lang="ru-RU" b="1" dirty="0" smtClean="0">
                <a:solidFill>
                  <a:schemeClr val="tx1"/>
                </a:solidFill>
                <a:latin typeface="Times New Roman" pitchFamily="18" charset="0"/>
                <a:cs typeface="Times New Roman" pitchFamily="18" charset="0"/>
              </a:rPr>
              <a:t> </a:t>
            </a:r>
            <a:r>
              <a:rPr lang="ru-RU" b="1" dirty="0" err="1" smtClean="0">
                <a:solidFill>
                  <a:schemeClr val="tx1"/>
                </a:solidFill>
                <a:latin typeface="Times New Roman" pitchFamily="18" charset="0"/>
                <a:cs typeface="Times New Roman" pitchFamily="18" charset="0"/>
              </a:rPr>
              <a:t>жауап</a:t>
            </a:r>
            <a:r>
              <a:rPr lang="ru-RU" b="1" dirty="0" smtClean="0">
                <a:solidFill>
                  <a:schemeClr val="tx1"/>
                </a:solidFill>
                <a:latin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a:p>
            <a:r>
              <a:rPr lang="ru-RU" dirty="0" err="1" smtClean="0">
                <a:solidFill>
                  <a:schemeClr val="tx1"/>
                </a:solidFill>
                <a:latin typeface="Times New Roman" pitchFamily="18" charset="0"/>
                <a:cs typeface="Times New Roman" pitchFamily="18" charset="0"/>
              </a:rPr>
              <a:t>Адамның</a:t>
            </a:r>
            <a:r>
              <a:rPr lang="ru-RU" dirty="0" smtClean="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денсаулығы</a:t>
            </a:r>
            <a:r>
              <a:rPr lang="ru-RU" dirty="0">
                <a:solidFill>
                  <a:schemeClr val="tx1"/>
                </a:solidFill>
                <a:latin typeface="Times New Roman" pitchFamily="18" charset="0"/>
                <a:cs typeface="Times New Roman" pitchFamily="18" charset="0"/>
              </a:rPr>
              <a:t> – </a:t>
            </a:r>
            <a:r>
              <a:rPr lang="ru-RU" dirty="0" err="1">
                <a:solidFill>
                  <a:schemeClr val="tx1"/>
                </a:solidFill>
                <a:latin typeface="Times New Roman" pitchFamily="18" charset="0"/>
                <a:cs typeface="Times New Roman" pitchFamily="18" charset="0"/>
              </a:rPr>
              <a:t>қоғам</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байлығы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Әрбір</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адам</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өз</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денсаулығының</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мықты</a:t>
            </a:r>
            <a:r>
              <a:rPr lang="ru-RU" dirty="0">
                <a:solidFill>
                  <a:schemeClr val="tx1"/>
                </a:solidFill>
                <a:latin typeface="Times New Roman" pitchFamily="18" charset="0"/>
                <a:cs typeface="Times New Roman" pitchFamily="18" charset="0"/>
              </a:rPr>
              <a:t> болу </a:t>
            </a:r>
            <a:r>
              <a:rPr lang="ru-RU" dirty="0" err="1">
                <a:solidFill>
                  <a:schemeClr val="tx1"/>
                </a:solidFill>
                <a:latin typeface="Times New Roman" pitchFamily="18" charset="0"/>
                <a:cs typeface="Times New Roman" pitchFamily="18" charset="0"/>
              </a:rPr>
              <a:t>жолдарын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қарастыру</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қажет</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Халқымыз</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Дені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саудың-жаны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сау</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деп</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орынды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айтқан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Біздің</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бақытымыздың</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оннан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тоғызы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денсаулығымызға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байланысты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Дертке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шалдыққанша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денсаулықтың</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қадірін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ешкім</a:t>
            </a:r>
            <a:r>
              <a:rPr lang="ru-RU" dirty="0">
                <a:solidFill>
                  <a:schemeClr val="tx1"/>
                </a:solidFill>
                <a:latin typeface="Times New Roman" pitchFamily="18" charset="0"/>
                <a:cs typeface="Times New Roman" pitchFamily="18" charset="0"/>
              </a:rPr>
              <a:t> де </a:t>
            </a:r>
            <a:r>
              <a:rPr lang="ru-RU" dirty="0" err="1">
                <a:solidFill>
                  <a:schemeClr val="tx1"/>
                </a:solidFill>
                <a:latin typeface="Times New Roman" pitchFamily="18" charset="0"/>
                <a:cs typeface="Times New Roman" pitchFamily="18" charset="0"/>
              </a:rPr>
              <a:t>білмейді</a:t>
            </a:r>
            <a:r>
              <a:rPr lang="ru-RU" dirty="0">
                <a:solidFill>
                  <a:schemeClr val="tx1"/>
                </a:solidFill>
                <a:latin typeface="Times New Roman" pitchFamily="18" charset="0"/>
                <a:cs typeface="Times New Roman" pitchFamily="18" charset="0"/>
              </a:rPr>
              <a:t>. </a:t>
            </a:r>
            <a:endParaRPr lang="ru-RU" dirty="0" smtClean="0">
              <a:solidFill>
                <a:schemeClr val="tx1"/>
              </a:solidFill>
              <a:latin typeface="Times New Roman" pitchFamily="18" charset="0"/>
              <a:cs typeface="Times New Roman" pitchFamily="18" charset="0"/>
            </a:endParaRPr>
          </a:p>
          <a:p>
            <a:r>
              <a:rPr lang="ru-RU" dirty="0" err="1" smtClean="0">
                <a:solidFill>
                  <a:schemeClr val="tx1"/>
                </a:solidFill>
                <a:latin typeface="Times New Roman" pitchFamily="18" charset="0"/>
                <a:cs typeface="Times New Roman" pitchFamily="18" charset="0"/>
              </a:rPr>
              <a:t>Соған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байланысты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тазалықты</a:t>
            </a:r>
            <a:r>
              <a:rPr lang="ru-RU" dirty="0" smtClean="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жай</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ғана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қарапайым</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сөз</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емес</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үлкен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ұлағатты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мағыналы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сөздердің</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бірі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ретінде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қарап</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түсінуіміз</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қажет</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Себебі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тазалық</a:t>
            </a:r>
            <a:r>
              <a:rPr lang="ru-RU" dirty="0">
                <a:solidFill>
                  <a:schemeClr val="tx1"/>
                </a:solidFill>
                <a:latin typeface="Times New Roman" pitchFamily="18" charset="0"/>
                <a:cs typeface="Times New Roman" pitchFamily="18" charset="0"/>
              </a:rPr>
              <a:t> – </a:t>
            </a:r>
            <a:r>
              <a:rPr lang="ru-RU" dirty="0" err="1">
                <a:solidFill>
                  <a:schemeClr val="tx1"/>
                </a:solidFill>
                <a:latin typeface="Times New Roman" pitchFamily="18" charset="0"/>
                <a:cs typeface="Times New Roman" pitchFamily="18" charset="0"/>
              </a:rPr>
              <a:t>адамның</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рухани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мәдени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жетілу</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деңгейінің</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кісілігі</a:t>
            </a:r>
            <a:r>
              <a:rPr lang="ru-RU" dirty="0">
                <a:solidFill>
                  <a:schemeClr val="tx1"/>
                </a:solidFill>
                <a:latin typeface="Times New Roman" pitchFamily="18" charset="0"/>
                <a:cs typeface="Times New Roman" pitchFamily="18" charset="0"/>
              </a:rPr>
              <a:t> мен </a:t>
            </a:r>
            <a:r>
              <a:rPr lang="ru-RU" dirty="0" err="1">
                <a:solidFill>
                  <a:schemeClr val="tx1"/>
                </a:solidFill>
                <a:latin typeface="Times New Roman" pitchFamily="18" charset="0"/>
                <a:cs typeface="Times New Roman" pitchFamily="18" charset="0"/>
              </a:rPr>
              <a:t>тәрбиесінің</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маңызды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көрсеткішінің</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бірі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Ол</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жан-жақты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адам</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өмірін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болашағын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ақыретін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имандылығы</a:t>
            </a:r>
            <a:r>
              <a:rPr lang="ru-RU" dirty="0">
                <a:solidFill>
                  <a:schemeClr val="tx1"/>
                </a:solidFill>
                <a:latin typeface="Times New Roman" pitchFamily="18" charset="0"/>
                <a:cs typeface="Times New Roman" pitchFamily="18" charset="0"/>
              </a:rPr>
              <a:t> мен </a:t>
            </a:r>
            <a:r>
              <a:rPr lang="ru-RU" dirty="0" err="1">
                <a:solidFill>
                  <a:schemeClr val="tx1"/>
                </a:solidFill>
                <a:latin typeface="Times New Roman" pitchFamily="18" charset="0"/>
                <a:cs typeface="Times New Roman" pitchFamily="18" charset="0"/>
              </a:rPr>
              <a:t>адамгершілік</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сияқты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кісі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ғұмырына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тән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көптеген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тармақтарды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қамтиды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Даналарымыз</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адам</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өмірінің</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зор</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байлығы</a:t>
            </a:r>
            <a:r>
              <a:rPr lang="ru-RU" dirty="0">
                <a:solidFill>
                  <a:schemeClr val="tx1"/>
                </a:solidFill>
                <a:latin typeface="Times New Roman" pitchFamily="18" charset="0"/>
                <a:cs typeface="Times New Roman" pitchFamily="18" charset="0"/>
              </a:rPr>
              <a:t> – </a:t>
            </a:r>
            <a:r>
              <a:rPr lang="ru-RU" dirty="0" err="1">
                <a:solidFill>
                  <a:schemeClr val="tx1"/>
                </a:solidFill>
                <a:latin typeface="Times New Roman" pitchFamily="18" charset="0"/>
                <a:cs typeface="Times New Roman" pitchFamily="18" charset="0"/>
              </a:rPr>
              <a:t>денсаулық</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десе</a:t>
            </a:r>
            <a:r>
              <a:rPr lang="ru-RU" dirty="0">
                <a:solidFill>
                  <a:schemeClr val="tx1"/>
                </a:solidFill>
                <a:latin typeface="Times New Roman" pitchFamily="18" charset="0"/>
                <a:cs typeface="Times New Roman" pitchFamily="18" charset="0"/>
              </a:rPr>
              <a:t>, ал </a:t>
            </a:r>
            <a:r>
              <a:rPr lang="ru-RU" dirty="0" err="1">
                <a:solidFill>
                  <a:schemeClr val="tx1"/>
                </a:solidFill>
                <a:latin typeface="Times New Roman" pitchFamily="18" charset="0"/>
                <a:cs typeface="Times New Roman" pitchFamily="18" charset="0"/>
              </a:rPr>
              <a:t>денсаулықтың</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кепілі</a:t>
            </a:r>
            <a:r>
              <a:rPr lang="ru-RU" dirty="0">
                <a:solidFill>
                  <a:schemeClr val="tx1"/>
                </a:solidFill>
                <a:latin typeface="Times New Roman" pitchFamily="18" charset="0"/>
                <a:cs typeface="Times New Roman" pitchFamily="18" charset="0"/>
              </a:rPr>
              <a:t> – </a:t>
            </a:r>
            <a:r>
              <a:rPr lang="ru-RU" dirty="0" err="1">
                <a:solidFill>
                  <a:schemeClr val="tx1"/>
                </a:solidFill>
                <a:latin typeface="Times New Roman" pitchFamily="18" charset="0"/>
                <a:cs typeface="Times New Roman" pitchFamily="18" charset="0"/>
              </a:rPr>
              <a:t>тазалық</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екенін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ұғындырған</a:t>
            </a:r>
            <a:r>
              <a:rPr lang="ru-RU" dirty="0">
                <a:solidFill>
                  <a:schemeClr val="tx1"/>
                </a:solidFill>
                <a:latin typeface="Times New Roman" pitchFamily="18" charset="0"/>
                <a:cs typeface="Times New Roman" pitchFamily="18" charset="0"/>
              </a:rPr>
              <a:t>. </a:t>
            </a:r>
          </a:p>
        </p:txBody>
      </p:sp>
    </p:spTree>
    <p:extLst>
      <p:ext uri="{BB962C8B-B14F-4D97-AF65-F5344CB8AC3E}">
        <p14:creationId xmlns:p14="http://schemas.microsoft.com/office/powerpoint/2010/main" val="604072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kk-KZ" sz="4000" b="1" dirty="0">
                <a:effectLst/>
                <a:latin typeface="Times New Roman"/>
                <a:ea typeface="Times New Roman"/>
              </a:rPr>
              <a:t>Бағалау критерийі:</a:t>
            </a:r>
            <a:endParaRPr lang="ru-RU" sz="4000" dirty="0"/>
          </a:p>
        </p:txBody>
      </p:sp>
      <p:sp>
        <p:nvSpPr>
          <p:cNvPr id="3" name="Объект 2"/>
          <p:cNvSpPr>
            <a:spLocks noGrp="1"/>
          </p:cNvSpPr>
          <p:nvPr>
            <p:ph idx="1"/>
          </p:nvPr>
        </p:nvSpPr>
        <p:spPr>
          <a:xfrm>
            <a:off x="611560" y="1988841"/>
            <a:ext cx="7992888" cy="3312368"/>
          </a:xfrm>
        </p:spPr>
        <p:txBody>
          <a:bodyPr/>
          <a:lstStyle/>
          <a:p>
            <a:pPr>
              <a:spcBef>
                <a:spcPts val="0"/>
              </a:spcBef>
            </a:pPr>
            <a:r>
              <a:rPr lang="kk-KZ" sz="2800" dirty="0" smtClean="0">
                <a:latin typeface="Times New Roman"/>
                <a:ea typeface="Times New Roman"/>
                <a:cs typeface="Times New Roman"/>
              </a:rPr>
              <a:t>Мәтін </a:t>
            </a:r>
            <a:r>
              <a:rPr lang="kk-KZ" sz="2800" dirty="0">
                <a:latin typeface="Times New Roman"/>
                <a:ea typeface="Times New Roman"/>
                <a:cs typeface="Times New Roman"/>
              </a:rPr>
              <a:t>бойынша проблемалық сұрақтар құрастырады;</a:t>
            </a:r>
            <a:endParaRPr lang="ru-RU" sz="2800" dirty="0">
              <a:latin typeface="Calibri"/>
              <a:ea typeface="Calibri"/>
              <a:cs typeface="Times New Roman"/>
            </a:endParaRPr>
          </a:p>
          <a:p>
            <a:pPr>
              <a:spcAft>
                <a:spcPts val="1000"/>
              </a:spcAft>
            </a:pPr>
            <a:r>
              <a:rPr lang="kk-KZ" sz="2800" dirty="0">
                <a:latin typeface="Times New Roman"/>
                <a:ea typeface="Times New Roman"/>
                <a:cs typeface="Times New Roman"/>
              </a:rPr>
              <a:t>Б</a:t>
            </a:r>
            <a:r>
              <a:rPr lang="kk-KZ" sz="2800" dirty="0" smtClean="0">
                <a:latin typeface="Times New Roman"/>
                <a:ea typeface="Times New Roman"/>
                <a:cs typeface="Times New Roman"/>
              </a:rPr>
              <a:t>ерілген </a:t>
            </a:r>
            <a:r>
              <a:rPr lang="kk-KZ" sz="2800" dirty="0">
                <a:latin typeface="Times New Roman"/>
                <a:ea typeface="Times New Roman"/>
                <a:cs typeface="Times New Roman"/>
              </a:rPr>
              <a:t>мәтіннен шылауларды тауып, түрлерін ажыратады;</a:t>
            </a:r>
            <a:endParaRPr lang="ru-RU" sz="2800" dirty="0">
              <a:latin typeface="Calibri"/>
              <a:ea typeface="Calibri"/>
              <a:cs typeface="Times New Roman"/>
            </a:endParaRPr>
          </a:p>
          <a:p>
            <a:pPr>
              <a:spcAft>
                <a:spcPts val="1000"/>
              </a:spcAft>
            </a:pPr>
            <a:r>
              <a:rPr lang="kk-KZ" sz="2800" dirty="0" smtClean="0">
                <a:latin typeface="Times New Roman"/>
                <a:ea typeface="Times New Roman"/>
                <a:cs typeface="Times New Roman"/>
              </a:rPr>
              <a:t>Тест сұрақтарына дұрыс жауап береді</a:t>
            </a:r>
            <a:r>
              <a:rPr lang="kk-KZ" sz="2800" dirty="0" smtClean="0">
                <a:latin typeface="Times New Roman"/>
                <a:ea typeface="Times New Roman"/>
                <a:cs typeface="Times New Roman"/>
              </a:rPr>
              <a:t>.</a:t>
            </a:r>
            <a:endParaRPr lang="ru-RU" sz="2800" dirty="0">
              <a:latin typeface="Calibri"/>
              <a:ea typeface="Calibri"/>
              <a:cs typeface="Times New Roman"/>
            </a:endParaRPr>
          </a:p>
          <a:p>
            <a:endParaRPr lang="ru-RU" dirty="0"/>
          </a:p>
        </p:txBody>
      </p:sp>
    </p:spTree>
    <p:extLst>
      <p:ext uri="{BB962C8B-B14F-4D97-AF65-F5344CB8AC3E}">
        <p14:creationId xmlns:p14="http://schemas.microsoft.com/office/powerpoint/2010/main" val="3890669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6" name="Picture 2" descr="C:\Users\Admin\Desktop\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4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993611" y="692696"/>
            <a:ext cx="7466821" cy="4512004"/>
          </a:xfrm>
          <a:prstGeom prst="rect">
            <a:avLst/>
          </a:prstGeom>
        </p:spPr>
        <p:txBody>
          <a:bodyPr wrap="square">
            <a:spAutoFit/>
          </a:bodyPr>
          <a:lstStyle/>
          <a:p>
            <a:pPr>
              <a:lnSpc>
                <a:spcPct val="115000"/>
              </a:lnSpc>
              <a:spcAft>
                <a:spcPts val="1000"/>
              </a:spcAft>
            </a:pPr>
            <a:endParaRPr lang="kk-KZ" sz="3200" b="1" dirty="0" smtClean="0">
              <a:latin typeface="Times New Roman"/>
              <a:ea typeface="Times New Roman"/>
              <a:cs typeface="Times New Roman"/>
            </a:endParaRPr>
          </a:p>
          <a:p>
            <a:pPr>
              <a:lnSpc>
                <a:spcPct val="115000"/>
              </a:lnSpc>
              <a:spcAft>
                <a:spcPts val="1000"/>
              </a:spcAft>
            </a:pPr>
            <a:r>
              <a:rPr lang="kk-KZ" sz="3200" b="1" dirty="0" smtClean="0">
                <a:latin typeface="Times New Roman"/>
                <a:ea typeface="Times New Roman"/>
                <a:cs typeface="Times New Roman"/>
              </a:rPr>
              <a:t>Мақал- </a:t>
            </a:r>
            <a:r>
              <a:rPr lang="kk-KZ" sz="3200" b="1" dirty="0">
                <a:latin typeface="Times New Roman"/>
                <a:ea typeface="Times New Roman"/>
                <a:cs typeface="Times New Roman"/>
              </a:rPr>
              <a:t>мәтелдердің мағынасын </a:t>
            </a:r>
            <a:r>
              <a:rPr lang="kk-KZ" sz="3200" b="1" dirty="0" smtClean="0">
                <a:latin typeface="Times New Roman"/>
                <a:ea typeface="Times New Roman"/>
                <a:cs typeface="Times New Roman"/>
              </a:rPr>
              <a:t>аш.  </a:t>
            </a:r>
            <a:endParaRPr lang="ru-RU" sz="3200" dirty="0">
              <a:latin typeface="Calibri"/>
              <a:ea typeface="Calibri"/>
              <a:cs typeface="Times New Roman"/>
            </a:endParaRPr>
          </a:p>
          <a:p>
            <a:pPr>
              <a:lnSpc>
                <a:spcPct val="115000"/>
              </a:lnSpc>
              <a:spcAft>
                <a:spcPts val="1000"/>
              </a:spcAft>
            </a:pPr>
            <a:endParaRPr lang="ru-RU" sz="1200" dirty="0">
              <a:latin typeface="Calibri"/>
              <a:ea typeface="Calibri"/>
              <a:cs typeface="Times New Roman"/>
            </a:endParaRPr>
          </a:p>
          <a:p>
            <a:pPr marL="342900" lvl="0" indent="-342900">
              <a:lnSpc>
                <a:spcPct val="115000"/>
              </a:lnSpc>
              <a:spcAft>
                <a:spcPts val="0"/>
              </a:spcAft>
              <a:buFont typeface="Times New Roman"/>
              <a:buChar char="-"/>
            </a:pPr>
            <a:r>
              <a:rPr lang="kk-KZ" sz="3200" dirty="0">
                <a:latin typeface="Times New Roman"/>
                <a:ea typeface="Times New Roman"/>
                <a:cs typeface="Times New Roman"/>
              </a:rPr>
              <a:t>Саулық — байлық негізі. </a:t>
            </a:r>
            <a:endParaRPr lang="ru-RU" sz="3200" dirty="0" smtClean="0">
              <a:latin typeface="Calibri"/>
              <a:ea typeface="Times New Roman"/>
              <a:cs typeface="Times New Roman"/>
            </a:endParaRPr>
          </a:p>
          <a:p>
            <a:pPr lvl="0">
              <a:lnSpc>
                <a:spcPct val="115000"/>
              </a:lnSpc>
              <a:spcAft>
                <a:spcPts val="0"/>
              </a:spcAft>
            </a:pPr>
            <a:r>
              <a:rPr lang="ru-RU" sz="3200" dirty="0">
                <a:latin typeface="Calibri"/>
                <a:ea typeface="Times New Roman"/>
                <a:cs typeface="Times New Roman"/>
              </a:rPr>
              <a:t> </a:t>
            </a:r>
            <a:r>
              <a:rPr lang="ru-RU" sz="3200" dirty="0" smtClean="0">
                <a:latin typeface="Calibri"/>
                <a:ea typeface="Times New Roman"/>
                <a:cs typeface="Times New Roman"/>
              </a:rPr>
              <a:t>   </a:t>
            </a:r>
            <a:r>
              <a:rPr lang="kk-KZ" sz="3200" dirty="0" smtClean="0">
                <a:latin typeface="Times New Roman"/>
                <a:ea typeface="Times New Roman"/>
                <a:cs typeface="Times New Roman"/>
              </a:rPr>
              <a:t>Тазалық </a:t>
            </a:r>
            <a:r>
              <a:rPr lang="kk-KZ" sz="3200" dirty="0">
                <a:latin typeface="Times New Roman"/>
                <a:ea typeface="Times New Roman"/>
                <a:cs typeface="Times New Roman"/>
              </a:rPr>
              <a:t>- саулық </a:t>
            </a:r>
            <a:r>
              <a:rPr lang="kk-KZ" sz="3200" dirty="0" smtClean="0">
                <a:latin typeface="Times New Roman"/>
                <a:ea typeface="Times New Roman"/>
                <a:cs typeface="Times New Roman"/>
              </a:rPr>
              <a:t>негізі</a:t>
            </a:r>
          </a:p>
          <a:p>
            <a:pPr lvl="0">
              <a:lnSpc>
                <a:spcPct val="115000"/>
              </a:lnSpc>
              <a:spcAft>
                <a:spcPts val="0"/>
              </a:spcAft>
            </a:pPr>
            <a:endParaRPr lang="ru-RU" sz="1200" dirty="0">
              <a:latin typeface="Calibri"/>
              <a:ea typeface="Calibri"/>
              <a:cs typeface="Times New Roman"/>
            </a:endParaRPr>
          </a:p>
          <a:p>
            <a:pPr marL="342900" lvl="0" indent="-342900">
              <a:lnSpc>
                <a:spcPct val="115000"/>
              </a:lnSpc>
              <a:spcAft>
                <a:spcPts val="0"/>
              </a:spcAft>
              <a:buFont typeface="Times New Roman"/>
              <a:buChar char="-"/>
              <a:tabLst>
                <a:tab pos="914400" algn="l"/>
              </a:tabLst>
            </a:pPr>
            <a:r>
              <a:rPr lang="kk-KZ" sz="3200" dirty="0">
                <a:latin typeface="Times New Roman"/>
                <a:ea typeface="Times New Roman"/>
                <a:cs typeface="Times New Roman"/>
              </a:rPr>
              <a:t>Денсаулық -зор </a:t>
            </a:r>
            <a:r>
              <a:rPr lang="kk-KZ" sz="3200" dirty="0" smtClean="0">
                <a:latin typeface="Times New Roman"/>
                <a:ea typeface="Times New Roman"/>
                <a:cs typeface="Times New Roman"/>
              </a:rPr>
              <a:t>байлық.</a:t>
            </a:r>
            <a:endParaRPr lang="kk-KZ" sz="3200" dirty="0" smtClean="0">
              <a:latin typeface="Times New Roman"/>
              <a:ea typeface="Times New Roman"/>
              <a:cs typeface="Times New Roman"/>
            </a:endParaRPr>
          </a:p>
          <a:p>
            <a:pPr marL="342900" lvl="0" indent="-342900">
              <a:lnSpc>
                <a:spcPct val="115000"/>
              </a:lnSpc>
              <a:spcAft>
                <a:spcPts val="0"/>
              </a:spcAft>
              <a:buFont typeface="Times New Roman"/>
              <a:buChar char="-"/>
              <a:tabLst>
                <a:tab pos="914400" algn="l"/>
              </a:tabLst>
            </a:pPr>
            <a:endParaRPr lang="ru-RU" sz="1200" dirty="0">
              <a:latin typeface="Calibri"/>
              <a:ea typeface="Times New Roman"/>
              <a:cs typeface="Times New Roman"/>
            </a:endParaRPr>
          </a:p>
          <a:p>
            <a:pPr marL="342900" lvl="0" indent="-342900">
              <a:lnSpc>
                <a:spcPct val="115000"/>
              </a:lnSpc>
              <a:spcAft>
                <a:spcPts val="1000"/>
              </a:spcAft>
              <a:buFont typeface="Times New Roman"/>
              <a:buChar char="-"/>
              <a:tabLst>
                <a:tab pos="914400" algn="l"/>
              </a:tabLst>
            </a:pPr>
            <a:r>
              <a:rPr lang="kk-KZ" sz="3200" dirty="0">
                <a:latin typeface="Times New Roman"/>
                <a:ea typeface="Times New Roman"/>
                <a:cs typeface="Times New Roman"/>
              </a:rPr>
              <a:t>Аурудың алдын </a:t>
            </a:r>
            <a:r>
              <a:rPr lang="kk-KZ" sz="3200" dirty="0" smtClean="0">
                <a:latin typeface="Times New Roman"/>
                <a:ea typeface="Times New Roman"/>
                <a:cs typeface="Times New Roman"/>
              </a:rPr>
              <a:t>ал.</a:t>
            </a:r>
            <a:endParaRPr lang="ru-RU" sz="3200" dirty="0">
              <a:effectLst/>
              <a:latin typeface="Calibri"/>
              <a:ea typeface="Times New Roman"/>
              <a:cs typeface="Times New Roman"/>
            </a:endParaRPr>
          </a:p>
        </p:txBody>
      </p:sp>
    </p:spTree>
    <p:extLst>
      <p:ext uri="{BB962C8B-B14F-4D97-AF65-F5344CB8AC3E}">
        <p14:creationId xmlns:p14="http://schemas.microsoft.com/office/powerpoint/2010/main" val="2659269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16632"/>
            <a:ext cx="8712968" cy="6624736"/>
          </a:xfrm>
        </p:spPr>
        <p:txBody>
          <a:bodyPr>
            <a:normAutofit fontScale="92500" lnSpcReduction="10000"/>
          </a:bodyPr>
          <a:lstStyle/>
          <a:p>
            <a:pPr>
              <a:lnSpc>
                <a:spcPct val="115000"/>
              </a:lnSpc>
              <a:spcAft>
                <a:spcPts val="1000"/>
              </a:spcAft>
            </a:pPr>
            <a:r>
              <a:rPr lang="kk-KZ" dirty="0" smtClean="0">
                <a:solidFill>
                  <a:srgbClr val="333333"/>
                </a:solidFill>
                <a:latin typeface="Times New Roman"/>
                <a:ea typeface="Times New Roman"/>
                <a:cs typeface="Times New Roman"/>
              </a:rPr>
              <a:t>    Халқымыз </a:t>
            </a:r>
            <a:r>
              <a:rPr lang="kk-KZ" dirty="0">
                <a:solidFill>
                  <a:srgbClr val="333333"/>
                </a:solidFill>
                <a:latin typeface="Times New Roman"/>
                <a:ea typeface="Times New Roman"/>
                <a:cs typeface="Times New Roman"/>
              </a:rPr>
              <a:t>әрқашанда денсаулықты бірінші орынға қойып, бірінші байлық – денсаулық деп санаған. Дені сау, еңбекқор, ақылды азамат </a:t>
            </a:r>
            <a:r>
              <a:rPr lang="kk-KZ" dirty="0">
                <a:solidFill>
                  <a:schemeClr val="tx1"/>
                </a:solidFill>
                <a:latin typeface="Times New Roman"/>
                <a:ea typeface="Times New Roman"/>
                <a:cs typeface="Times New Roman"/>
              </a:rPr>
              <a:t>болып өсу үшін</a:t>
            </a:r>
            <a:r>
              <a:rPr lang="kk-KZ" dirty="0">
                <a:latin typeface="Times New Roman"/>
                <a:ea typeface="Times New Roman"/>
                <a:cs typeface="Times New Roman"/>
              </a:rPr>
              <a:t>, </a:t>
            </a:r>
            <a:r>
              <a:rPr lang="kk-KZ" dirty="0">
                <a:solidFill>
                  <a:srgbClr val="333333"/>
                </a:solidFill>
                <a:latin typeface="Times New Roman"/>
                <a:ea typeface="Times New Roman"/>
                <a:cs typeface="Times New Roman"/>
              </a:rPr>
              <a:t>дұрыс тамақтана білу қажет. Ол үшін күнделікті ішетін асымыз құнарлы, пайдалы, дәрумендерге бай болу қажет. Сонымен қатар, тамақтану </a:t>
            </a:r>
            <a:r>
              <a:rPr lang="kk-KZ" dirty="0">
                <a:solidFill>
                  <a:schemeClr val="tx1"/>
                </a:solidFill>
                <a:latin typeface="Times New Roman"/>
                <a:ea typeface="Times New Roman"/>
                <a:cs typeface="Times New Roman"/>
              </a:rPr>
              <a:t>ережелерін де сақтауымыз </a:t>
            </a:r>
            <a:r>
              <a:rPr lang="kk-KZ" dirty="0">
                <a:solidFill>
                  <a:srgbClr val="333333"/>
                </a:solidFill>
                <a:latin typeface="Times New Roman"/>
                <a:ea typeface="Times New Roman"/>
                <a:cs typeface="Times New Roman"/>
              </a:rPr>
              <a:t>қажет.</a:t>
            </a:r>
            <a:endParaRPr lang="ru-RU" sz="2000" dirty="0">
              <a:latin typeface="Calibri"/>
              <a:ea typeface="Calibri"/>
              <a:cs typeface="Times New Roman"/>
            </a:endParaRPr>
          </a:p>
          <a:p>
            <a:pPr>
              <a:lnSpc>
                <a:spcPct val="115000"/>
              </a:lnSpc>
              <a:spcAft>
                <a:spcPts val="1000"/>
              </a:spcAft>
            </a:pPr>
            <a:r>
              <a:rPr lang="kk-KZ" dirty="0">
                <a:solidFill>
                  <a:srgbClr val="333333"/>
                </a:solidFill>
                <a:latin typeface="Times New Roman"/>
                <a:ea typeface="Times New Roman"/>
                <a:cs typeface="Times New Roman"/>
              </a:rPr>
              <a:t>     Бірнеше жыл бұрын Чехияда, жоғары сынып оқушылары, қаттырған құлпынайы мен кілегейі бар балмұздақты жеп, эпидемия тіркелген болатын. Зертханалық сараптаманың нәтижесінде аталған кілегейдің орнында өзі емес, мұздалған А </a:t>
            </a:r>
            <a:r>
              <a:rPr lang="kk-KZ" dirty="0" smtClean="0">
                <a:solidFill>
                  <a:srgbClr val="333333"/>
                </a:solidFill>
                <a:latin typeface="Times New Roman"/>
                <a:ea typeface="Times New Roman"/>
                <a:cs typeface="Times New Roman"/>
              </a:rPr>
              <a:t>гепатиті</a:t>
            </a:r>
            <a:r>
              <a:rPr lang="ru-RU" sz="2000" dirty="0">
                <a:latin typeface="Calibri"/>
                <a:ea typeface="Times New Roman"/>
                <a:cs typeface="Times New Roman"/>
              </a:rPr>
              <a:t> </a:t>
            </a:r>
            <a:r>
              <a:rPr lang="kk-KZ" dirty="0" smtClean="0">
                <a:solidFill>
                  <a:srgbClr val="333333"/>
                </a:solidFill>
                <a:latin typeface="Times New Roman"/>
                <a:ea typeface="Times New Roman"/>
                <a:cs typeface="Times New Roman"/>
              </a:rPr>
              <a:t>болып </a:t>
            </a:r>
            <a:r>
              <a:rPr lang="kk-KZ" dirty="0">
                <a:solidFill>
                  <a:srgbClr val="333333"/>
                </a:solidFill>
                <a:latin typeface="Times New Roman"/>
                <a:ea typeface="Times New Roman"/>
                <a:cs typeface="Times New Roman"/>
              </a:rPr>
              <a:t>шықты. </a:t>
            </a:r>
            <a:r>
              <a:rPr lang="kk-KZ" dirty="0">
                <a:solidFill>
                  <a:schemeClr val="tx1"/>
                </a:solidFill>
                <a:latin typeface="Times New Roman"/>
                <a:ea typeface="Times New Roman"/>
                <a:cs typeface="Times New Roman"/>
              </a:rPr>
              <a:t>Сондықтан да </a:t>
            </a:r>
            <a:r>
              <a:rPr lang="kk-KZ" dirty="0">
                <a:solidFill>
                  <a:srgbClr val="333333"/>
                </a:solidFill>
                <a:latin typeface="Times New Roman"/>
                <a:ea typeface="Times New Roman"/>
                <a:cs typeface="Times New Roman"/>
              </a:rPr>
              <a:t>балмұздақ, газдалған сусындар және чипсы т/б зиянды тағамдардан бойымызды аулақ  ұстаған жөн!</a:t>
            </a:r>
            <a:endParaRPr lang="ru-RU" sz="2000" dirty="0">
              <a:latin typeface="Calibri"/>
              <a:ea typeface="Calibri"/>
              <a:cs typeface="Times New Roman"/>
            </a:endParaRPr>
          </a:p>
          <a:p>
            <a:pPr>
              <a:lnSpc>
                <a:spcPct val="115000"/>
              </a:lnSpc>
              <a:spcAft>
                <a:spcPts val="1000"/>
              </a:spcAft>
            </a:pPr>
            <a:r>
              <a:rPr lang="kk-KZ" dirty="0">
                <a:solidFill>
                  <a:srgbClr val="333333"/>
                </a:solidFill>
                <a:latin typeface="Times New Roman"/>
                <a:ea typeface="Times New Roman"/>
                <a:cs typeface="Times New Roman"/>
              </a:rPr>
              <a:t>    Денсаулық әркімнің өз қолында. Денсаулықты адам баласына табиғат сыйлаған басты байлық. Денсаулықты жоғалту оңай, қалпына келтіру қиын. Сондықтан адамның денсаулығының мықты болуы адамның өзіне байланысты. Жағымды, жағымсыз заттарды дұрыс таңдаумен қатар салауатты өмір сүруге болады.</a:t>
            </a:r>
            <a:endParaRPr lang="ru-RU" sz="2000" dirty="0">
              <a:latin typeface="Calibri"/>
              <a:ea typeface="Calibri"/>
              <a:cs typeface="Times New Roman"/>
            </a:endParaRPr>
          </a:p>
          <a:p>
            <a:endParaRPr lang="ru-RU" dirty="0"/>
          </a:p>
        </p:txBody>
      </p:sp>
    </p:spTree>
    <p:extLst>
      <p:ext uri="{BB962C8B-B14F-4D97-AF65-F5344CB8AC3E}">
        <p14:creationId xmlns:p14="http://schemas.microsoft.com/office/powerpoint/2010/main" val="1459170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50" name="Picture 2" descr="C:\Users\Admin\Desktop\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968"/>
            <a:ext cx="9144826" cy="687796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827997" y="927730"/>
            <a:ext cx="7488832" cy="2640723"/>
          </a:xfrm>
          <a:prstGeom prst="rect">
            <a:avLst/>
          </a:prstGeom>
        </p:spPr>
        <p:txBody>
          <a:bodyPr wrap="square">
            <a:spAutoFit/>
          </a:bodyPr>
          <a:lstStyle/>
          <a:p>
            <a:pPr>
              <a:lnSpc>
                <a:spcPct val="115000"/>
              </a:lnSpc>
              <a:spcAft>
                <a:spcPts val="1000"/>
              </a:spcAft>
            </a:pPr>
            <a:r>
              <a:rPr lang="kk-KZ" sz="3600" b="1" dirty="0">
                <a:latin typeface="Times New Roman"/>
                <a:ea typeface="Times New Roman"/>
                <a:cs typeface="Times New Roman"/>
              </a:rPr>
              <a:t>1– тапсырма. </a:t>
            </a:r>
            <a:r>
              <a:rPr lang="kk-KZ" sz="3600" dirty="0">
                <a:solidFill>
                  <a:srgbClr val="000000"/>
                </a:solidFill>
                <a:latin typeface="Times New Roman"/>
                <a:ea typeface="Times New Roman"/>
                <a:cs typeface="Times New Roman"/>
              </a:rPr>
              <a:t>Берілген ақпараттарды негізге ала отырып, проблемалық  сұрақтар </a:t>
            </a:r>
            <a:r>
              <a:rPr lang="kk-KZ" sz="3600" dirty="0" smtClean="0">
                <a:solidFill>
                  <a:srgbClr val="000000"/>
                </a:solidFill>
                <a:latin typeface="Times New Roman"/>
                <a:ea typeface="Times New Roman"/>
                <a:cs typeface="Times New Roman"/>
              </a:rPr>
              <a:t>құрастырыңыздар</a:t>
            </a:r>
            <a:r>
              <a:rPr lang="kk-KZ" sz="3600" b="1" dirty="0" smtClean="0">
                <a:solidFill>
                  <a:srgbClr val="000000"/>
                </a:solidFill>
                <a:latin typeface="Times New Roman"/>
                <a:ea typeface="Times New Roman"/>
                <a:cs typeface="Times New Roman"/>
              </a:rPr>
              <a:t>.</a:t>
            </a:r>
            <a:endParaRPr lang="ru-RU" sz="3600" dirty="0">
              <a:effectLst/>
              <a:latin typeface="Calibri"/>
              <a:ea typeface="Calibri"/>
              <a:cs typeface="Times New Roman"/>
            </a:endParaRPr>
          </a:p>
        </p:txBody>
      </p:sp>
      <p:sp>
        <p:nvSpPr>
          <p:cNvPr id="5" name="Прямоугольник 4"/>
          <p:cNvSpPr/>
          <p:nvPr/>
        </p:nvSpPr>
        <p:spPr>
          <a:xfrm>
            <a:off x="3923928" y="4073211"/>
            <a:ext cx="4536504" cy="1477328"/>
          </a:xfrm>
          <a:prstGeom prst="rect">
            <a:avLst/>
          </a:prstGeom>
        </p:spPr>
        <p:txBody>
          <a:bodyPr wrap="square">
            <a:spAutoFit/>
          </a:bodyPr>
          <a:lstStyle/>
          <a:p>
            <a:pPr>
              <a:lnSpc>
                <a:spcPct val="150000"/>
              </a:lnSpc>
            </a:pPr>
            <a:r>
              <a:rPr lang="kk-KZ" sz="2000" b="1" dirty="0">
                <a:latin typeface="Times New Roman"/>
                <a:ea typeface="Times New Roman"/>
                <a:cs typeface="Times New Roman"/>
              </a:rPr>
              <a:t>Дескриптор: </a:t>
            </a:r>
            <a:endParaRPr lang="ru-RU" sz="2000" dirty="0">
              <a:latin typeface="Calibri"/>
              <a:ea typeface="Calibri"/>
              <a:cs typeface="Times New Roman"/>
            </a:endParaRPr>
          </a:p>
          <a:p>
            <a:pPr>
              <a:lnSpc>
                <a:spcPct val="150000"/>
              </a:lnSpc>
            </a:pPr>
            <a:r>
              <a:rPr lang="kk-KZ" sz="2000" dirty="0">
                <a:latin typeface="Times New Roman"/>
                <a:ea typeface="Times New Roman"/>
                <a:cs typeface="Times New Roman"/>
              </a:rPr>
              <a:t>- Берілген ақпараттарды пайдаланады;</a:t>
            </a:r>
            <a:endParaRPr lang="ru-RU" sz="2000" dirty="0">
              <a:latin typeface="Calibri"/>
              <a:ea typeface="Calibri"/>
              <a:cs typeface="Times New Roman"/>
            </a:endParaRPr>
          </a:p>
          <a:p>
            <a:pPr>
              <a:lnSpc>
                <a:spcPct val="150000"/>
              </a:lnSpc>
            </a:pPr>
            <a:r>
              <a:rPr lang="kk-KZ" sz="2000" dirty="0">
                <a:latin typeface="Times New Roman"/>
                <a:ea typeface="Times New Roman"/>
              </a:rPr>
              <a:t>- </a:t>
            </a:r>
            <a:r>
              <a:rPr lang="kk-KZ" sz="2000" dirty="0" smtClean="0">
                <a:latin typeface="Times New Roman"/>
                <a:ea typeface="Times New Roman"/>
              </a:rPr>
              <a:t>Проблемалық </a:t>
            </a:r>
            <a:r>
              <a:rPr lang="kk-KZ" sz="2000" dirty="0">
                <a:latin typeface="Times New Roman"/>
                <a:ea typeface="Times New Roman"/>
              </a:rPr>
              <a:t>сұрақтар құрастырады.</a:t>
            </a:r>
            <a:endParaRPr lang="ru-RU" sz="2000" dirty="0"/>
          </a:p>
        </p:txBody>
      </p:sp>
    </p:spTree>
    <p:extLst>
      <p:ext uri="{BB962C8B-B14F-4D97-AF65-F5344CB8AC3E}">
        <p14:creationId xmlns:p14="http://schemas.microsoft.com/office/powerpoint/2010/main" val="3519710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descr="C:\Users\Admin\Desktop\3-page-1_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4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39552" y="548680"/>
            <a:ext cx="7272808" cy="3449149"/>
          </a:xfrm>
          <a:prstGeom prst="rect">
            <a:avLst/>
          </a:prstGeom>
        </p:spPr>
        <p:txBody>
          <a:bodyPr wrap="square">
            <a:spAutoFit/>
          </a:bodyPr>
          <a:lstStyle/>
          <a:p>
            <a:pPr>
              <a:lnSpc>
                <a:spcPct val="115000"/>
              </a:lnSpc>
              <a:spcAft>
                <a:spcPts val="1000"/>
              </a:spcAft>
            </a:pPr>
            <a:r>
              <a:rPr lang="kk-KZ" sz="2800" b="1" dirty="0">
                <a:solidFill>
                  <a:srgbClr val="000000"/>
                </a:solidFill>
                <a:latin typeface="Times New Roman"/>
                <a:ea typeface="Times New Roman"/>
                <a:cs typeface="Times New Roman"/>
              </a:rPr>
              <a:t>Болжамды жауап:</a:t>
            </a:r>
            <a:endParaRPr lang="ru-RU" sz="2800" dirty="0">
              <a:latin typeface="Calibri"/>
              <a:ea typeface="Calibri"/>
              <a:cs typeface="Times New Roman"/>
            </a:endParaRPr>
          </a:p>
          <a:p>
            <a:pPr>
              <a:lnSpc>
                <a:spcPct val="115000"/>
              </a:lnSpc>
              <a:spcAft>
                <a:spcPts val="1000"/>
              </a:spcAft>
            </a:pPr>
            <a:r>
              <a:rPr lang="kk-KZ" sz="2800" dirty="0">
                <a:solidFill>
                  <a:srgbClr val="222222"/>
                </a:solidFill>
                <a:latin typeface="Times New Roman"/>
                <a:ea typeface="Times New Roman"/>
                <a:cs typeface="Times New Roman"/>
              </a:rPr>
              <a:t>1. </a:t>
            </a:r>
            <a:r>
              <a:rPr lang="kk-KZ" sz="2800" dirty="0">
                <a:solidFill>
                  <a:srgbClr val="000000"/>
                </a:solidFill>
                <a:latin typeface="Times New Roman"/>
                <a:ea typeface="Calibri"/>
                <a:cs typeface="Times New Roman"/>
              </a:rPr>
              <a:t>Денсаулық дегеніміз не?</a:t>
            </a:r>
            <a:endParaRPr lang="ru-RU" sz="2800" dirty="0">
              <a:latin typeface="Calibri"/>
              <a:ea typeface="Calibri"/>
              <a:cs typeface="Times New Roman"/>
            </a:endParaRPr>
          </a:p>
          <a:p>
            <a:pPr>
              <a:lnSpc>
                <a:spcPct val="115000"/>
              </a:lnSpc>
              <a:spcAft>
                <a:spcPts val="1000"/>
              </a:spcAft>
            </a:pPr>
            <a:r>
              <a:rPr lang="kk-KZ" sz="2800" dirty="0">
                <a:solidFill>
                  <a:srgbClr val="222222"/>
                </a:solidFill>
                <a:latin typeface="Times New Roman"/>
                <a:ea typeface="Times New Roman"/>
                <a:cs typeface="Times New Roman"/>
              </a:rPr>
              <a:t>2. </a:t>
            </a:r>
            <a:r>
              <a:rPr lang="kk-KZ" sz="2800" dirty="0">
                <a:solidFill>
                  <a:srgbClr val="000000"/>
                </a:solidFill>
                <a:latin typeface="Times New Roman"/>
                <a:ea typeface="Times New Roman"/>
                <a:cs typeface="Times New Roman"/>
              </a:rPr>
              <a:t>Денсаулығымызға қалай күтім жасаймыз?</a:t>
            </a:r>
            <a:endParaRPr lang="ru-RU" sz="2800" dirty="0">
              <a:latin typeface="Calibri"/>
              <a:ea typeface="Calibri"/>
              <a:cs typeface="Times New Roman"/>
            </a:endParaRPr>
          </a:p>
          <a:p>
            <a:pPr>
              <a:lnSpc>
                <a:spcPct val="115000"/>
              </a:lnSpc>
              <a:spcAft>
                <a:spcPts val="1000"/>
              </a:spcAft>
            </a:pPr>
            <a:r>
              <a:rPr lang="kk-KZ" sz="2800" dirty="0">
                <a:solidFill>
                  <a:srgbClr val="000000"/>
                </a:solidFill>
                <a:latin typeface="Times New Roman"/>
                <a:ea typeface="Times New Roman"/>
                <a:cs typeface="Times New Roman"/>
              </a:rPr>
              <a:t>3. Денсаулықтың адам өміріндегі маңызы не?</a:t>
            </a:r>
            <a:endParaRPr lang="ru-RU" sz="2800" dirty="0">
              <a:latin typeface="Calibri"/>
              <a:ea typeface="Calibri"/>
              <a:cs typeface="Times New Roman"/>
            </a:endParaRPr>
          </a:p>
          <a:p>
            <a:r>
              <a:rPr lang="kk-KZ" sz="2800" dirty="0" smtClean="0">
                <a:latin typeface="Times New Roman"/>
                <a:ea typeface="Times New Roman"/>
              </a:rPr>
              <a:t>4</a:t>
            </a:r>
            <a:r>
              <a:rPr lang="kk-KZ" sz="2800" dirty="0">
                <a:latin typeface="Times New Roman"/>
                <a:ea typeface="Times New Roman"/>
              </a:rPr>
              <a:t>. </a:t>
            </a:r>
            <a:r>
              <a:rPr lang="kk-KZ" sz="2800" dirty="0">
                <a:solidFill>
                  <a:srgbClr val="000000"/>
                </a:solidFill>
                <a:latin typeface="Times New Roman"/>
                <a:ea typeface="Calibri"/>
              </a:rPr>
              <a:t>Адамның дені сау болу үшін қандай шарттар орындау қажет?</a:t>
            </a:r>
            <a:endParaRPr lang="ru-RU" sz="2800" dirty="0"/>
          </a:p>
        </p:txBody>
      </p:sp>
    </p:spTree>
    <p:extLst>
      <p:ext uri="{BB962C8B-B14F-4D97-AF65-F5344CB8AC3E}">
        <p14:creationId xmlns:p14="http://schemas.microsoft.com/office/powerpoint/2010/main" val="1254207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0923"/>
            <a:ext cx="8928992" cy="1600200"/>
          </a:xfrm>
        </p:spPr>
        <p:txBody>
          <a:bodyPr/>
          <a:lstStyle/>
          <a:p>
            <a:pPr algn="l">
              <a:lnSpc>
                <a:spcPct val="100000"/>
              </a:lnSpc>
            </a:pPr>
            <a:r>
              <a:rPr lang="kk-KZ" sz="3200" b="1" dirty="0" smtClean="0">
                <a:effectLst/>
                <a:latin typeface="Times New Roman"/>
                <a:ea typeface="Times New Roman"/>
                <a:cs typeface="Times New Roman"/>
              </a:rPr>
              <a:t/>
            </a:r>
            <a:br>
              <a:rPr lang="kk-KZ" sz="3200" b="1" dirty="0" smtClean="0">
                <a:effectLst/>
                <a:latin typeface="Times New Roman"/>
                <a:ea typeface="Times New Roman"/>
                <a:cs typeface="Times New Roman"/>
              </a:rPr>
            </a:br>
            <a:r>
              <a:rPr lang="kk-KZ" sz="3200" b="1" dirty="0">
                <a:effectLst/>
                <a:latin typeface="Times New Roman"/>
                <a:ea typeface="Times New Roman"/>
                <a:cs typeface="Times New Roman"/>
              </a:rPr>
              <a:t/>
            </a:r>
            <a:br>
              <a:rPr lang="kk-KZ" sz="3200" b="1" dirty="0">
                <a:effectLst/>
                <a:latin typeface="Times New Roman"/>
                <a:ea typeface="Times New Roman"/>
                <a:cs typeface="Times New Roman"/>
              </a:rPr>
            </a:br>
            <a:r>
              <a:rPr lang="kk-KZ" sz="3200" b="1" dirty="0" smtClean="0">
                <a:effectLst/>
                <a:latin typeface="Times New Roman"/>
                <a:ea typeface="Times New Roman"/>
                <a:cs typeface="Times New Roman"/>
              </a:rPr>
              <a:t/>
            </a:r>
            <a:br>
              <a:rPr lang="kk-KZ" sz="3200" b="1" dirty="0" smtClean="0">
                <a:effectLst/>
                <a:latin typeface="Times New Roman"/>
                <a:ea typeface="Times New Roman"/>
                <a:cs typeface="Times New Roman"/>
              </a:rPr>
            </a:br>
            <a:r>
              <a:rPr lang="kk-KZ" sz="2400" b="1" dirty="0" smtClean="0">
                <a:effectLst/>
                <a:latin typeface="Times New Roman"/>
                <a:ea typeface="Times New Roman"/>
                <a:cs typeface="Times New Roman"/>
              </a:rPr>
              <a:t>2-тапсырма</a:t>
            </a:r>
            <a:r>
              <a:rPr lang="kk-KZ" sz="2400" b="1" dirty="0">
                <a:effectLst/>
                <a:latin typeface="Times New Roman"/>
                <a:ea typeface="Times New Roman"/>
                <a:cs typeface="Times New Roman"/>
              </a:rPr>
              <a:t>. Берілген мәтіннен шылауларды тауып, түрлеріне қарай </a:t>
            </a:r>
            <a:r>
              <a:rPr lang="kk-KZ" sz="2400" b="1" dirty="0" smtClean="0">
                <a:effectLst/>
                <a:latin typeface="Times New Roman"/>
                <a:ea typeface="Times New Roman"/>
                <a:cs typeface="Times New Roman"/>
              </a:rPr>
              <a:t>ажыратыңыздар.</a:t>
            </a:r>
            <a:r>
              <a:rPr lang="ru-RU" sz="2400" dirty="0">
                <a:effectLst/>
                <a:latin typeface="Calibri"/>
                <a:ea typeface="Calibri"/>
                <a:cs typeface="Times New Roman"/>
              </a:rPr>
              <a:t/>
            </a:r>
            <a:br>
              <a:rPr lang="ru-RU" sz="2400" dirty="0">
                <a:effectLst/>
                <a:latin typeface="Calibri"/>
                <a:ea typeface="Calibri"/>
                <a:cs typeface="Times New Roman"/>
              </a:rPr>
            </a:br>
            <a:r>
              <a:rPr lang="kk-KZ" sz="2400" b="1" dirty="0">
                <a:effectLst/>
                <a:latin typeface="Times New Roman"/>
                <a:ea typeface="Times New Roman"/>
                <a:cs typeface="Times New Roman"/>
              </a:rPr>
              <a:t>Еске түсіру:</a:t>
            </a:r>
            <a:r>
              <a:rPr lang="ru-RU" sz="3200" dirty="0">
                <a:effectLst/>
                <a:latin typeface="Calibri"/>
                <a:ea typeface="Calibri"/>
                <a:cs typeface="Times New Roman"/>
              </a:rPr>
              <a:t/>
            </a:r>
            <a:br>
              <a:rPr lang="ru-RU" sz="3200" dirty="0">
                <a:effectLst/>
                <a:latin typeface="Calibri"/>
                <a:ea typeface="Calibri"/>
                <a:cs typeface="Times New Roman"/>
              </a:rPr>
            </a:br>
            <a:endParaRPr lang="ru-RU" sz="3200" dirty="0"/>
          </a:p>
        </p:txBody>
      </p:sp>
      <p:pic>
        <p:nvPicPr>
          <p:cNvPr id="4" name="Рисунок 3" descr="C:\Users\Admin\Desktop\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24744"/>
            <a:ext cx="8673670" cy="5717331"/>
          </a:xfrm>
          <a:prstGeom prst="rect">
            <a:avLst/>
          </a:prstGeom>
          <a:noFill/>
          <a:ln>
            <a:noFill/>
          </a:ln>
        </p:spPr>
      </p:pic>
      <p:sp>
        <p:nvSpPr>
          <p:cNvPr id="3" name="Прямоугольник 2"/>
          <p:cNvSpPr/>
          <p:nvPr/>
        </p:nvSpPr>
        <p:spPr>
          <a:xfrm>
            <a:off x="7524329" y="4344642"/>
            <a:ext cx="1619672" cy="2177006"/>
          </a:xfrm>
          <a:prstGeom prst="rect">
            <a:avLst/>
          </a:prstGeom>
        </p:spPr>
        <p:txBody>
          <a:bodyPr wrap="square">
            <a:spAutoFit/>
          </a:bodyPr>
          <a:lstStyle/>
          <a:p>
            <a:pPr>
              <a:lnSpc>
                <a:spcPct val="115000"/>
              </a:lnSpc>
              <a:spcAft>
                <a:spcPts val="1000"/>
              </a:spcAft>
            </a:pPr>
            <a:r>
              <a:rPr lang="kk-KZ" b="1" dirty="0">
                <a:latin typeface="Times New Roman"/>
                <a:ea typeface="Times New Roman"/>
                <a:cs typeface="Times New Roman"/>
              </a:rPr>
              <a:t>Дескриптор: </a:t>
            </a:r>
            <a:endParaRPr lang="ru-RU" sz="1600" dirty="0">
              <a:latin typeface="Calibri"/>
              <a:ea typeface="Calibri"/>
              <a:cs typeface="Times New Roman"/>
            </a:endParaRPr>
          </a:p>
          <a:p>
            <a:pPr>
              <a:lnSpc>
                <a:spcPct val="115000"/>
              </a:lnSpc>
              <a:spcAft>
                <a:spcPts val="1000"/>
              </a:spcAft>
            </a:pPr>
            <a:r>
              <a:rPr lang="kk-KZ" dirty="0">
                <a:latin typeface="Times New Roman"/>
                <a:ea typeface="Times New Roman"/>
                <a:cs typeface="Times New Roman"/>
              </a:rPr>
              <a:t>- Мәтіннен шылауларды табады;</a:t>
            </a:r>
            <a:endParaRPr lang="ru-RU" sz="1600" dirty="0">
              <a:latin typeface="Calibri"/>
              <a:ea typeface="Calibri"/>
              <a:cs typeface="Times New Roman"/>
            </a:endParaRPr>
          </a:p>
          <a:p>
            <a:r>
              <a:rPr lang="kk-KZ" dirty="0">
                <a:latin typeface="Times New Roman"/>
                <a:ea typeface="Times New Roman"/>
              </a:rPr>
              <a:t>-түрлеріне ажыратады.</a:t>
            </a:r>
            <a:endParaRPr lang="ru-RU" dirty="0"/>
          </a:p>
        </p:txBody>
      </p:sp>
    </p:spTree>
    <p:extLst>
      <p:ext uri="{BB962C8B-B14F-4D97-AF65-F5344CB8AC3E}">
        <p14:creationId xmlns:p14="http://schemas.microsoft.com/office/powerpoint/2010/main" val="4085749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16632"/>
            <a:ext cx="8712968" cy="6624736"/>
          </a:xfrm>
        </p:spPr>
        <p:txBody>
          <a:bodyPr>
            <a:normAutofit fontScale="92500" lnSpcReduction="10000"/>
          </a:bodyPr>
          <a:lstStyle/>
          <a:p>
            <a:pPr>
              <a:lnSpc>
                <a:spcPct val="115000"/>
              </a:lnSpc>
              <a:spcAft>
                <a:spcPts val="1000"/>
              </a:spcAft>
            </a:pPr>
            <a:r>
              <a:rPr lang="kk-KZ" dirty="0" smtClean="0">
                <a:solidFill>
                  <a:srgbClr val="333333"/>
                </a:solidFill>
                <a:latin typeface="Times New Roman"/>
                <a:ea typeface="Times New Roman"/>
                <a:cs typeface="Times New Roman"/>
              </a:rPr>
              <a:t>    Халқымыз </a:t>
            </a:r>
            <a:r>
              <a:rPr lang="kk-KZ" dirty="0">
                <a:solidFill>
                  <a:srgbClr val="333333"/>
                </a:solidFill>
                <a:latin typeface="Times New Roman"/>
                <a:ea typeface="Times New Roman"/>
                <a:cs typeface="Times New Roman"/>
              </a:rPr>
              <a:t>әрқашанда денсаулықты бірінші орынға қойып, бірінші байлық – денсаулық деп санаған. Дені сау, еңбекқор, ақылды азамат </a:t>
            </a:r>
            <a:r>
              <a:rPr lang="kk-KZ" dirty="0">
                <a:solidFill>
                  <a:schemeClr val="tx1"/>
                </a:solidFill>
                <a:latin typeface="Times New Roman"/>
                <a:ea typeface="Times New Roman"/>
                <a:cs typeface="Times New Roman"/>
              </a:rPr>
              <a:t>болып өсу үшін</a:t>
            </a:r>
            <a:r>
              <a:rPr lang="kk-KZ" dirty="0">
                <a:latin typeface="Times New Roman"/>
                <a:ea typeface="Times New Roman"/>
                <a:cs typeface="Times New Roman"/>
              </a:rPr>
              <a:t>, </a:t>
            </a:r>
            <a:r>
              <a:rPr lang="kk-KZ" dirty="0">
                <a:solidFill>
                  <a:srgbClr val="333333"/>
                </a:solidFill>
                <a:latin typeface="Times New Roman"/>
                <a:ea typeface="Times New Roman"/>
                <a:cs typeface="Times New Roman"/>
              </a:rPr>
              <a:t>дұрыс тамақтана білу қажет. Ол үшін күнделікті ішетін асымыз құнарлы, пайдалы, дәрумендерге бай болу қажет. Сонымен қатар, тамақтану </a:t>
            </a:r>
            <a:r>
              <a:rPr lang="kk-KZ" dirty="0">
                <a:solidFill>
                  <a:schemeClr val="tx1"/>
                </a:solidFill>
                <a:latin typeface="Times New Roman"/>
                <a:ea typeface="Times New Roman"/>
                <a:cs typeface="Times New Roman"/>
              </a:rPr>
              <a:t>ережелерін де сақтауымыз </a:t>
            </a:r>
            <a:r>
              <a:rPr lang="kk-KZ" dirty="0">
                <a:solidFill>
                  <a:srgbClr val="333333"/>
                </a:solidFill>
                <a:latin typeface="Times New Roman"/>
                <a:ea typeface="Times New Roman"/>
                <a:cs typeface="Times New Roman"/>
              </a:rPr>
              <a:t>қажет.</a:t>
            </a:r>
            <a:endParaRPr lang="ru-RU" sz="2000" dirty="0">
              <a:latin typeface="Calibri"/>
              <a:ea typeface="Calibri"/>
              <a:cs typeface="Times New Roman"/>
            </a:endParaRPr>
          </a:p>
          <a:p>
            <a:pPr>
              <a:lnSpc>
                <a:spcPct val="115000"/>
              </a:lnSpc>
              <a:spcAft>
                <a:spcPts val="1000"/>
              </a:spcAft>
            </a:pPr>
            <a:r>
              <a:rPr lang="kk-KZ" dirty="0">
                <a:solidFill>
                  <a:srgbClr val="333333"/>
                </a:solidFill>
                <a:latin typeface="Times New Roman"/>
                <a:ea typeface="Times New Roman"/>
                <a:cs typeface="Times New Roman"/>
              </a:rPr>
              <a:t>     Бірнеше жыл бұрын Чехияда, жоғары сынып оқушылары, қаттырған құлпынайы мен кілегейі бар балмұздақты жеп, эпидемия тіркелген болатын. Зертханалық сараптаманың нәтижесінде аталған кілегейдің орнында өзі емес, мұздалған А </a:t>
            </a:r>
            <a:r>
              <a:rPr lang="kk-KZ" dirty="0" smtClean="0">
                <a:solidFill>
                  <a:srgbClr val="333333"/>
                </a:solidFill>
                <a:latin typeface="Times New Roman"/>
                <a:ea typeface="Times New Roman"/>
                <a:cs typeface="Times New Roman"/>
              </a:rPr>
              <a:t>гепатиті</a:t>
            </a:r>
            <a:r>
              <a:rPr lang="ru-RU" sz="2000" dirty="0">
                <a:latin typeface="Calibri"/>
                <a:ea typeface="Times New Roman"/>
                <a:cs typeface="Times New Roman"/>
              </a:rPr>
              <a:t> </a:t>
            </a:r>
            <a:r>
              <a:rPr lang="kk-KZ" dirty="0" smtClean="0">
                <a:solidFill>
                  <a:srgbClr val="333333"/>
                </a:solidFill>
                <a:latin typeface="Times New Roman"/>
                <a:ea typeface="Times New Roman"/>
                <a:cs typeface="Times New Roman"/>
              </a:rPr>
              <a:t>болып </a:t>
            </a:r>
            <a:r>
              <a:rPr lang="kk-KZ" dirty="0">
                <a:solidFill>
                  <a:srgbClr val="333333"/>
                </a:solidFill>
                <a:latin typeface="Times New Roman"/>
                <a:ea typeface="Times New Roman"/>
                <a:cs typeface="Times New Roman"/>
              </a:rPr>
              <a:t>шықты. </a:t>
            </a:r>
            <a:r>
              <a:rPr lang="kk-KZ" dirty="0">
                <a:solidFill>
                  <a:schemeClr val="tx1"/>
                </a:solidFill>
                <a:latin typeface="Times New Roman"/>
                <a:ea typeface="Times New Roman"/>
                <a:cs typeface="Times New Roman"/>
              </a:rPr>
              <a:t>Сондықтан да </a:t>
            </a:r>
            <a:r>
              <a:rPr lang="kk-KZ" dirty="0">
                <a:solidFill>
                  <a:srgbClr val="333333"/>
                </a:solidFill>
                <a:latin typeface="Times New Roman"/>
                <a:ea typeface="Times New Roman"/>
                <a:cs typeface="Times New Roman"/>
              </a:rPr>
              <a:t>балмұздақ, газдалған сусындар және чипсы т/б зиянды тағамдардан бойымызды аулақ  ұстаған жөн!</a:t>
            </a:r>
            <a:endParaRPr lang="ru-RU" sz="2000" dirty="0">
              <a:latin typeface="Calibri"/>
              <a:ea typeface="Calibri"/>
              <a:cs typeface="Times New Roman"/>
            </a:endParaRPr>
          </a:p>
          <a:p>
            <a:pPr>
              <a:lnSpc>
                <a:spcPct val="115000"/>
              </a:lnSpc>
              <a:spcAft>
                <a:spcPts val="1000"/>
              </a:spcAft>
            </a:pPr>
            <a:r>
              <a:rPr lang="kk-KZ" dirty="0">
                <a:solidFill>
                  <a:srgbClr val="333333"/>
                </a:solidFill>
                <a:latin typeface="Times New Roman"/>
                <a:ea typeface="Times New Roman"/>
                <a:cs typeface="Times New Roman"/>
              </a:rPr>
              <a:t>    Денсаулық әркімнің өз қолында. Денсаулықты адам баласына табиғат сыйлаған басты байлық. Денсаулықты жоғалту оңай, қалпына келтіру қиын. Сондықтан адамның денсаулығының мықты болуы адамның өзіне байланысты. Жағымды, жағымсыз заттарды дұрыс таңдаумен қатар салауатты өмір сүруге болады.</a:t>
            </a:r>
            <a:endParaRPr lang="ru-RU" sz="2000" dirty="0">
              <a:latin typeface="Calibri"/>
              <a:ea typeface="Calibri"/>
              <a:cs typeface="Times New Roman"/>
            </a:endParaRPr>
          </a:p>
          <a:p>
            <a:endParaRPr lang="ru-RU" dirty="0"/>
          </a:p>
        </p:txBody>
      </p:sp>
    </p:spTree>
    <p:extLst>
      <p:ext uri="{BB962C8B-B14F-4D97-AF65-F5344CB8AC3E}">
        <p14:creationId xmlns:p14="http://schemas.microsoft.com/office/powerpoint/2010/main" val="4137264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098" name="Picture 2" descr="C:\Users\Admin\Desktop\3-page-1_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64" y="13025"/>
            <a:ext cx="9130680" cy="684801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59742" y="548680"/>
            <a:ext cx="3555653" cy="658642"/>
          </a:xfrm>
          <a:prstGeom prst="rect">
            <a:avLst/>
          </a:prstGeom>
        </p:spPr>
        <p:txBody>
          <a:bodyPr wrap="none">
            <a:spAutoFit/>
          </a:bodyPr>
          <a:lstStyle/>
          <a:p>
            <a:pPr>
              <a:lnSpc>
                <a:spcPct val="115000"/>
              </a:lnSpc>
              <a:spcAft>
                <a:spcPts val="1000"/>
              </a:spcAft>
            </a:pPr>
            <a:r>
              <a:rPr lang="kk-KZ" sz="3200" b="1" dirty="0" smtClean="0">
                <a:latin typeface="Times New Roman"/>
                <a:ea typeface="Times New Roman"/>
                <a:cs typeface="Times New Roman"/>
              </a:rPr>
              <a:t>Болжамды </a:t>
            </a:r>
            <a:r>
              <a:rPr lang="kk-KZ" sz="3200" b="1" dirty="0">
                <a:latin typeface="Times New Roman"/>
                <a:ea typeface="Times New Roman"/>
                <a:cs typeface="Times New Roman"/>
              </a:rPr>
              <a:t>жауап:</a:t>
            </a:r>
            <a:endParaRPr lang="ru-RU" sz="3200" dirty="0">
              <a:effectLst/>
              <a:latin typeface="Calibri"/>
              <a:ea typeface="Calibri"/>
              <a:cs typeface="Times New Roman"/>
            </a:endParaRPr>
          </a:p>
        </p:txBody>
      </p:sp>
      <p:sp>
        <p:nvSpPr>
          <p:cNvPr id="7" name="Прямоугольник 6"/>
          <p:cNvSpPr/>
          <p:nvPr/>
        </p:nvSpPr>
        <p:spPr>
          <a:xfrm>
            <a:off x="251520" y="1484784"/>
            <a:ext cx="7632848" cy="2825389"/>
          </a:xfrm>
          <a:prstGeom prst="rect">
            <a:avLst/>
          </a:prstGeom>
        </p:spPr>
        <p:txBody>
          <a:bodyPr wrap="square">
            <a:spAutoFit/>
          </a:bodyPr>
          <a:lstStyle/>
          <a:p>
            <a:pPr>
              <a:lnSpc>
                <a:spcPct val="115000"/>
              </a:lnSpc>
              <a:spcAft>
                <a:spcPts val="1000"/>
              </a:spcAft>
            </a:pPr>
            <a:r>
              <a:rPr lang="kk-KZ" sz="2800" b="1" i="1" dirty="0" smtClean="0">
                <a:latin typeface="Times New Roman"/>
                <a:ea typeface="Times New Roman"/>
                <a:cs typeface="Times New Roman"/>
              </a:rPr>
              <a:t>үшін </a:t>
            </a:r>
            <a:r>
              <a:rPr lang="kk-KZ" sz="2800" dirty="0">
                <a:latin typeface="Times New Roman"/>
                <a:ea typeface="Times New Roman"/>
                <a:cs typeface="Times New Roman"/>
              </a:rPr>
              <a:t>– атау септік тұлғасындағы шылау</a:t>
            </a:r>
            <a:endParaRPr lang="ru-RU" sz="2800" dirty="0">
              <a:latin typeface="Calibri"/>
              <a:ea typeface="Calibri"/>
              <a:cs typeface="Times New Roman"/>
            </a:endParaRPr>
          </a:p>
          <a:p>
            <a:pPr>
              <a:lnSpc>
                <a:spcPct val="115000"/>
              </a:lnSpc>
              <a:spcAft>
                <a:spcPts val="1000"/>
              </a:spcAft>
            </a:pPr>
            <a:r>
              <a:rPr lang="kk-KZ" sz="2800" b="1" i="1" dirty="0">
                <a:solidFill>
                  <a:srgbClr val="333333"/>
                </a:solidFill>
                <a:latin typeface="Times New Roman"/>
                <a:ea typeface="Times New Roman"/>
                <a:cs typeface="Times New Roman"/>
              </a:rPr>
              <a:t>ережелерін </a:t>
            </a:r>
            <a:r>
              <a:rPr lang="kk-KZ" sz="2800" b="1" i="1" dirty="0">
                <a:latin typeface="Times New Roman"/>
                <a:ea typeface="Times New Roman"/>
                <a:cs typeface="Times New Roman"/>
              </a:rPr>
              <a:t>де </a:t>
            </a:r>
            <a:r>
              <a:rPr lang="kk-KZ" sz="2800" dirty="0">
                <a:latin typeface="Times New Roman"/>
                <a:ea typeface="Times New Roman"/>
                <a:cs typeface="Times New Roman"/>
              </a:rPr>
              <a:t>– жалғаулық шылау</a:t>
            </a:r>
            <a:endParaRPr lang="ru-RU" sz="2800" dirty="0">
              <a:latin typeface="Calibri"/>
              <a:ea typeface="Calibri"/>
              <a:cs typeface="Times New Roman"/>
            </a:endParaRPr>
          </a:p>
          <a:p>
            <a:pPr>
              <a:lnSpc>
                <a:spcPct val="115000"/>
              </a:lnSpc>
              <a:spcAft>
                <a:spcPts val="1000"/>
              </a:spcAft>
            </a:pPr>
            <a:r>
              <a:rPr lang="kk-KZ" sz="2800" b="1" i="1" dirty="0">
                <a:solidFill>
                  <a:srgbClr val="333333"/>
                </a:solidFill>
                <a:latin typeface="Times New Roman"/>
                <a:ea typeface="Times New Roman"/>
                <a:cs typeface="Times New Roman"/>
              </a:rPr>
              <a:t>құлпынайы мен кілегейі </a:t>
            </a:r>
            <a:r>
              <a:rPr lang="kk-KZ" sz="2800" dirty="0">
                <a:solidFill>
                  <a:srgbClr val="333333"/>
                </a:solidFill>
                <a:latin typeface="Times New Roman"/>
                <a:ea typeface="Times New Roman"/>
                <a:cs typeface="Times New Roman"/>
              </a:rPr>
              <a:t>– жалғаулық шылау</a:t>
            </a:r>
            <a:endParaRPr lang="ru-RU" sz="2800" dirty="0">
              <a:latin typeface="Calibri"/>
              <a:ea typeface="Calibri"/>
              <a:cs typeface="Times New Roman"/>
            </a:endParaRPr>
          </a:p>
          <a:p>
            <a:r>
              <a:rPr lang="kk-KZ" sz="2800" b="1" i="1" dirty="0">
                <a:solidFill>
                  <a:srgbClr val="333333"/>
                </a:solidFill>
                <a:latin typeface="Times New Roman"/>
                <a:ea typeface="Times New Roman"/>
              </a:rPr>
              <a:t>таңдаумен </a:t>
            </a:r>
            <a:r>
              <a:rPr lang="kk-KZ" sz="2800" b="1" i="1" dirty="0" smtClean="0">
                <a:solidFill>
                  <a:srgbClr val="333333"/>
                </a:solidFill>
                <a:latin typeface="Times New Roman"/>
                <a:ea typeface="Times New Roman"/>
              </a:rPr>
              <a:t>қатар - </a:t>
            </a:r>
            <a:r>
              <a:rPr lang="kk-KZ" sz="2800" dirty="0">
                <a:solidFill>
                  <a:srgbClr val="333333"/>
                </a:solidFill>
                <a:latin typeface="Times New Roman"/>
                <a:ea typeface="Times New Roman"/>
              </a:rPr>
              <a:t>көмектес септік тұлғасындағы шылау</a:t>
            </a:r>
            <a:endParaRPr lang="ru-RU" sz="2800" dirty="0"/>
          </a:p>
        </p:txBody>
      </p:sp>
    </p:spTree>
    <p:extLst>
      <p:ext uri="{BB962C8B-B14F-4D97-AF65-F5344CB8AC3E}">
        <p14:creationId xmlns:p14="http://schemas.microsoft.com/office/powerpoint/2010/main" val="28758633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88</TotalTime>
  <Words>554</Words>
  <Application>Microsoft Office PowerPoint</Application>
  <PresentationFormat>Экран (4:3)</PresentationFormat>
  <Paragraphs>125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Исполнительная</vt:lpstr>
      <vt:lpstr>Қазақ тілі   7 сынып 8-бөлім: Дұрыс тамақтану.  Гендік өзгеріске ұшыраған тағамдар. Морфология  Сабақтың тақырыбы:  Дұрыс тамақтанудың басы - тазалық</vt:lpstr>
      <vt:lpstr>Бағалау критерийі:</vt:lpstr>
      <vt:lpstr>Презентация PowerPoint</vt:lpstr>
      <vt:lpstr>Презентация PowerPoint</vt:lpstr>
      <vt:lpstr>Презентация PowerPoint</vt:lpstr>
      <vt:lpstr>Презентация PowerPoint</vt:lpstr>
      <vt:lpstr>   2-тапсырма. Берілген мәтіннен шылауларды тауып, түрлеріне қарай ажыратыңыздар. Еске түсіру: </vt:lpstr>
      <vt:lpstr>Презентация PowerPoint</vt:lpstr>
      <vt:lpstr>Презентация PowerPoint</vt:lpstr>
      <vt:lpstr>3-тапсырма. Шылауларды ажырату мақсатында берілген тестті орындаңыздар. </vt:lpstr>
      <vt:lpstr>Дұрыс жауап: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Қазақ тілі   7 сынып 8-бөлім: Дұрыс тамақтану. Гендік өзгеріске ұшыраған тағамдар. Морфология  Сабақтың тақырыбы:  Дұрыс тамақтанудың басы - тазалық</dc:title>
  <dc:creator>Admin</dc:creator>
  <cp:lastModifiedBy>Admin</cp:lastModifiedBy>
  <cp:revision>12</cp:revision>
  <dcterms:created xsi:type="dcterms:W3CDTF">2021-01-05T05:25:43Z</dcterms:created>
  <dcterms:modified xsi:type="dcterms:W3CDTF">2021-01-09T12:43:02Z</dcterms:modified>
</cp:coreProperties>
</file>