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67" r:id="rId2"/>
    <p:sldId id="257" r:id="rId3"/>
    <p:sldId id="256" r:id="rId4"/>
    <p:sldId id="258" r:id="rId5"/>
    <p:sldId id="260" r:id="rId6"/>
    <p:sldId id="261" r:id="rId7"/>
    <p:sldId id="262" r:id="rId8"/>
    <p:sldId id="263" r:id="rId9"/>
    <p:sldId id="264" r:id="rId10"/>
    <p:sldId id="265" r:id="rId11"/>
    <p:sldId id="266" r:id="rId12"/>
    <p:sldId id="268" r:id="rId1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ru-RU" smtClean="0"/>
              <a:t>Образец заголовка</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2377265F-D14A-4073-88AC-F82D242FD626}" type="datetimeFigureOut">
              <a:rPr lang="ru-RU" smtClean="0"/>
              <a:t>04.01.2021</a:t>
            </a:fld>
            <a:endParaRPr lang="ru-RU"/>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ru-RU"/>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977510C6-6DFC-4603-A4CF-56169A1EC7B6}" type="slidenum">
              <a:rPr lang="ru-RU" smtClean="0"/>
              <a:t>‹#›</a:t>
            </a:fld>
            <a:endParaRPr lang="ru-RU"/>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26007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377265F-D14A-4073-88AC-F82D242FD626}" type="datetimeFigureOut">
              <a:rPr lang="ru-RU" smtClean="0"/>
              <a:t>04.01.2021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77510C6-6DFC-4603-A4CF-56169A1EC7B6}" type="slidenum">
              <a:rPr lang="ru-RU" smtClean="0"/>
              <a:t>‹#›</a:t>
            </a:fld>
            <a:endParaRPr lang="ru-RU"/>
          </a:p>
        </p:txBody>
      </p:sp>
    </p:spTree>
    <p:extLst>
      <p:ext uri="{BB962C8B-B14F-4D97-AF65-F5344CB8AC3E}">
        <p14:creationId xmlns:p14="http://schemas.microsoft.com/office/powerpoint/2010/main" val="1731278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377265F-D14A-4073-88AC-F82D242FD626}" type="datetimeFigureOut">
              <a:rPr lang="ru-RU" smtClean="0"/>
              <a:t>04.01.2021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77510C6-6DFC-4603-A4CF-56169A1EC7B6}" type="slidenum">
              <a:rPr lang="ru-RU" smtClean="0"/>
              <a:t>‹#›</a:t>
            </a:fld>
            <a:endParaRPr lang="ru-RU"/>
          </a:p>
        </p:txBody>
      </p:sp>
    </p:spTree>
    <p:extLst>
      <p:ext uri="{BB962C8B-B14F-4D97-AF65-F5344CB8AC3E}">
        <p14:creationId xmlns:p14="http://schemas.microsoft.com/office/powerpoint/2010/main" val="1670354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377265F-D14A-4073-88AC-F82D242FD626}" type="datetimeFigureOut">
              <a:rPr lang="ru-RU" smtClean="0"/>
              <a:t>04.01.2021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77510C6-6DFC-4603-A4CF-56169A1EC7B6}" type="slidenum">
              <a:rPr lang="ru-RU" smtClean="0"/>
              <a:t>‹#›</a:t>
            </a:fld>
            <a:endParaRPr lang="ru-RU"/>
          </a:p>
        </p:txBody>
      </p:sp>
    </p:spTree>
    <p:extLst>
      <p:ext uri="{BB962C8B-B14F-4D97-AF65-F5344CB8AC3E}">
        <p14:creationId xmlns:p14="http://schemas.microsoft.com/office/powerpoint/2010/main" val="1182367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2377265F-D14A-4073-88AC-F82D242FD626}" type="datetimeFigureOut">
              <a:rPr lang="ru-RU" smtClean="0"/>
              <a:t>04.01.2021</a:t>
            </a:fld>
            <a:endParaRPr lang="ru-RU"/>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ru-RU"/>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977510C6-6DFC-4603-A4CF-56169A1EC7B6}" type="slidenum">
              <a:rPr lang="ru-RU" smtClean="0"/>
              <a:t>‹#›</a:t>
            </a:fld>
            <a:endParaRPr lang="ru-RU"/>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412828858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2377265F-D14A-4073-88AC-F82D242FD626}" type="datetimeFigureOut">
              <a:rPr lang="ru-RU" smtClean="0"/>
              <a:t>04.01.2021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77510C6-6DFC-4603-A4CF-56169A1EC7B6}" type="slidenum">
              <a:rPr lang="ru-RU" smtClean="0"/>
              <a:t>‹#›</a:t>
            </a:fld>
            <a:endParaRPr lang="ru-RU"/>
          </a:p>
        </p:txBody>
      </p:sp>
    </p:spTree>
    <p:extLst>
      <p:ext uri="{BB962C8B-B14F-4D97-AF65-F5344CB8AC3E}">
        <p14:creationId xmlns:p14="http://schemas.microsoft.com/office/powerpoint/2010/main" val="3276020620"/>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57300" y="2909102"/>
            <a:ext cx="4800600" cy="299639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633864" y="2909102"/>
            <a:ext cx="4800600" cy="299639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2377265F-D14A-4073-88AC-F82D242FD626}" type="datetimeFigureOut">
              <a:rPr lang="ru-RU" smtClean="0"/>
              <a:t>04.01.2021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77510C6-6DFC-4603-A4CF-56169A1EC7B6}" type="slidenum">
              <a:rPr lang="ru-RU" smtClean="0"/>
              <a:t>‹#›</a:t>
            </a:fld>
            <a:endParaRPr lang="ru-RU"/>
          </a:p>
        </p:txBody>
      </p:sp>
    </p:spTree>
    <p:extLst>
      <p:ext uri="{BB962C8B-B14F-4D97-AF65-F5344CB8AC3E}">
        <p14:creationId xmlns:p14="http://schemas.microsoft.com/office/powerpoint/2010/main" val="651451912"/>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2377265F-D14A-4073-88AC-F82D242FD626}" type="datetimeFigureOut">
              <a:rPr lang="ru-RU" smtClean="0"/>
              <a:t>04.01.2021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77510C6-6DFC-4603-A4CF-56169A1EC7B6}" type="slidenum">
              <a:rPr lang="ru-RU" smtClean="0"/>
              <a:t>‹#›</a:t>
            </a:fld>
            <a:endParaRPr lang="ru-RU"/>
          </a:p>
        </p:txBody>
      </p:sp>
    </p:spTree>
    <p:extLst>
      <p:ext uri="{BB962C8B-B14F-4D97-AF65-F5344CB8AC3E}">
        <p14:creationId xmlns:p14="http://schemas.microsoft.com/office/powerpoint/2010/main" val="3097993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77265F-D14A-4073-88AC-F82D242FD626}" type="datetimeFigureOut">
              <a:rPr lang="ru-RU" smtClean="0"/>
              <a:t>04.01.2021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977510C6-6DFC-4603-A4CF-56169A1EC7B6}" type="slidenum">
              <a:rPr lang="ru-RU" smtClean="0"/>
              <a:t>‹#›</a:t>
            </a:fld>
            <a:endParaRPr lang="ru-RU"/>
          </a:p>
        </p:txBody>
      </p:sp>
    </p:spTree>
    <p:extLst>
      <p:ext uri="{BB962C8B-B14F-4D97-AF65-F5344CB8AC3E}">
        <p14:creationId xmlns:p14="http://schemas.microsoft.com/office/powerpoint/2010/main" val="1852167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ru-RU" smtClean="0"/>
              <a:t>Образец заголовка</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65051" y="6375679"/>
            <a:ext cx="1233355" cy="348462"/>
          </a:xfrm>
        </p:spPr>
        <p:txBody>
          <a:bodyPr/>
          <a:lstStyle/>
          <a:p>
            <a:fld id="{2377265F-D14A-4073-88AC-F82D242FD626}" type="datetimeFigureOut">
              <a:rPr lang="ru-RU" smtClean="0"/>
              <a:t>04.01.2021</a:t>
            </a:fld>
            <a:endParaRPr lang="ru-RU"/>
          </a:p>
        </p:txBody>
      </p:sp>
      <p:sp>
        <p:nvSpPr>
          <p:cNvPr id="6" name="Footer Placeholder 5"/>
          <p:cNvSpPr>
            <a:spLocks noGrp="1"/>
          </p:cNvSpPr>
          <p:nvPr>
            <p:ph type="ftr" sz="quarter" idx="11"/>
          </p:nvPr>
        </p:nvSpPr>
        <p:spPr>
          <a:xfrm>
            <a:off x="2103620" y="6375679"/>
            <a:ext cx="3482179" cy="345796"/>
          </a:xfrm>
        </p:spPr>
        <p:txBody>
          <a:bodyPr/>
          <a:lstStyle/>
          <a:p>
            <a:endParaRPr lang="ru-RU"/>
          </a:p>
        </p:txBody>
      </p:sp>
      <p:sp>
        <p:nvSpPr>
          <p:cNvPr id="7" name="Slide Number Placeholder 6"/>
          <p:cNvSpPr>
            <a:spLocks noGrp="1"/>
          </p:cNvSpPr>
          <p:nvPr>
            <p:ph type="sldNum" sz="quarter" idx="12"/>
          </p:nvPr>
        </p:nvSpPr>
        <p:spPr>
          <a:xfrm>
            <a:off x="5691014" y="6375679"/>
            <a:ext cx="1232456" cy="345796"/>
          </a:xfrm>
        </p:spPr>
        <p:txBody>
          <a:bodyPr/>
          <a:lstStyle/>
          <a:p>
            <a:fld id="{977510C6-6DFC-4603-A4CF-56169A1EC7B6}" type="slidenum">
              <a:rPr lang="ru-RU" smtClean="0"/>
              <a:t>‹#›</a:t>
            </a:fld>
            <a:endParaRPr lang="ru-RU"/>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48488775"/>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65950" y="6375679"/>
            <a:ext cx="1232456" cy="348462"/>
          </a:xfrm>
        </p:spPr>
        <p:txBody>
          <a:bodyPr/>
          <a:lstStyle/>
          <a:p>
            <a:fld id="{2377265F-D14A-4073-88AC-F82D242FD626}" type="datetimeFigureOut">
              <a:rPr lang="ru-RU" smtClean="0"/>
              <a:t>04.01.2021</a:t>
            </a:fld>
            <a:endParaRPr lang="ru-RU"/>
          </a:p>
        </p:txBody>
      </p:sp>
      <p:sp>
        <p:nvSpPr>
          <p:cNvPr id="6" name="Footer Placeholder 5"/>
          <p:cNvSpPr>
            <a:spLocks noGrp="1"/>
          </p:cNvSpPr>
          <p:nvPr>
            <p:ph type="ftr" sz="quarter" idx="11"/>
          </p:nvPr>
        </p:nvSpPr>
        <p:spPr>
          <a:xfrm>
            <a:off x="2103621" y="6375679"/>
            <a:ext cx="3482178" cy="345796"/>
          </a:xfrm>
        </p:spPr>
        <p:txBody>
          <a:bodyPr/>
          <a:lstStyle/>
          <a:p>
            <a:endParaRPr lang="ru-RU"/>
          </a:p>
        </p:txBody>
      </p:sp>
      <p:sp>
        <p:nvSpPr>
          <p:cNvPr id="7" name="Slide Number Placeholder 6"/>
          <p:cNvSpPr>
            <a:spLocks noGrp="1"/>
          </p:cNvSpPr>
          <p:nvPr>
            <p:ph type="sldNum" sz="quarter" idx="12"/>
          </p:nvPr>
        </p:nvSpPr>
        <p:spPr>
          <a:xfrm>
            <a:off x="5687568" y="6375679"/>
            <a:ext cx="1234440" cy="345796"/>
          </a:xfrm>
        </p:spPr>
        <p:txBody>
          <a:bodyPr/>
          <a:lstStyle/>
          <a:p>
            <a:fld id="{977510C6-6DFC-4603-A4CF-56169A1EC7B6}" type="slidenum">
              <a:rPr lang="ru-RU" smtClean="0"/>
              <a:t>‹#›</a:t>
            </a:fld>
            <a:endParaRPr lang="ru-RU"/>
          </a:p>
        </p:txBody>
      </p:sp>
    </p:spTree>
    <p:extLst>
      <p:ext uri="{BB962C8B-B14F-4D97-AF65-F5344CB8AC3E}">
        <p14:creationId xmlns:p14="http://schemas.microsoft.com/office/powerpoint/2010/main" val="979468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2377265F-D14A-4073-88AC-F82D242FD626}" type="datetimeFigureOut">
              <a:rPr lang="ru-RU" smtClean="0"/>
              <a:t>04.01.2021</a:t>
            </a:fld>
            <a:endParaRPr lang="ru-RU"/>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ru-RU"/>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977510C6-6DFC-4603-A4CF-56169A1EC7B6}" type="slidenum">
              <a:rPr lang="ru-RU" smtClean="0"/>
              <a:t>‹#›</a:t>
            </a:fld>
            <a:endParaRPr lang="ru-RU"/>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7903422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kk-KZ" sz="4800" b="1" dirty="0" smtClean="0">
                <a:solidFill>
                  <a:srgbClr val="002060"/>
                </a:solidFill>
                <a:latin typeface="Times New Roman" panose="02020603050405020304" pitchFamily="18" charset="0"/>
                <a:cs typeface="Times New Roman" panose="02020603050405020304" pitchFamily="18" charset="0"/>
              </a:rPr>
              <a:t>7-сынып     </a:t>
            </a:r>
            <a:br>
              <a:rPr lang="kk-KZ" sz="4800" b="1" dirty="0" smtClean="0">
                <a:solidFill>
                  <a:srgbClr val="002060"/>
                </a:solidFill>
                <a:latin typeface="Times New Roman" panose="02020603050405020304" pitchFamily="18" charset="0"/>
                <a:cs typeface="Times New Roman" panose="02020603050405020304" pitchFamily="18" charset="0"/>
              </a:rPr>
            </a:br>
            <a:r>
              <a:rPr lang="kk-KZ" sz="4800" b="1" dirty="0" smtClean="0">
                <a:solidFill>
                  <a:srgbClr val="002060"/>
                </a:solidFill>
                <a:latin typeface="Times New Roman" panose="02020603050405020304" pitchFamily="18" charset="0"/>
                <a:cs typeface="Times New Roman" panose="02020603050405020304" pitchFamily="18" charset="0"/>
              </a:rPr>
              <a:t>қазақ тілі </a:t>
            </a:r>
            <a:endParaRPr lang="ru-RU" sz="4800" b="1" dirty="0">
              <a:solidFill>
                <a:srgbClr val="00206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362515" y="2119747"/>
            <a:ext cx="10178322" cy="3593591"/>
          </a:xfrm>
        </p:spPr>
        <p:txBody>
          <a:bodyPr>
            <a:normAutofit/>
          </a:bodyPr>
          <a:lstStyle/>
          <a:p>
            <a:pPr marL="0" indent="0" algn="ctr">
              <a:buNone/>
            </a:pPr>
            <a:r>
              <a:rPr lang="kk-KZ" sz="3200" b="1" dirty="0" smtClean="0">
                <a:solidFill>
                  <a:srgbClr val="002060"/>
                </a:solidFill>
                <a:latin typeface="Times New Roman" panose="02020603050405020304" pitchFamily="18" charset="0"/>
                <a:cs typeface="Times New Roman" panose="02020603050405020304" pitchFamily="18" charset="0"/>
              </a:rPr>
              <a:t>БӨЛІМ АТАУЫ: </a:t>
            </a:r>
            <a:br>
              <a:rPr lang="kk-KZ" sz="3200" b="1" dirty="0" smtClean="0">
                <a:solidFill>
                  <a:srgbClr val="002060"/>
                </a:solidFill>
                <a:latin typeface="Times New Roman" panose="02020603050405020304" pitchFamily="18" charset="0"/>
                <a:cs typeface="Times New Roman" panose="02020603050405020304" pitchFamily="18" charset="0"/>
              </a:rPr>
            </a:br>
            <a:r>
              <a:rPr lang="kk-KZ" sz="4000" b="1" dirty="0" smtClean="0">
                <a:solidFill>
                  <a:srgbClr val="00B0F0"/>
                </a:solidFill>
                <a:latin typeface="Times New Roman" panose="02020603050405020304" pitchFamily="18" charset="0"/>
                <a:cs typeface="Times New Roman" panose="02020603050405020304" pitchFamily="18" charset="0"/>
              </a:rPr>
              <a:t>Қазақстандағы ұлттар достастығы</a:t>
            </a:r>
            <a:endParaRPr lang="ru-RU" sz="4000" b="1" dirty="0">
              <a:solidFill>
                <a:srgbClr val="00B0F0"/>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3711286" y="3303188"/>
            <a:ext cx="5480779" cy="3346994"/>
          </a:xfrm>
          <a:prstGeom prst="rect">
            <a:avLst/>
          </a:prstGeom>
        </p:spPr>
      </p:pic>
    </p:spTree>
    <p:extLst>
      <p:ext uri="{BB962C8B-B14F-4D97-AF65-F5344CB8AC3E}">
        <p14:creationId xmlns:p14="http://schemas.microsoft.com/office/powerpoint/2010/main" val="4280242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22219" y="146858"/>
            <a:ext cx="10178322" cy="864524"/>
          </a:xfrm>
        </p:spPr>
        <p:txBody>
          <a:bodyPr>
            <a:normAutofit/>
          </a:bodyPr>
          <a:lstStyle/>
          <a:p>
            <a:pPr lvl="0">
              <a:lnSpc>
                <a:spcPct val="100000"/>
              </a:lnSpc>
              <a:spcBef>
                <a:spcPts val="700"/>
              </a:spcBef>
              <a:buClr>
                <a:srgbClr val="0B082E"/>
              </a:buClr>
            </a:pPr>
            <a:r>
              <a:rPr lang="kk-KZ" sz="4900" b="1" dirty="0" smtClean="0">
                <a:solidFill>
                  <a:srgbClr val="C00000"/>
                </a:solidFill>
                <a:latin typeface="Times New Roman" panose="02020603050405020304" pitchFamily="18" charset="0"/>
                <a:cs typeface="Times New Roman" panose="02020603050405020304" pitchFamily="18" charset="0"/>
              </a:rPr>
              <a:t>Жауап үлгісі:</a:t>
            </a:r>
            <a:endParaRPr lang="ru-RU" sz="4900" b="1" dirty="0">
              <a:solidFill>
                <a:srgbClr val="C0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251678" y="1330037"/>
            <a:ext cx="10178322" cy="4549556"/>
          </a:xfrm>
        </p:spPr>
        <p:txBody>
          <a:bodyPr>
            <a:normAutofit/>
          </a:bodyPr>
          <a:lstStyle/>
          <a:p>
            <a:pPr marL="0" indent="0">
              <a:buNone/>
            </a:pPr>
            <a:r>
              <a:rPr lang="kk-KZ" dirty="0" smtClean="0">
                <a:solidFill>
                  <a:srgbClr val="0B082E">
                    <a:lumMod val="75000"/>
                    <a:lumOff val="25000"/>
                  </a:srgbClr>
                </a:solidFill>
              </a:rPr>
              <a:t>  </a:t>
            </a:r>
            <a:endParaRPr lang="ru-RU" dirty="0"/>
          </a:p>
        </p:txBody>
      </p:sp>
      <p:sp>
        <p:nvSpPr>
          <p:cNvPr id="4" name="Горизонтальный свиток 3"/>
          <p:cNvSpPr/>
          <p:nvPr/>
        </p:nvSpPr>
        <p:spPr>
          <a:xfrm>
            <a:off x="1537855" y="692727"/>
            <a:ext cx="9762686" cy="5971309"/>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buClr>
                <a:srgbClr val="000000"/>
              </a:buClr>
            </a:pPr>
            <a:endParaRPr kumimoji="0" lang="kk-KZ" sz="2400" b="1" i="0" u="none" strike="noStrike" kern="0" cap="none" spc="0" normalizeH="0" baseline="0" noProof="0" dirty="0" smtClean="0">
              <a:ln>
                <a:noFill/>
              </a:ln>
              <a:solidFill>
                <a:srgbClr val="3F3F3F"/>
              </a:solidFill>
              <a:effectLst/>
              <a:uLnTx/>
              <a:uFillTx/>
              <a:latin typeface="Tahoma"/>
              <a:ea typeface="Tahoma"/>
              <a:cs typeface="Tahoma"/>
              <a:sym typeface="Tahoma"/>
            </a:endParaRPr>
          </a:p>
          <a:p>
            <a:pPr lvl="0">
              <a:lnSpc>
                <a:spcPct val="107000"/>
              </a:lnSpc>
              <a:buClr>
                <a:srgbClr val="000000"/>
              </a:buClr>
            </a:pPr>
            <a:r>
              <a:rPr kumimoji="0" lang="kk-KZ" sz="2400" b="1" i="0" u="none" strike="noStrike" kern="0" cap="none" spc="0" normalizeH="0" baseline="0" noProof="0" dirty="0" smtClean="0">
                <a:ln>
                  <a:noFill/>
                </a:ln>
                <a:solidFill>
                  <a:srgbClr val="3F3F3F"/>
                </a:solidFill>
                <a:effectLst/>
                <a:uLnTx/>
                <a:uFillTx/>
                <a:latin typeface="Tahoma"/>
                <a:ea typeface="Tahoma"/>
                <a:cs typeface="Tahoma"/>
                <a:sym typeface="Tahoma"/>
              </a:rPr>
              <a:t>   Құрметті қала тұрғындары!</a:t>
            </a:r>
          </a:p>
          <a:p>
            <a:pPr lvl="0">
              <a:lnSpc>
                <a:spcPct val="107000"/>
              </a:lnSpc>
              <a:spcBef>
                <a:spcPts val="800"/>
              </a:spcBef>
              <a:buClr>
                <a:srgbClr val="000000"/>
              </a:buClr>
            </a:pPr>
            <a:r>
              <a:rPr kumimoji="0" lang="kk-KZ" sz="2000" b="0" i="0" u="none" strike="noStrike" kern="0" cap="none" spc="0" normalizeH="0" baseline="0" noProof="0" dirty="0" smtClean="0">
                <a:ln>
                  <a:noFill/>
                </a:ln>
                <a:solidFill>
                  <a:srgbClr val="3F3F3F"/>
                </a:solidFill>
                <a:effectLst/>
                <a:uLnTx/>
                <a:uFillTx/>
                <a:latin typeface="Tahoma"/>
                <a:ea typeface="Tahoma"/>
                <a:cs typeface="Tahoma"/>
                <a:sym typeface="Tahoma"/>
              </a:rPr>
              <a:t>     Қазақстан  Республикасы Ұлттар</a:t>
            </a:r>
            <a:r>
              <a:rPr kumimoji="0" lang="kk-KZ" sz="2000" b="0" i="0" u="none" strike="noStrike" kern="0" cap="none" spc="0" normalizeH="0" noProof="0" dirty="0" smtClean="0">
                <a:ln>
                  <a:noFill/>
                </a:ln>
                <a:solidFill>
                  <a:srgbClr val="3F3F3F"/>
                </a:solidFill>
                <a:effectLst/>
                <a:uLnTx/>
                <a:uFillTx/>
                <a:latin typeface="Tahoma"/>
                <a:ea typeface="Tahoma"/>
                <a:cs typeface="Tahoma"/>
                <a:sym typeface="Tahoma"/>
              </a:rPr>
              <a:t> достастығының мерекесі қарсаңында «Қазақстан» концерт залында еліміздің сахна жұлдыздарының қатысуымен «</a:t>
            </a:r>
            <a:r>
              <a:rPr kumimoji="0" lang="kk-KZ" sz="2000" b="0" i="0" u="none" strike="noStrike" kern="0" cap="none" spc="0" normalizeH="0" noProof="0" dirty="0" smtClean="0">
                <a:ln>
                  <a:noFill/>
                </a:ln>
                <a:solidFill>
                  <a:srgbClr val="3F3F3F"/>
                </a:solidFill>
                <a:effectLst/>
                <a:uLnTx/>
                <a:uFillTx/>
                <a:latin typeface="Tahoma"/>
                <a:ea typeface="Tahoma"/>
                <a:cs typeface="Tahoma"/>
                <a:sym typeface="Tahoma"/>
              </a:rPr>
              <a:t>Сәлем, </a:t>
            </a:r>
            <a:r>
              <a:rPr kumimoji="0" lang="kk-KZ" sz="2000" b="0" i="0" u="none" strike="noStrike" kern="0" cap="none" spc="0" normalizeH="0" noProof="0" dirty="0" smtClean="0">
                <a:ln>
                  <a:noFill/>
                </a:ln>
                <a:solidFill>
                  <a:srgbClr val="3F3F3F"/>
                </a:solidFill>
                <a:effectLst/>
                <a:uLnTx/>
                <a:uFillTx/>
                <a:latin typeface="Tahoma"/>
                <a:ea typeface="Tahoma"/>
                <a:cs typeface="Tahoma"/>
                <a:sym typeface="Tahoma"/>
              </a:rPr>
              <a:t>саған, Туған жер!» атты мерекелік концерт өтетінін </a:t>
            </a:r>
            <a:r>
              <a:rPr kumimoji="0" lang="kk-KZ" sz="2000" b="0" i="0" u="none" strike="noStrike" kern="0" cap="none" spc="0" normalizeH="0" baseline="0" noProof="0" dirty="0" smtClean="0">
                <a:ln>
                  <a:noFill/>
                </a:ln>
                <a:solidFill>
                  <a:srgbClr val="3F3F3F"/>
                </a:solidFill>
                <a:effectLst/>
                <a:uLnTx/>
                <a:uFillTx/>
                <a:latin typeface="Tahoma"/>
                <a:ea typeface="Tahoma"/>
                <a:cs typeface="Tahoma"/>
                <a:sym typeface="Tahoma"/>
              </a:rPr>
              <a:t>хабарлаймыз.</a:t>
            </a:r>
          </a:p>
          <a:p>
            <a:pPr lvl="0">
              <a:lnSpc>
                <a:spcPct val="107000"/>
              </a:lnSpc>
              <a:spcBef>
                <a:spcPts val="800"/>
              </a:spcBef>
              <a:buClr>
                <a:srgbClr val="000000"/>
              </a:buClr>
            </a:pPr>
            <a:r>
              <a:rPr lang="kk-KZ" sz="2000" kern="0" dirty="0" smtClean="0">
                <a:solidFill>
                  <a:srgbClr val="3F3F3F"/>
                </a:solidFill>
                <a:latin typeface="Tahoma"/>
                <a:ea typeface="Tahoma"/>
                <a:cs typeface="Tahoma"/>
                <a:sym typeface="Tahoma"/>
              </a:rPr>
              <a:t>Келем деушілерге есік ашық. Өтетін мерзімі: 30 сәуір сағ 15:00</a:t>
            </a:r>
          </a:p>
          <a:p>
            <a:pPr lvl="0">
              <a:lnSpc>
                <a:spcPct val="107000"/>
              </a:lnSpc>
              <a:spcBef>
                <a:spcPts val="800"/>
              </a:spcBef>
              <a:buClr>
                <a:srgbClr val="000000"/>
              </a:buClr>
            </a:pPr>
            <a:endParaRPr kumimoji="0" lang="kk-KZ" sz="2000" b="0" i="0" u="none" strike="noStrike" kern="0" cap="none" spc="0" normalizeH="0" baseline="0" noProof="0" dirty="0" smtClean="0">
              <a:ln>
                <a:noFill/>
              </a:ln>
              <a:solidFill>
                <a:srgbClr val="3F3F3F"/>
              </a:solidFill>
              <a:effectLst/>
              <a:uLnTx/>
              <a:uFillTx/>
              <a:latin typeface="Tahoma"/>
              <a:ea typeface="Tahoma"/>
              <a:cs typeface="Tahoma"/>
              <a:sym typeface="Tahoma"/>
            </a:endParaRPr>
          </a:p>
          <a:p>
            <a:pPr lvl="0">
              <a:lnSpc>
                <a:spcPct val="107000"/>
              </a:lnSpc>
              <a:buClr>
                <a:srgbClr val="000000"/>
              </a:buClr>
            </a:pPr>
            <a:r>
              <a:rPr kumimoji="0" lang="kk-KZ" sz="2000" b="0" i="0" u="none" strike="noStrike" kern="0" cap="none" spc="0" normalizeH="0" baseline="0" noProof="0" dirty="0" smtClean="0">
                <a:ln>
                  <a:noFill/>
                </a:ln>
                <a:solidFill>
                  <a:srgbClr val="3F3F3F"/>
                </a:solidFill>
                <a:effectLst/>
                <a:uLnTx/>
                <a:uFillTx/>
                <a:latin typeface="Tahoma"/>
                <a:ea typeface="Tahoma"/>
                <a:cs typeface="Tahoma"/>
                <a:sym typeface="Tahoma"/>
              </a:rPr>
              <a:t>Қосымша ақпаратты   8-777-555-00-11 телефоны арқылы алуға болады.</a:t>
            </a:r>
          </a:p>
          <a:p>
            <a:pPr lvl="0">
              <a:lnSpc>
                <a:spcPct val="107000"/>
              </a:lnSpc>
              <a:spcBef>
                <a:spcPts val="800"/>
              </a:spcBef>
              <a:buClr>
                <a:srgbClr val="000000"/>
              </a:buClr>
            </a:pPr>
            <a:r>
              <a:rPr kumimoji="0" lang="kk-KZ" sz="2000" b="0" i="0" u="none" strike="noStrike" kern="0" cap="none" spc="0" normalizeH="0" baseline="0" noProof="0" dirty="0" smtClean="0">
                <a:ln>
                  <a:noFill/>
                </a:ln>
                <a:solidFill>
                  <a:srgbClr val="3F3F3F"/>
                </a:solidFill>
                <a:effectLst/>
                <a:uLnTx/>
                <a:uFillTx/>
                <a:latin typeface="Tahoma"/>
                <a:ea typeface="Tahoma"/>
                <a:cs typeface="Tahoma"/>
                <a:sym typeface="Tahoma"/>
              </a:rPr>
              <a:t>		                           </a:t>
            </a:r>
            <a:r>
              <a:rPr kumimoji="0" lang="kk-KZ" sz="2000" b="1" i="0" u="none" strike="noStrike" kern="0" cap="none" spc="0" normalizeH="0" baseline="0" noProof="0" dirty="0" smtClean="0">
                <a:ln>
                  <a:noFill/>
                </a:ln>
                <a:solidFill>
                  <a:srgbClr val="3F3F3F"/>
                </a:solidFill>
                <a:effectLst/>
                <a:uLnTx/>
                <a:uFillTx/>
                <a:latin typeface="Tahoma"/>
                <a:ea typeface="Tahoma"/>
                <a:cs typeface="Tahoma"/>
                <a:sym typeface="Tahoma"/>
              </a:rPr>
              <a:t>Нұр-Сұлтан</a:t>
            </a:r>
            <a:r>
              <a:rPr kumimoji="0" lang="kk-KZ" sz="2000" b="1" i="0" u="none" strike="noStrike" kern="0" cap="none" spc="0" normalizeH="0" noProof="0" dirty="0" smtClean="0">
                <a:ln>
                  <a:noFill/>
                </a:ln>
                <a:solidFill>
                  <a:srgbClr val="3F3F3F"/>
                </a:solidFill>
                <a:effectLst/>
                <a:uLnTx/>
                <a:uFillTx/>
                <a:latin typeface="Tahoma"/>
                <a:ea typeface="Tahoma"/>
                <a:cs typeface="Tahoma"/>
                <a:sym typeface="Tahoma"/>
              </a:rPr>
              <a:t> қаласы әкімшілігі</a:t>
            </a:r>
            <a:endParaRPr kumimoji="0" lang="kk-KZ" sz="2000" b="1" i="0" u="none" strike="noStrike" kern="0" cap="none" spc="0" normalizeH="0" baseline="0" noProof="0" dirty="0" smtClean="0">
              <a:ln>
                <a:noFill/>
              </a:ln>
              <a:solidFill>
                <a:srgbClr val="3F3F3F"/>
              </a:solidFill>
              <a:effectLst/>
              <a:uLnTx/>
              <a:uFillTx/>
              <a:latin typeface="Tahoma"/>
              <a:ea typeface="Tahoma"/>
              <a:cs typeface="Tahoma"/>
              <a:sym typeface="Tahoma"/>
            </a:endParaRPr>
          </a:p>
          <a:p>
            <a:pPr lvl="0">
              <a:lnSpc>
                <a:spcPct val="107000"/>
              </a:lnSpc>
              <a:spcBef>
                <a:spcPts val="800"/>
              </a:spcBef>
              <a:buClr>
                <a:srgbClr val="000000"/>
              </a:buClr>
            </a:pPr>
            <a:endParaRPr kumimoji="0" lang="kk-KZ" sz="2000" b="1" i="0" u="none" strike="noStrike" kern="0" cap="none" spc="0" normalizeH="0" baseline="0" noProof="0" dirty="0">
              <a:ln>
                <a:noFill/>
              </a:ln>
              <a:solidFill>
                <a:srgbClr val="3F3F3F"/>
              </a:solidFill>
              <a:effectLst/>
              <a:uLnTx/>
              <a:uFillTx/>
              <a:latin typeface="Tahoma"/>
              <a:ea typeface="Tahoma"/>
              <a:cs typeface="Tahoma"/>
              <a:sym typeface="Tahoma"/>
            </a:endParaRPr>
          </a:p>
        </p:txBody>
      </p:sp>
    </p:spTree>
    <p:extLst>
      <p:ext uri="{BB962C8B-B14F-4D97-AF65-F5344CB8AC3E}">
        <p14:creationId xmlns:p14="http://schemas.microsoft.com/office/powerpoint/2010/main" val="2128647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22219" y="146858"/>
            <a:ext cx="10178322" cy="864524"/>
          </a:xfrm>
        </p:spPr>
        <p:txBody>
          <a:bodyPr>
            <a:normAutofit/>
          </a:bodyPr>
          <a:lstStyle/>
          <a:p>
            <a:pPr lvl="0" algn="ctr">
              <a:lnSpc>
                <a:spcPct val="100000"/>
              </a:lnSpc>
              <a:spcBef>
                <a:spcPts val="700"/>
              </a:spcBef>
              <a:buClr>
                <a:srgbClr val="0B082E"/>
              </a:buClr>
            </a:pPr>
            <a:r>
              <a:rPr lang="kk-KZ" sz="4900" b="1" dirty="0" smtClean="0">
                <a:solidFill>
                  <a:srgbClr val="C00000"/>
                </a:solidFill>
                <a:latin typeface="Times New Roman" panose="02020603050405020304" pitchFamily="18" charset="0"/>
                <a:cs typeface="Times New Roman" panose="02020603050405020304" pitchFamily="18" charset="0"/>
              </a:rPr>
              <a:t>Оқу тапсырмасы:</a:t>
            </a:r>
            <a:endParaRPr lang="ru-RU" sz="4900" b="1" dirty="0">
              <a:solidFill>
                <a:srgbClr val="C0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251678" y="1330037"/>
            <a:ext cx="10178322" cy="4549556"/>
          </a:xfrm>
        </p:spPr>
        <p:txBody>
          <a:bodyPr>
            <a:normAutofit/>
          </a:bodyPr>
          <a:lstStyle/>
          <a:p>
            <a:pPr marL="0" indent="0" algn="ctr">
              <a:buNone/>
            </a:pPr>
            <a:r>
              <a:rPr lang="kk-KZ" dirty="0" smtClean="0">
                <a:solidFill>
                  <a:srgbClr val="0B082E">
                    <a:lumMod val="75000"/>
                    <a:lumOff val="25000"/>
                  </a:srgbClr>
                </a:solidFill>
              </a:rPr>
              <a:t>  </a:t>
            </a:r>
            <a:r>
              <a:rPr lang="kk-KZ" sz="3600" b="1" dirty="0" smtClean="0">
                <a:solidFill>
                  <a:srgbClr val="0B082E">
                    <a:lumMod val="75000"/>
                    <a:lumOff val="25000"/>
                  </a:srgbClr>
                </a:solidFill>
                <a:latin typeface="Times New Roman" panose="02020603050405020304" pitchFamily="18" charset="0"/>
                <a:cs typeface="Times New Roman" panose="02020603050405020304" pitchFamily="18" charset="0"/>
              </a:rPr>
              <a:t>«Ұлттық құндылықтар» тақырыбына пайымдау мәтінін жазыңыздар. </a:t>
            </a:r>
            <a:endParaRPr lang="ru-RU" sz="3600" b="1"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122219" y="1163096"/>
            <a:ext cx="9568722" cy="1265475"/>
          </a:xfrm>
          <a:prstGeom prst="rect">
            <a:avLst/>
          </a:prstGeom>
        </p:spPr>
        <p:txBody>
          <a:bodyPr wrap="square">
            <a:spAutoFit/>
          </a:bodyPr>
          <a:lstStyle/>
          <a:p>
            <a:pPr lvl="0">
              <a:lnSpc>
                <a:spcPct val="110000"/>
              </a:lnSpc>
              <a:spcBef>
                <a:spcPts val="700"/>
              </a:spcBef>
              <a:buClr>
                <a:srgbClr val="0B082E"/>
              </a:buClr>
            </a:pPr>
            <a:endParaRPr lang="kk-KZ" sz="3200" b="1" dirty="0">
              <a:solidFill>
                <a:prstClr val="black">
                  <a:lumMod val="65000"/>
                  <a:lumOff val="35000"/>
                </a:prstClr>
              </a:solidFill>
              <a:latin typeface="Times New Roman" panose="02020603050405020304" pitchFamily="18" charset="0"/>
              <a:cs typeface="Times New Roman" panose="02020603050405020304" pitchFamily="18" charset="0"/>
            </a:endParaRPr>
          </a:p>
          <a:p>
            <a:pPr lvl="0">
              <a:lnSpc>
                <a:spcPct val="110000"/>
              </a:lnSpc>
              <a:spcBef>
                <a:spcPts val="700"/>
              </a:spcBef>
              <a:buClr>
                <a:srgbClr val="0B082E"/>
              </a:buClr>
            </a:pPr>
            <a:r>
              <a:rPr lang="kk-KZ" sz="3200" b="1" dirty="0">
                <a:solidFill>
                  <a:prstClr val="black">
                    <a:lumMod val="65000"/>
                    <a:lumOff val="35000"/>
                  </a:prstClr>
                </a:solidFill>
                <a:latin typeface="Times New Roman" panose="02020603050405020304" pitchFamily="18" charset="0"/>
                <a:cs typeface="Times New Roman" panose="02020603050405020304" pitchFamily="18" charset="0"/>
              </a:rPr>
              <a:t> </a:t>
            </a:r>
            <a:endParaRPr lang="ru-RU" sz="3200" b="1" dirty="0">
              <a:solidFill>
                <a:prstClr val="black">
                  <a:lumMod val="65000"/>
                  <a:lumOff val="35000"/>
                </a:prstClr>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4345867" y="3830649"/>
            <a:ext cx="3121423" cy="1950889"/>
          </a:xfrm>
          <a:prstGeom prst="rect">
            <a:avLst/>
          </a:prstGeom>
        </p:spPr>
      </p:pic>
      <p:pic>
        <p:nvPicPr>
          <p:cNvPr id="6" name="Рисунок 5"/>
          <p:cNvPicPr>
            <a:picLocks noChangeAspect="1"/>
          </p:cNvPicPr>
          <p:nvPr/>
        </p:nvPicPr>
        <p:blipFill>
          <a:blip r:embed="rId3"/>
          <a:stretch>
            <a:fillRect/>
          </a:stretch>
        </p:blipFill>
        <p:spPr>
          <a:xfrm>
            <a:off x="3921443" y="4404489"/>
            <a:ext cx="719390" cy="1524132"/>
          </a:xfrm>
          <a:prstGeom prst="rect">
            <a:avLst/>
          </a:prstGeom>
        </p:spPr>
      </p:pic>
      <p:pic>
        <p:nvPicPr>
          <p:cNvPr id="7" name="Рисунок 6"/>
          <p:cNvPicPr>
            <a:picLocks noChangeAspect="1"/>
          </p:cNvPicPr>
          <p:nvPr/>
        </p:nvPicPr>
        <p:blipFill>
          <a:blip r:embed="rId4"/>
          <a:stretch>
            <a:fillRect/>
          </a:stretch>
        </p:blipFill>
        <p:spPr>
          <a:xfrm>
            <a:off x="5309119" y="3498643"/>
            <a:ext cx="1194920" cy="1737511"/>
          </a:xfrm>
          <a:prstGeom prst="rect">
            <a:avLst/>
          </a:prstGeom>
        </p:spPr>
      </p:pic>
    </p:spTree>
    <p:extLst>
      <p:ext uri="{BB962C8B-B14F-4D97-AF65-F5344CB8AC3E}">
        <p14:creationId xmlns:p14="http://schemas.microsoft.com/office/powerpoint/2010/main" val="324458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22219" y="146858"/>
            <a:ext cx="10178322" cy="864524"/>
          </a:xfrm>
        </p:spPr>
        <p:txBody>
          <a:bodyPr>
            <a:normAutofit/>
          </a:bodyPr>
          <a:lstStyle/>
          <a:p>
            <a:pPr lvl="0">
              <a:lnSpc>
                <a:spcPct val="100000"/>
              </a:lnSpc>
              <a:spcBef>
                <a:spcPts val="700"/>
              </a:spcBef>
              <a:buClr>
                <a:srgbClr val="0B082E"/>
              </a:buClr>
            </a:pPr>
            <a:r>
              <a:rPr lang="kk-KZ" sz="4900" b="1" dirty="0" smtClean="0">
                <a:solidFill>
                  <a:srgbClr val="C00000"/>
                </a:solidFill>
                <a:latin typeface="Times New Roman" panose="02020603050405020304" pitchFamily="18" charset="0"/>
                <a:cs typeface="Times New Roman" panose="02020603050405020304" pitchFamily="18" charset="0"/>
              </a:rPr>
              <a:t>Қорытынды</a:t>
            </a:r>
            <a:endParaRPr lang="ru-RU" sz="4900" b="1" dirty="0">
              <a:solidFill>
                <a:srgbClr val="C0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251678" y="1330037"/>
            <a:ext cx="10178322" cy="4549556"/>
          </a:xfrm>
        </p:spPr>
        <p:txBody>
          <a:bodyPr>
            <a:normAutofit/>
          </a:bodyPr>
          <a:lstStyle/>
          <a:p>
            <a:pPr marL="0" indent="0">
              <a:buNone/>
            </a:pPr>
            <a:r>
              <a:rPr lang="kk-KZ" dirty="0" smtClean="0">
                <a:solidFill>
                  <a:srgbClr val="0B082E">
                    <a:lumMod val="75000"/>
                    <a:lumOff val="25000"/>
                  </a:srgbClr>
                </a:solidFill>
              </a:rPr>
              <a:t>  </a:t>
            </a:r>
            <a:endParaRPr lang="ru-RU" dirty="0"/>
          </a:p>
        </p:txBody>
      </p:sp>
      <p:sp>
        <p:nvSpPr>
          <p:cNvPr id="4" name="Прямоугольник 3"/>
          <p:cNvSpPr/>
          <p:nvPr/>
        </p:nvSpPr>
        <p:spPr>
          <a:xfrm>
            <a:off x="1122219" y="1163096"/>
            <a:ext cx="9568722" cy="3521990"/>
          </a:xfrm>
          <a:prstGeom prst="rect">
            <a:avLst/>
          </a:prstGeom>
        </p:spPr>
        <p:txBody>
          <a:bodyPr wrap="square">
            <a:spAutoFit/>
          </a:bodyPr>
          <a:lstStyle/>
          <a:p>
            <a:pPr lvl="0">
              <a:lnSpc>
                <a:spcPct val="110000"/>
              </a:lnSpc>
              <a:spcBef>
                <a:spcPts val="700"/>
              </a:spcBef>
              <a:buClr>
                <a:srgbClr val="0B082E"/>
              </a:buClr>
            </a:pPr>
            <a:r>
              <a:rPr lang="kk-KZ" sz="3200" b="1" dirty="0">
                <a:solidFill>
                  <a:prstClr val="black">
                    <a:lumMod val="65000"/>
                    <a:lumOff val="35000"/>
                  </a:prstClr>
                </a:solidFill>
                <a:latin typeface="Times New Roman" panose="02020603050405020304" pitchFamily="18" charset="0"/>
                <a:cs typeface="Times New Roman" panose="02020603050405020304" pitchFamily="18" charset="0"/>
              </a:rPr>
              <a:t>Публицистикалық  және ресми стиль ерекшеліктерін қолданылған тілдік құралдар арқылы </a:t>
            </a:r>
            <a:r>
              <a:rPr lang="kk-KZ" sz="3200" b="1" dirty="0" smtClean="0">
                <a:solidFill>
                  <a:prstClr val="black">
                    <a:lumMod val="65000"/>
                    <a:lumOff val="35000"/>
                  </a:prstClr>
                </a:solidFill>
                <a:latin typeface="Times New Roman" panose="02020603050405020304" pitchFamily="18" charset="0"/>
                <a:cs typeface="Times New Roman" panose="02020603050405020304" pitchFamily="18" charset="0"/>
              </a:rPr>
              <a:t>танып, білдіңіздер.</a:t>
            </a:r>
            <a:endParaRPr lang="kk-KZ" sz="3200" b="1" dirty="0">
              <a:solidFill>
                <a:prstClr val="black">
                  <a:lumMod val="65000"/>
                  <a:lumOff val="35000"/>
                </a:prstClr>
              </a:solidFill>
              <a:latin typeface="Times New Roman" panose="02020603050405020304" pitchFamily="18" charset="0"/>
              <a:cs typeface="Times New Roman" panose="02020603050405020304" pitchFamily="18" charset="0"/>
            </a:endParaRPr>
          </a:p>
          <a:p>
            <a:pPr lvl="0">
              <a:lnSpc>
                <a:spcPct val="110000"/>
              </a:lnSpc>
              <a:spcBef>
                <a:spcPts val="700"/>
              </a:spcBef>
              <a:buClr>
                <a:srgbClr val="0B082E"/>
              </a:buClr>
            </a:pPr>
            <a:endParaRPr lang="kk-KZ" sz="3200" b="1" dirty="0">
              <a:solidFill>
                <a:prstClr val="black">
                  <a:lumMod val="65000"/>
                  <a:lumOff val="35000"/>
                </a:prstClr>
              </a:solidFill>
              <a:latin typeface="Times New Roman" panose="02020603050405020304" pitchFamily="18" charset="0"/>
              <a:cs typeface="Times New Roman" panose="02020603050405020304" pitchFamily="18" charset="0"/>
            </a:endParaRPr>
          </a:p>
          <a:p>
            <a:pPr lvl="0">
              <a:lnSpc>
                <a:spcPct val="110000"/>
              </a:lnSpc>
              <a:spcBef>
                <a:spcPts val="700"/>
              </a:spcBef>
              <a:buClr>
                <a:srgbClr val="0B082E"/>
              </a:buClr>
            </a:pPr>
            <a:r>
              <a:rPr lang="kk-KZ" sz="3200" b="1" dirty="0">
                <a:solidFill>
                  <a:prstClr val="black">
                    <a:lumMod val="65000"/>
                    <a:lumOff val="35000"/>
                  </a:prstClr>
                </a:solidFill>
                <a:latin typeface="Times New Roman" panose="02020603050405020304" pitchFamily="18" charset="0"/>
                <a:cs typeface="Times New Roman" panose="02020603050405020304" pitchFamily="18" charset="0"/>
              </a:rPr>
              <a:t> Еліктеуіш сөздерді  мәнмәтінде </a:t>
            </a:r>
            <a:r>
              <a:rPr lang="kk-KZ" sz="3200" b="1" dirty="0" smtClean="0">
                <a:solidFill>
                  <a:prstClr val="black">
                    <a:lumMod val="65000"/>
                    <a:lumOff val="35000"/>
                  </a:prstClr>
                </a:solidFill>
                <a:latin typeface="Times New Roman" panose="02020603050405020304" pitchFamily="18" charset="0"/>
                <a:cs typeface="Times New Roman" panose="02020603050405020304" pitchFamily="18" charset="0"/>
              </a:rPr>
              <a:t>орынды қолдандыңыздар</a:t>
            </a:r>
            <a:r>
              <a:rPr lang="kk-KZ" sz="3200" b="1" dirty="0">
                <a:solidFill>
                  <a:prstClr val="black">
                    <a:lumMod val="65000"/>
                    <a:lumOff val="35000"/>
                  </a:prstClr>
                </a:solidFill>
                <a:latin typeface="Times New Roman" panose="02020603050405020304" pitchFamily="18" charset="0"/>
                <a:cs typeface="Times New Roman" panose="02020603050405020304" pitchFamily="18" charset="0"/>
              </a:rPr>
              <a:t>.</a:t>
            </a:r>
            <a:endParaRPr lang="ru-RU" sz="3200" b="1" dirty="0">
              <a:solidFill>
                <a:prstClr val="black">
                  <a:lumMod val="65000"/>
                  <a:lumOff val="3500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7886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1678" y="382385"/>
            <a:ext cx="10178322" cy="2346960"/>
          </a:xfrm>
        </p:spPr>
        <p:txBody>
          <a:bodyPr>
            <a:normAutofit fontScale="90000"/>
          </a:bodyPr>
          <a:lstStyle/>
          <a:p>
            <a:pPr algn="ctr"/>
            <a:r>
              <a:rPr lang="kk-KZ" sz="3100" b="1" dirty="0" smtClean="0">
                <a:solidFill>
                  <a:srgbClr val="FF0000"/>
                </a:solidFill>
                <a:latin typeface="Times New Roman" panose="02020603050405020304" pitchFamily="18" charset="0"/>
                <a:cs typeface="Times New Roman" panose="02020603050405020304" pitchFamily="18" charset="0"/>
              </a:rPr>
              <a:t/>
            </a:r>
            <a:br>
              <a:rPr lang="kk-KZ" sz="3100" b="1" dirty="0" smtClean="0">
                <a:solidFill>
                  <a:srgbClr val="FF0000"/>
                </a:solidFill>
                <a:latin typeface="Times New Roman" panose="02020603050405020304" pitchFamily="18" charset="0"/>
                <a:cs typeface="Times New Roman" panose="02020603050405020304" pitchFamily="18" charset="0"/>
              </a:rPr>
            </a:br>
            <a:r>
              <a:rPr lang="kk-KZ" sz="3100" b="1" dirty="0" smtClean="0">
                <a:solidFill>
                  <a:srgbClr val="FF0000"/>
                </a:solidFill>
                <a:latin typeface="Times New Roman" panose="02020603050405020304" pitchFamily="18" charset="0"/>
                <a:cs typeface="Times New Roman" panose="02020603050405020304" pitchFamily="18" charset="0"/>
              </a:rPr>
              <a:t>Сабақтың тақырыбы:</a:t>
            </a:r>
            <a:br>
              <a:rPr lang="kk-KZ" sz="3100" b="1" dirty="0" smtClean="0">
                <a:solidFill>
                  <a:srgbClr val="FF0000"/>
                </a:solidFill>
                <a:latin typeface="Times New Roman" panose="02020603050405020304" pitchFamily="18" charset="0"/>
                <a:cs typeface="Times New Roman" panose="02020603050405020304" pitchFamily="18" charset="0"/>
              </a:rPr>
            </a:br>
            <a:r>
              <a:rPr lang="kk-KZ" sz="3100" b="1" dirty="0" smtClean="0">
                <a:solidFill>
                  <a:srgbClr val="FF0000"/>
                </a:solidFill>
                <a:latin typeface="Times New Roman" panose="02020603050405020304" pitchFamily="18" charset="0"/>
                <a:cs typeface="Times New Roman" panose="02020603050405020304" pitchFamily="18" charset="0"/>
              </a:rPr>
              <a:t/>
            </a:r>
            <a:br>
              <a:rPr lang="kk-KZ" sz="3100" b="1" dirty="0" smtClean="0">
                <a:solidFill>
                  <a:srgbClr val="FF0000"/>
                </a:solidFill>
                <a:latin typeface="Times New Roman" panose="02020603050405020304" pitchFamily="18" charset="0"/>
                <a:cs typeface="Times New Roman" panose="02020603050405020304" pitchFamily="18" charset="0"/>
              </a:rPr>
            </a:br>
            <a:r>
              <a:rPr lang="kk-KZ" sz="4400" b="1" dirty="0" smtClean="0">
                <a:solidFill>
                  <a:srgbClr val="002060"/>
                </a:solidFill>
                <a:latin typeface="Times New Roman" panose="02020603050405020304" pitchFamily="18" charset="0"/>
                <a:cs typeface="Times New Roman" panose="02020603050405020304" pitchFamily="18" charset="0"/>
              </a:rPr>
              <a:t>Қазақстан ұлттарының мәдени шаңырағы</a:t>
            </a:r>
            <a:endParaRPr lang="ru-RU" sz="4400" b="1" dirty="0">
              <a:solidFill>
                <a:srgbClr val="00206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362515" y="2119747"/>
            <a:ext cx="10178322" cy="3593591"/>
          </a:xfrm>
        </p:spPr>
        <p:txBody>
          <a:bodyPr>
            <a:normAutofit/>
          </a:bodyPr>
          <a:lstStyle/>
          <a:p>
            <a:pPr marL="0" indent="0" algn="ctr">
              <a:buNone/>
            </a:pPr>
            <a:endParaRPr lang="kk-KZ" sz="3600" b="1" dirty="0" smtClean="0">
              <a:solidFill>
                <a:srgbClr val="FF0000"/>
              </a:solidFill>
              <a:latin typeface="Times New Roman" panose="02020603050405020304" pitchFamily="18" charset="0"/>
              <a:cs typeface="Times New Roman" panose="02020603050405020304" pitchFamily="18" charset="0"/>
            </a:endParaRPr>
          </a:p>
          <a:p>
            <a:pPr marL="0" indent="0" algn="ctr">
              <a:buNone/>
            </a:pPr>
            <a:r>
              <a:rPr lang="kk-KZ" sz="3600" b="1" dirty="0" smtClean="0">
                <a:solidFill>
                  <a:srgbClr val="FF0000"/>
                </a:solidFill>
                <a:latin typeface="Times New Roman" panose="02020603050405020304" pitchFamily="18" charset="0"/>
                <a:cs typeface="Times New Roman" panose="02020603050405020304" pitchFamily="18" charset="0"/>
              </a:rPr>
              <a:t>Бүгінгі сабақта:</a:t>
            </a:r>
            <a:endParaRPr lang="kk-KZ" sz="3600" b="1" dirty="0">
              <a:solidFill>
                <a:srgbClr val="FF000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kk-KZ" sz="2800" b="1" dirty="0" smtClean="0">
                <a:solidFill>
                  <a:srgbClr val="002060"/>
                </a:solidFill>
                <a:latin typeface="Times New Roman" panose="02020603050405020304" pitchFamily="18" charset="0"/>
                <a:cs typeface="Times New Roman" panose="02020603050405020304" pitchFamily="18" charset="0"/>
              </a:rPr>
              <a:t> Публицистикалық  және ресми стиль ерекшеліктерін қолданылған тілдік құралдар арқылы танисыздар.</a:t>
            </a:r>
          </a:p>
          <a:p>
            <a:pPr marL="0" indent="0">
              <a:buNone/>
            </a:pPr>
            <a:endParaRPr lang="kk-KZ" sz="2800" b="1" dirty="0" smtClean="0">
              <a:solidFill>
                <a:srgbClr val="00206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kk-KZ" sz="2800" b="1" dirty="0">
                <a:solidFill>
                  <a:srgbClr val="002060"/>
                </a:solidFill>
                <a:latin typeface="Times New Roman" panose="02020603050405020304" pitchFamily="18" charset="0"/>
                <a:cs typeface="Times New Roman" panose="02020603050405020304" pitchFamily="18" charset="0"/>
              </a:rPr>
              <a:t> </a:t>
            </a:r>
            <a:r>
              <a:rPr lang="kk-KZ" sz="2800" b="1" dirty="0" smtClean="0">
                <a:solidFill>
                  <a:srgbClr val="002060"/>
                </a:solidFill>
                <a:latin typeface="Times New Roman" panose="02020603050405020304" pitchFamily="18" charset="0"/>
                <a:cs typeface="Times New Roman" panose="02020603050405020304" pitchFamily="18" charset="0"/>
              </a:rPr>
              <a:t>Еліктеуіш сөздерді  мәнмәтінде  орынды қолданасыздар.</a:t>
            </a:r>
            <a:endParaRPr lang="ru-RU" sz="2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5252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b="1" dirty="0" smtClean="0">
                <a:solidFill>
                  <a:srgbClr val="C00000"/>
                </a:solidFill>
                <a:latin typeface="Times New Roman" panose="02020603050405020304" pitchFamily="18" charset="0"/>
                <a:cs typeface="Times New Roman" panose="02020603050405020304" pitchFamily="18" charset="0"/>
              </a:rPr>
              <a:t>Ойтүрткі</a:t>
            </a:r>
            <a:endParaRPr lang="ru-RU" b="1" dirty="0">
              <a:solidFill>
                <a:srgbClr val="C0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251678" y="1482437"/>
            <a:ext cx="10178322" cy="3593591"/>
          </a:xfrm>
        </p:spPr>
        <p:txBody>
          <a:bodyPr>
            <a:normAutofit lnSpcReduction="10000"/>
          </a:bodyPr>
          <a:lstStyle/>
          <a:p>
            <a:endParaRPr lang="ru-RU" sz="2800" b="1" dirty="0" smtClean="0">
              <a:solidFill>
                <a:srgbClr val="002060"/>
              </a:solidFill>
              <a:latin typeface="Times New Roman" panose="02020603050405020304" pitchFamily="18" charset="0"/>
              <a:ea typeface="Times New Roman" panose="02020603050405020304" pitchFamily="18" charset="0"/>
            </a:endParaRPr>
          </a:p>
          <a:p>
            <a:pPr lvl="0">
              <a:buClr>
                <a:srgbClr val="0B082E"/>
              </a:buClr>
            </a:pPr>
            <a:r>
              <a:rPr lang="ru-RU" sz="2800" b="1" dirty="0">
                <a:solidFill>
                  <a:srgbClr val="002060"/>
                </a:solidFill>
                <a:latin typeface="Times New Roman" panose="02020603050405020304" pitchFamily="18" charset="0"/>
                <a:ea typeface="Times New Roman" panose="02020603050405020304" pitchFamily="18" charset="0"/>
              </a:rPr>
              <a:t>Халықтар </a:t>
            </a:r>
            <a:r>
              <a:rPr lang="ru-RU" sz="2800" b="1" dirty="0" err="1">
                <a:solidFill>
                  <a:srgbClr val="002060"/>
                </a:solidFill>
                <a:latin typeface="Times New Roman" panose="02020603050405020304" pitchFamily="18" charset="0"/>
                <a:ea typeface="Times New Roman" panose="02020603050405020304" pitchFamily="18" charset="0"/>
              </a:rPr>
              <a:t>достығы</a:t>
            </a:r>
            <a:r>
              <a:rPr lang="ru-RU" sz="2800" b="1" dirty="0">
                <a:solidFill>
                  <a:srgbClr val="002060"/>
                </a:solidFill>
                <a:latin typeface="Times New Roman" panose="02020603050405020304" pitchFamily="18" charset="0"/>
                <a:ea typeface="Times New Roman" panose="02020603050405020304" pitchFamily="18" charset="0"/>
              </a:rPr>
              <a:t> </a:t>
            </a:r>
            <a:r>
              <a:rPr lang="ru-RU" sz="2800" b="1" dirty="0" err="1">
                <a:solidFill>
                  <a:srgbClr val="002060"/>
                </a:solidFill>
                <a:latin typeface="Times New Roman" panose="02020603050405020304" pitchFamily="18" charset="0"/>
                <a:ea typeface="Times New Roman" panose="02020603050405020304" pitchFamily="18" charset="0"/>
              </a:rPr>
              <a:t>дегенді</a:t>
            </a:r>
            <a:r>
              <a:rPr lang="ru-RU" sz="2800" b="1" dirty="0">
                <a:solidFill>
                  <a:srgbClr val="002060"/>
                </a:solidFill>
                <a:latin typeface="Times New Roman" panose="02020603050405020304" pitchFamily="18" charset="0"/>
                <a:ea typeface="Times New Roman" panose="02020603050405020304" pitchFamily="18" charset="0"/>
              </a:rPr>
              <a:t> </a:t>
            </a:r>
            <a:r>
              <a:rPr lang="ru-RU" sz="2800" b="1" dirty="0" err="1">
                <a:solidFill>
                  <a:srgbClr val="002060"/>
                </a:solidFill>
                <a:latin typeface="Times New Roman" panose="02020603050405020304" pitchFamily="18" charset="0"/>
                <a:ea typeface="Times New Roman" panose="02020603050405020304" pitchFamily="18" charset="0"/>
              </a:rPr>
              <a:t>қалай</a:t>
            </a:r>
            <a:r>
              <a:rPr lang="ru-RU" sz="2800" b="1" dirty="0">
                <a:solidFill>
                  <a:srgbClr val="002060"/>
                </a:solidFill>
                <a:latin typeface="Times New Roman" panose="02020603050405020304" pitchFamily="18" charset="0"/>
                <a:ea typeface="Times New Roman" panose="02020603050405020304" pitchFamily="18" charset="0"/>
              </a:rPr>
              <a:t> </a:t>
            </a:r>
            <a:r>
              <a:rPr lang="ru-RU" sz="2800" b="1" dirty="0" err="1" smtClean="0">
                <a:solidFill>
                  <a:srgbClr val="002060"/>
                </a:solidFill>
                <a:latin typeface="Times New Roman" panose="02020603050405020304" pitchFamily="18" charset="0"/>
                <a:ea typeface="Times New Roman" panose="02020603050405020304" pitchFamily="18" charset="0"/>
              </a:rPr>
              <a:t>түсінесіздер</a:t>
            </a:r>
            <a:r>
              <a:rPr lang="ru-RU" sz="2800" b="1" dirty="0">
                <a:solidFill>
                  <a:srgbClr val="002060"/>
                </a:solidFill>
                <a:latin typeface="Times New Roman" panose="02020603050405020304" pitchFamily="18" charset="0"/>
                <a:ea typeface="Times New Roman" panose="02020603050405020304" pitchFamily="18" charset="0"/>
              </a:rPr>
              <a:t>? </a:t>
            </a:r>
            <a:endParaRPr lang="ru-RU" sz="2400" b="1" dirty="0">
              <a:solidFill>
                <a:srgbClr val="002060"/>
              </a:solidFill>
              <a:latin typeface="Times New Roman" panose="02020603050405020304" pitchFamily="18" charset="0"/>
              <a:ea typeface="Times New Roman" panose="02020603050405020304" pitchFamily="18" charset="0"/>
            </a:endParaRPr>
          </a:p>
          <a:p>
            <a:endParaRPr lang="ru-RU" sz="2800" b="1" dirty="0" smtClean="0">
              <a:solidFill>
                <a:srgbClr val="002060"/>
              </a:solidFill>
              <a:latin typeface="Times New Roman" panose="02020603050405020304" pitchFamily="18" charset="0"/>
              <a:ea typeface="Times New Roman" panose="02020603050405020304" pitchFamily="18" charset="0"/>
            </a:endParaRPr>
          </a:p>
          <a:p>
            <a:r>
              <a:rPr lang="ru-RU" sz="2800" b="1" dirty="0" err="1" smtClean="0">
                <a:solidFill>
                  <a:srgbClr val="002060"/>
                </a:solidFill>
                <a:latin typeface="Times New Roman" panose="02020603050405020304" pitchFamily="18" charset="0"/>
                <a:ea typeface="Times New Roman" panose="02020603050405020304" pitchFamily="18" charset="0"/>
              </a:rPr>
              <a:t>Достық</a:t>
            </a:r>
            <a:r>
              <a:rPr lang="ru-RU" sz="2800" b="1" dirty="0" smtClean="0">
                <a:solidFill>
                  <a:srgbClr val="002060"/>
                </a:solidFill>
                <a:latin typeface="Times New Roman" panose="02020603050405020304" pitchFamily="18" charset="0"/>
                <a:ea typeface="Times New Roman" panose="02020603050405020304" pitchFamily="18" charset="0"/>
              </a:rPr>
              <a:t> </a:t>
            </a:r>
            <a:r>
              <a:rPr lang="ru-RU" sz="2800" b="1" dirty="0" err="1">
                <a:solidFill>
                  <a:srgbClr val="002060"/>
                </a:solidFill>
                <a:latin typeface="Times New Roman" panose="02020603050405020304" pitchFamily="18" charset="0"/>
                <a:ea typeface="Times New Roman" panose="02020603050405020304" pitchFamily="18" charset="0"/>
              </a:rPr>
              <a:t>байланыстарға</a:t>
            </a:r>
            <a:r>
              <a:rPr lang="ru-RU" sz="2800" b="1" dirty="0">
                <a:solidFill>
                  <a:srgbClr val="002060"/>
                </a:solidFill>
                <a:latin typeface="Times New Roman" panose="02020603050405020304" pitchFamily="18" charset="0"/>
                <a:ea typeface="Times New Roman" panose="02020603050405020304" pitchFamily="18" charset="0"/>
              </a:rPr>
              <a:t> </a:t>
            </a:r>
            <a:r>
              <a:rPr lang="ru-RU" sz="2800" b="1" dirty="0" err="1">
                <a:solidFill>
                  <a:srgbClr val="002060"/>
                </a:solidFill>
                <a:latin typeface="Times New Roman" panose="02020603050405020304" pitchFamily="18" charset="0"/>
                <a:ea typeface="Times New Roman" panose="02020603050405020304" pitchFamily="18" charset="0"/>
              </a:rPr>
              <a:t>нені</a:t>
            </a:r>
            <a:r>
              <a:rPr lang="ru-RU" sz="2800" b="1" dirty="0">
                <a:solidFill>
                  <a:srgbClr val="002060"/>
                </a:solidFill>
                <a:latin typeface="Times New Roman" panose="02020603050405020304" pitchFamily="18" charset="0"/>
                <a:ea typeface="Times New Roman" panose="02020603050405020304" pitchFamily="18" charset="0"/>
              </a:rPr>
              <a:t> </a:t>
            </a:r>
            <a:r>
              <a:rPr lang="ru-RU" sz="2800" b="1" dirty="0" err="1">
                <a:solidFill>
                  <a:srgbClr val="002060"/>
                </a:solidFill>
                <a:latin typeface="Times New Roman" panose="02020603050405020304" pitchFamily="18" charset="0"/>
                <a:ea typeface="Times New Roman" panose="02020603050405020304" pitchFamily="18" charset="0"/>
              </a:rPr>
              <a:t>жатқызуға</a:t>
            </a:r>
            <a:r>
              <a:rPr lang="ru-RU" sz="2800" b="1" dirty="0">
                <a:solidFill>
                  <a:srgbClr val="002060"/>
                </a:solidFill>
                <a:latin typeface="Times New Roman" panose="02020603050405020304" pitchFamily="18" charset="0"/>
                <a:ea typeface="Times New Roman" panose="02020603050405020304" pitchFamily="18" charset="0"/>
              </a:rPr>
              <a:t> </a:t>
            </a:r>
            <a:r>
              <a:rPr lang="ru-RU" sz="2800" b="1" dirty="0" err="1">
                <a:solidFill>
                  <a:srgbClr val="002060"/>
                </a:solidFill>
                <a:latin typeface="Times New Roman" panose="02020603050405020304" pitchFamily="18" charset="0"/>
                <a:ea typeface="Times New Roman" panose="02020603050405020304" pitchFamily="18" charset="0"/>
              </a:rPr>
              <a:t>болады</a:t>
            </a:r>
            <a:r>
              <a:rPr lang="ru-RU" sz="2800" b="1" dirty="0">
                <a:solidFill>
                  <a:srgbClr val="002060"/>
                </a:solidFill>
                <a:latin typeface="Times New Roman" panose="02020603050405020304" pitchFamily="18" charset="0"/>
                <a:ea typeface="Times New Roman" panose="02020603050405020304" pitchFamily="18" charset="0"/>
              </a:rPr>
              <a:t>? </a:t>
            </a:r>
            <a:endParaRPr lang="ru-RU" sz="2400" b="1" dirty="0">
              <a:solidFill>
                <a:srgbClr val="002060"/>
              </a:solidFill>
              <a:latin typeface="Times New Roman" panose="02020603050405020304" pitchFamily="18" charset="0"/>
              <a:ea typeface="Times New Roman" panose="02020603050405020304" pitchFamily="18" charset="0"/>
            </a:endParaRPr>
          </a:p>
          <a:p>
            <a:endParaRPr lang="ru-RU" sz="2800" b="1" dirty="0" smtClean="0">
              <a:solidFill>
                <a:srgbClr val="002060"/>
              </a:solidFill>
              <a:latin typeface="Times New Roman" panose="02020603050405020304" pitchFamily="18" charset="0"/>
              <a:ea typeface="Times New Roman" panose="02020603050405020304" pitchFamily="18" charset="0"/>
            </a:endParaRPr>
          </a:p>
          <a:p>
            <a:r>
              <a:rPr lang="ru-RU" sz="2800" b="1"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Мемлекеттер</a:t>
            </a:r>
            <a:r>
              <a:rPr lang="ru-RU" sz="28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арасындағы</a:t>
            </a:r>
            <a:r>
              <a:rPr lang="ru-RU"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достық</a:t>
            </a:r>
            <a:r>
              <a:rPr lang="ru-RU"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қарым-қатынастарға</a:t>
            </a:r>
            <a:r>
              <a:rPr lang="ru-RU"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800" b="1"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қандай</a:t>
            </a:r>
            <a:r>
              <a:rPr lang="ru-RU" sz="28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800" b="1"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мысал</a:t>
            </a:r>
            <a:r>
              <a:rPr lang="ru-RU" sz="28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800" b="1"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келтіре</a:t>
            </a:r>
            <a:r>
              <a:rPr lang="ru-RU" sz="28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800" b="1"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аласыздар</a:t>
            </a:r>
            <a:r>
              <a:rPr lang="ru-RU" sz="28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endParaRPr lang="ru-RU" sz="2800" b="1" dirty="0">
              <a:solidFill>
                <a:srgbClr val="002060"/>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9587344" y="409448"/>
            <a:ext cx="1973535" cy="2145978"/>
          </a:xfrm>
          <a:prstGeom prst="rect">
            <a:avLst/>
          </a:prstGeom>
        </p:spPr>
      </p:pic>
    </p:spTree>
    <p:extLst>
      <p:ext uri="{BB962C8B-B14F-4D97-AF65-F5344CB8AC3E}">
        <p14:creationId xmlns:p14="http://schemas.microsoft.com/office/powerpoint/2010/main" val="2752639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1678" y="382385"/>
            <a:ext cx="10178322" cy="1307870"/>
          </a:xfrm>
        </p:spPr>
        <p:txBody>
          <a:bodyPr>
            <a:normAutofit/>
          </a:bodyPr>
          <a:lstStyle/>
          <a:p>
            <a:r>
              <a:rPr lang="kk-KZ" sz="3200" b="1" dirty="0" smtClean="0">
                <a:solidFill>
                  <a:srgbClr val="C00000"/>
                </a:solidFill>
                <a:latin typeface="Times New Roman" panose="02020603050405020304" pitchFamily="18" charset="0"/>
                <a:cs typeface="Times New Roman" panose="02020603050405020304" pitchFamily="18" charset="0"/>
              </a:rPr>
              <a:t>Мәтінді түсініп оқыңыздар.</a:t>
            </a:r>
            <a:endParaRPr lang="ru-RU" sz="3200" b="1" dirty="0">
              <a:solidFill>
                <a:srgbClr val="C0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251678" y="1011382"/>
            <a:ext cx="10178322" cy="5347853"/>
          </a:xfrm>
          <a:ln w="28575">
            <a:solidFill>
              <a:srgbClr val="002060"/>
            </a:solidFill>
          </a:ln>
        </p:spPr>
        <p:txBody>
          <a:bodyPr>
            <a:normAutofit fontScale="92500"/>
          </a:bodyPr>
          <a:lstStyle/>
          <a:p>
            <a:pPr marL="0" lvl="0" indent="0" algn="just">
              <a:lnSpc>
                <a:spcPct val="107000"/>
              </a:lnSpc>
              <a:spcBef>
                <a:spcPts val="0"/>
              </a:spcBef>
              <a:buClrTx/>
              <a:buNone/>
              <a:tabLst>
                <a:tab pos="2301240" algn="ctr"/>
              </a:tabLst>
            </a:pPr>
            <a:r>
              <a:rPr lang="kk-KZ" sz="2200" dirty="0" smtClean="0">
                <a:solidFill>
                  <a:srgbClr val="3F3F3F">
                    <a:lumMod val="50000"/>
                  </a:srgbClr>
                </a:solidFill>
                <a:latin typeface="Tahoma" pitchFamily="34" charset="0"/>
                <a:ea typeface="Tahoma" pitchFamily="34" charset="0"/>
                <a:cs typeface="Tahoma" pitchFamily="34" charset="0"/>
              </a:rPr>
              <a:t>     Қазіргі </a:t>
            </a:r>
            <a:r>
              <a:rPr lang="kk-KZ" sz="2200" dirty="0">
                <a:solidFill>
                  <a:srgbClr val="3F3F3F">
                    <a:lumMod val="50000"/>
                  </a:srgbClr>
                </a:solidFill>
                <a:latin typeface="Tahoma" pitchFamily="34" charset="0"/>
                <a:ea typeface="Tahoma" pitchFamily="34" charset="0"/>
                <a:cs typeface="Tahoma" pitchFamily="34" charset="0"/>
              </a:rPr>
              <a:t>ақпарат құралдарында, теледидар арналарында Қазақстандағы халықтар достығына байланысты әңгіме, сұхбаттар, көрсетілімдер жиі беріледі. </a:t>
            </a:r>
            <a:endParaRPr lang="ru-RU" sz="2200" dirty="0">
              <a:solidFill>
                <a:srgbClr val="3F3F3F">
                  <a:lumMod val="50000"/>
                </a:srgbClr>
              </a:solidFill>
              <a:latin typeface="Tahoma" pitchFamily="34" charset="0"/>
              <a:ea typeface="Tahoma" pitchFamily="34" charset="0"/>
              <a:cs typeface="Tahoma" pitchFamily="34" charset="0"/>
            </a:endParaRPr>
          </a:p>
          <a:p>
            <a:pPr marL="0" lvl="0" indent="0" algn="just">
              <a:lnSpc>
                <a:spcPct val="107000"/>
              </a:lnSpc>
              <a:spcBef>
                <a:spcPts val="0"/>
              </a:spcBef>
              <a:buClrTx/>
              <a:buNone/>
              <a:tabLst>
                <a:tab pos="2301240" algn="ctr"/>
              </a:tabLst>
            </a:pPr>
            <a:r>
              <a:rPr lang="kk-KZ" sz="2200" dirty="0">
                <a:solidFill>
                  <a:srgbClr val="3F3F3F">
                    <a:lumMod val="50000"/>
                  </a:srgbClr>
                </a:solidFill>
                <a:latin typeface="Tahoma" pitchFamily="34" charset="0"/>
                <a:ea typeface="Tahoma" pitchFamily="34" charset="0"/>
                <a:cs typeface="Tahoma" pitchFamily="34" charset="0"/>
              </a:rPr>
              <a:t>    Қазақ халқы ежелден ұлтына қарамастан, жалпы адамзатты жанына жақын тартатын бауырмал халық емес пе?! </a:t>
            </a:r>
            <a:r>
              <a:rPr lang="kk-KZ" sz="2200" dirty="0" smtClean="0">
                <a:solidFill>
                  <a:srgbClr val="3F3F3F">
                    <a:lumMod val="50000"/>
                  </a:srgbClr>
                </a:solidFill>
                <a:latin typeface="Tahoma" pitchFamily="34" charset="0"/>
                <a:ea typeface="Tahoma" pitchFamily="34" charset="0"/>
                <a:cs typeface="Tahoma" pitchFamily="34" charset="0"/>
              </a:rPr>
              <a:t>Ежелден бауырмал, қайырымды қазақ халқы тағдыр тәлкегіне ұшырап, әлемнің әр тарапынан келген ұлттарды жатсынбай, оларды туған-туыстарындай жақсы көрді. Ұлы </a:t>
            </a:r>
            <a:r>
              <a:rPr lang="kk-KZ" sz="2200" dirty="0">
                <a:solidFill>
                  <a:srgbClr val="3F3F3F">
                    <a:lumMod val="50000"/>
                  </a:srgbClr>
                </a:solidFill>
                <a:latin typeface="Tahoma" pitchFamily="34" charset="0"/>
                <a:ea typeface="Tahoma" pitchFamily="34" charset="0"/>
                <a:cs typeface="Tahoma" pitchFamily="34" charset="0"/>
              </a:rPr>
              <a:t>Абайдың «адамзаттың бәрін сүй бауырым деп» дейтін өсиеті соның бір дәлелі. Бойында бауырмалдық, қонақжайлылық пен кеңпейілділік бар ұлт қана ынтымағы жарасқан елге айналады. </a:t>
            </a:r>
            <a:r>
              <a:rPr lang="kk-KZ" sz="2200" dirty="0" smtClean="0">
                <a:solidFill>
                  <a:srgbClr val="3F3F3F">
                    <a:lumMod val="50000"/>
                  </a:srgbClr>
                </a:solidFill>
                <a:latin typeface="Tahoma" pitchFamily="34" charset="0"/>
                <a:ea typeface="Tahoma" pitchFamily="34" charset="0"/>
                <a:cs typeface="Tahoma" pitchFamily="34" charset="0"/>
              </a:rPr>
              <a:t>Қазақстанда барлық ұлттар ұлттық салт-дәстүрлерін сақтап, өз діндерін ұстанып, бір шаңырақ аясында тату-тәтті өмір сүріп жатыр. Кеңес </a:t>
            </a:r>
            <a:r>
              <a:rPr lang="kk-KZ" sz="2200" dirty="0">
                <a:solidFill>
                  <a:srgbClr val="3F3F3F">
                    <a:lumMod val="50000"/>
                  </a:srgbClr>
                </a:solidFill>
                <a:latin typeface="Tahoma" pitchFamily="34" charset="0"/>
                <a:ea typeface="Tahoma" pitchFamily="34" charset="0"/>
                <a:cs typeface="Tahoma" pitchFamily="34" charset="0"/>
              </a:rPr>
              <a:t>үкіметі тұсында да ұлтаралық достықты </a:t>
            </a:r>
            <a:r>
              <a:rPr lang="kk-KZ" sz="2200" dirty="0" smtClean="0">
                <a:solidFill>
                  <a:srgbClr val="3F3F3F">
                    <a:lumMod val="50000"/>
                  </a:srgbClr>
                </a:solidFill>
                <a:latin typeface="Tahoma" pitchFamily="34" charset="0"/>
                <a:ea typeface="Tahoma" pitchFamily="34" charset="0"/>
                <a:cs typeface="Tahoma" pitchFamily="34" charset="0"/>
              </a:rPr>
              <a:t>басты</a:t>
            </a:r>
            <a:r>
              <a:rPr lang="kk-KZ" sz="2200" dirty="0">
                <a:solidFill>
                  <a:srgbClr val="3F3F3F">
                    <a:lumMod val="50000"/>
                  </a:srgbClr>
                </a:solidFill>
                <a:latin typeface="Tahoma" pitchFamily="34" charset="0"/>
                <a:ea typeface="Tahoma" pitchFamily="34" charset="0"/>
                <a:cs typeface="Tahoma" pitchFamily="34" charset="0"/>
              </a:rPr>
              <a:t>ұстаным еткен кеңпейіл халқымыз әлі күнге дейін сол қалпынан айнымаған.  </a:t>
            </a:r>
            <a:endParaRPr lang="ru-RU" sz="2200" dirty="0">
              <a:solidFill>
                <a:srgbClr val="3F3F3F">
                  <a:lumMod val="50000"/>
                </a:srgbClr>
              </a:solidFill>
              <a:latin typeface="Tahoma" pitchFamily="34" charset="0"/>
              <a:ea typeface="Tahoma" pitchFamily="34" charset="0"/>
              <a:cs typeface="Tahoma" pitchFamily="34" charset="0"/>
            </a:endParaRPr>
          </a:p>
          <a:p>
            <a:pPr marL="0" lvl="0" indent="0" algn="just">
              <a:lnSpc>
                <a:spcPct val="107000"/>
              </a:lnSpc>
              <a:spcBef>
                <a:spcPts val="0"/>
              </a:spcBef>
              <a:buClrTx/>
              <a:buNone/>
              <a:tabLst>
                <a:tab pos="2301240" algn="ctr"/>
              </a:tabLst>
              <a:defRPr/>
            </a:pPr>
            <a:r>
              <a:rPr lang="kk-KZ" sz="2200" dirty="0">
                <a:solidFill>
                  <a:srgbClr val="3F3F3F">
                    <a:lumMod val="50000"/>
                  </a:srgbClr>
                </a:solidFill>
                <a:latin typeface="Tahoma" pitchFamily="34" charset="0"/>
                <a:ea typeface="Tahoma" pitchFamily="34" charset="0"/>
                <a:cs typeface="Tahoma" pitchFamily="34" charset="0"/>
              </a:rPr>
              <a:t>   Әр қазақстандық «Қазақстан – жүз ұлттың Отаны» деген қағиданы ұстанып келеді. Қазақстанда тұратын түрлі ұлттар мен ұлыстардың өкілдері бейбітшілік бесігіне айналған елімізді мақтан етеді.</a:t>
            </a:r>
            <a:endParaRPr lang="ru-RU" sz="2200" dirty="0">
              <a:solidFill>
                <a:srgbClr val="3F3F3F"/>
              </a:solidFill>
              <a:latin typeface="Source Sans Pro"/>
            </a:endParaRPr>
          </a:p>
          <a:p>
            <a:pPr marL="0" lvl="0" indent="0" algn="just">
              <a:lnSpc>
                <a:spcPct val="107000"/>
              </a:lnSpc>
              <a:spcBef>
                <a:spcPts val="0"/>
              </a:spcBef>
              <a:buClrTx/>
              <a:buNone/>
              <a:tabLst>
                <a:tab pos="2301240" algn="ctr"/>
              </a:tabLst>
            </a:pPr>
            <a:r>
              <a:rPr lang="kk-KZ" sz="2200" dirty="0" smtClean="0">
                <a:solidFill>
                  <a:srgbClr val="3F3F3F">
                    <a:lumMod val="50000"/>
                  </a:srgbClr>
                </a:solidFill>
                <a:latin typeface="Tahoma" pitchFamily="34" charset="0"/>
                <a:ea typeface="Tahoma" pitchFamily="34" charset="0"/>
                <a:cs typeface="Tahoma" pitchFamily="34" charset="0"/>
              </a:rPr>
              <a:t> </a:t>
            </a:r>
            <a:endParaRPr lang="ru-RU" sz="2200" dirty="0">
              <a:solidFill>
                <a:srgbClr val="3F3F3F">
                  <a:lumMod val="50000"/>
                </a:srgbClr>
              </a:solidFill>
              <a:latin typeface="Tahoma" pitchFamily="34" charset="0"/>
              <a:ea typeface="Tahoma" pitchFamily="34" charset="0"/>
              <a:cs typeface="Tahoma" pitchFamily="34" charset="0"/>
            </a:endParaRPr>
          </a:p>
          <a:p>
            <a:pPr marL="0" lvl="0" indent="0">
              <a:lnSpc>
                <a:spcPct val="107000"/>
              </a:lnSpc>
              <a:spcBef>
                <a:spcPts val="0"/>
              </a:spcBef>
              <a:buClrTx/>
              <a:buNone/>
              <a:tabLst>
                <a:tab pos="2301240" algn="ctr"/>
              </a:tabLst>
            </a:pPr>
            <a:endParaRPr lang="ru-RU" sz="2400" dirty="0">
              <a:solidFill>
                <a:srgbClr val="3F3F3F">
                  <a:lumMod val="50000"/>
                </a:srgbClr>
              </a:solidFill>
              <a:latin typeface="Tahoma" pitchFamily="34" charset="0"/>
              <a:ea typeface="Tahoma" pitchFamily="34" charset="0"/>
              <a:cs typeface="Tahoma" pitchFamily="34" charset="0"/>
            </a:endParaRPr>
          </a:p>
          <a:p>
            <a:pPr marL="0" lvl="0" indent="0">
              <a:lnSpc>
                <a:spcPct val="107000"/>
              </a:lnSpc>
              <a:spcBef>
                <a:spcPts val="0"/>
              </a:spcBef>
              <a:buClrTx/>
              <a:buNone/>
              <a:tabLst>
                <a:tab pos="2301240" algn="ctr"/>
              </a:tabLst>
            </a:pPr>
            <a:endParaRPr lang="ru-RU" sz="2400" dirty="0">
              <a:solidFill>
                <a:srgbClr val="3F3F3F">
                  <a:lumMod val="50000"/>
                </a:srgbClr>
              </a:solidFill>
              <a:latin typeface="Tahoma" pitchFamily="34" charset="0"/>
              <a:ea typeface="Tahoma" pitchFamily="34" charset="0"/>
              <a:cs typeface="Tahoma" pitchFamily="34" charset="0"/>
            </a:endParaRPr>
          </a:p>
          <a:p>
            <a:pPr marL="0" indent="0">
              <a:buNone/>
            </a:pP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3965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lnSpc>
                <a:spcPct val="100000"/>
              </a:lnSpc>
              <a:spcBef>
                <a:spcPts val="700"/>
              </a:spcBef>
              <a:buClr>
                <a:srgbClr val="0B082E"/>
              </a:buClr>
            </a:pPr>
            <a:r>
              <a:rPr lang="kk-KZ" sz="4000" b="1" spc="800" dirty="0" smtClean="0">
                <a:solidFill>
                  <a:srgbClr val="C00000"/>
                </a:solidFill>
                <a:latin typeface="Times New Roman" panose="02020603050405020304" pitchFamily="18" charset="0"/>
                <a:cs typeface="Times New Roman" panose="02020603050405020304" pitchFamily="18" charset="0"/>
              </a:rPr>
              <a:t>Тапсырма</a:t>
            </a:r>
            <a:r>
              <a:rPr lang="kk-KZ" sz="4000" b="1" spc="800" dirty="0" smtClean="0">
                <a:solidFill>
                  <a:srgbClr val="0B082E"/>
                </a:solidFill>
                <a:latin typeface="Times New Roman" panose="02020603050405020304" pitchFamily="18" charset="0"/>
                <a:cs typeface="Times New Roman" panose="02020603050405020304" pitchFamily="18" charset="0"/>
              </a:rPr>
              <a:t/>
            </a:r>
            <a:br>
              <a:rPr lang="kk-KZ" sz="4000" b="1" spc="800" dirty="0" smtClean="0">
                <a:solidFill>
                  <a:srgbClr val="0B082E"/>
                </a:solidFill>
                <a:latin typeface="Times New Roman" panose="02020603050405020304" pitchFamily="18" charset="0"/>
                <a:cs typeface="Times New Roman" panose="02020603050405020304" pitchFamily="18" charset="0"/>
              </a:rPr>
            </a:br>
            <a:r>
              <a:rPr lang="kk-KZ" sz="2700" b="1" spc="400" dirty="0">
                <a:solidFill>
                  <a:srgbClr val="0B082E"/>
                </a:solidFill>
                <a:latin typeface="Times New Roman" panose="02020603050405020304" pitchFamily="18" charset="0"/>
                <a:ea typeface="+mn-ea"/>
                <a:cs typeface="Times New Roman" panose="02020603050405020304" pitchFamily="18" charset="0"/>
              </a:rPr>
              <a:t>Мәтінді кесте үлгісіне қарай талдаңыз.</a:t>
            </a:r>
            <a:r>
              <a:rPr lang="ru-RU" sz="2700" b="1" spc="400" dirty="0">
                <a:solidFill>
                  <a:srgbClr val="0B082E"/>
                </a:solidFill>
                <a:latin typeface="Times New Roman" panose="02020603050405020304" pitchFamily="18" charset="0"/>
                <a:ea typeface="+mn-ea"/>
                <a:cs typeface="Times New Roman" panose="02020603050405020304" pitchFamily="18" charset="0"/>
              </a:rPr>
              <a:t/>
            </a:r>
            <a:br>
              <a:rPr lang="ru-RU" sz="2700" b="1" spc="400" dirty="0">
                <a:solidFill>
                  <a:srgbClr val="0B082E"/>
                </a:solidFill>
                <a:latin typeface="Times New Roman" panose="02020603050405020304" pitchFamily="18" charset="0"/>
                <a:ea typeface="+mn-ea"/>
                <a:cs typeface="Times New Roman" panose="02020603050405020304" pitchFamily="18" charset="0"/>
              </a:rPr>
            </a:br>
            <a:endParaRPr lang="ru-RU" sz="4900" dirty="0"/>
          </a:p>
        </p:txBody>
      </p:sp>
      <p:graphicFrame>
        <p:nvGraphicFramePr>
          <p:cNvPr id="5" name="Объект 4"/>
          <p:cNvGraphicFramePr>
            <a:graphicFrameLocks noGrp="1"/>
          </p:cNvGraphicFramePr>
          <p:nvPr>
            <p:ph idx="1"/>
            <p:extLst>
              <p:ext uri="{D42A27DB-BD31-4B8C-83A1-F6EECF244321}">
                <p14:modId xmlns:p14="http://schemas.microsoft.com/office/powerpoint/2010/main" val="2544228745"/>
              </p:ext>
            </p:extLst>
          </p:nvPr>
        </p:nvGraphicFramePr>
        <p:xfrm>
          <a:off x="1413163" y="1874517"/>
          <a:ext cx="8506691" cy="3238719"/>
        </p:xfrm>
        <a:graphic>
          <a:graphicData uri="http://schemas.openxmlformats.org/drawingml/2006/table">
            <a:tbl>
              <a:tblPr firstRow="1" firstCol="1" bandRow="1"/>
              <a:tblGrid>
                <a:gridCol w="4496604">
                  <a:extLst>
                    <a:ext uri="{9D8B030D-6E8A-4147-A177-3AD203B41FA5}">
                      <a16:colId xmlns:a16="http://schemas.microsoft.com/office/drawing/2014/main" val="1551368126"/>
                    </a:ext>
                  </a:extLst>
                </a:gridCol>
                <a:gridCol w="4010087">
                  <a:extLst>
                    <a:ext uri="{9D8B030D-6E8A-4147-A177-3AD203B41FA5}">
                      <a16:colId xmlns:a16="http://schemas.microsoft.com/office/drawing/2014/main" val="4202904891"/>
                    </a:ext>
                  </a:extLst>
                </a:gridCol>
              </a:tblGrid>
              <a:tr h="503644">
                <a:tc>
                  <a:txBody>
                    <a:bodyPr/>
                    <a:lstStyle/>
                    <a:p>
                      <a:pPr>
                        <a:lnSpc>
                          <a:spcPct val="106000"/>
                        </a:lnSpc>
                        <a:spcAft>
                          <a:spcPts val="0"/>
                        </a:spcAft>
                      </a:pPr>
                      <a:r>
                        <a:rPr lang="kk-KZ" sz="3200" b="1" i="1" kern="1200" dirty="0" smtClean="0">
                          <a:solidFill>
                            <a:srgbClr val="3F3F3F"/>
                          </a:solidFill>
                          <a:effectLst/>
                          <a:latin typeface="Times New Roman" panose="02020603050405020304" pitchFamily="18" charset="0"/>
                          <a:ea typeface="Calibri" panose="020F0502020204030204" pitchFamily="34" charset="0"/>
                          <a:cs typeface="Times New Roman" panose="02020603050405020304" pitchFamily="18" charset="0"/>
                        </a:rPr>
                        <a:t> Тақырыбы</a:t>
                      </a:r>
                      <a:endParaRPr lang="ru-RU" sz="28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0"/>
                        </a:spcAft>
                      </a:pPr>
                      <a:r>
                        <a:rPr lang="ru-RU" sz="1200">
                          <a:effectLst/>
                          <a:latin typeface="Arial" panose="020B0604020202020204" pitchFamily="34" charset="0"/>
                          <a:ea typeface="Times New Roman" panose="02020603050405020304" pitchFamily="18" charset="0"/>
                          <a:cs typeface="Times New Roman" panose="02020603050405020304" pitchFamily="18"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6524449"/>
                  </a:ext>
                </a:extLst>
              </a:tr>
              <a:tr h="998176">
                <a:tc>
                  <a:txBody>
                    <a:bodyPr/>
                    <a:lstStyle/>
                    <a:p>
                      <a:pPr>
                        <a:lnSpc>
                          <a:spcPct val="106000"/>
                        </a:lnSpc>
                        <a:spcAft>
                          <a:spcPts val="0"/>
                        </a:spcAft>
                      </a:pPr>
                      <a:r>
                        <a:rPr lang="ru-RU" sz="3200" b="1" i="1" kern="1200" dirty="0">
                          <a:solidFill>
                            <a:srgbClr val="3F3F3F"/>
                          </a:solidFill>
                          <a:effectLst/>
                          <a:latin typeface="Times New Roman" panose="02020603050405020304" pitchFamily="18" charset="0"/>
                          <a:ea typeface="Calibri" panose="020F0502020204030204" pitchFamily="34" charset="0"/>
                          <a:cs typeface="Times New Roman" panose="02020603050405020304" pitchFamily="18" charset="0"/>
                        </a:rPr>
                        <a:t> </a:t>
                      </a:r>
                      <a:r>
                        <a:rPr lang="kk-KZ" sz="3200" b="1" i="1" kern="1200" dirty="0">
                          <a:solidFill>
                            <a:srgbClr val="3F3F3F"/>
                          </a:solidFill>
                          <a:effectLst/>
                          <a:latin typeface="Times New Roman" panose="02020603050405020304" pitchFamily="18" charset="0"/>
                          <a:ea typeface="Calibri" panose="020F0502020204030204" pitchFamily="34" charset="0"/>
                          <a:cs typeface="Times New Roman" panose="02020603050405020304" pitchFamily="18" charset="0"/>
                        </a:rPr>
                        <a:t>Мақсатты аудиториясы</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0"/>
                        </a:spcAft>
                      </a:pPr>
                      <a:r>
                        <a:rPr lang="ru-RU"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8601721"/>
                  </a:ext>
                </a:extLst>
              </a:tr>
              <a:tr h="503644">
                <a:tc>
                  <a:txBody>
                    <a:bodyPr/>
                    <a:lstStyle/>
                    <a:p>
                      <a:pPr>
                        <a:lnSpc>
                          <a:spcPct val="106000"/>
                        </a:lnSpc>
                        <a:spcAft>
                          <a:spcPts val="0"/>
                        </a:spcAft>
                      </a:pPr>
                      <a:r>
                        <a:rPr lang="kk-KZ" sz="3200" b="1" i="1" kern="1200" dirty="0" smtClean="0">
                          <a:solidFill>
                            <a:srgbClr val="3F3F3F"/>
                          </a:solidFill>
                          <a:effectLst/>
                          <a:latin typeface="Times New Roman" panose="02020603050405020304" pitchFamily="18" charset="0"/>
                          <a:ea typeface="Calibri" panose="020F0502020204030204" pitchFamily="34" charset="0"/>
                          <a:cs typeface="Times New Roman" panose="02020603050405020304" pitchFamily="18" charset="0"/>
                        </a:rPr>
                        <a:t> Құрылымы</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0"/>
                        </a:spcAft>
                      </a:pPr>
                      <a:r>
                        <a:rPr lang="ru-RU" sz="1200">
                          <a:effectLst/>
                          <a:latin typeface="Arial" panose="020B0604020202020204" pitchFamily="34" charset="0"/>
                          <a:ea typeface="Times New Roman" panose="02020603050405020304" pitchFamily="18" charset="0"/>
                          <a:cs typeface="Times New Roman" panose="02020603050405020304" pitchFamily="18"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9580472"/>
                  </a:ext>
                </a:extLst>
              </a:tr>
              <a:tr h="626799">
                <a:tc>
                  <a:txBody>
                    <a:bodyPr/>
                    <a:lstStyle/>
                    <a:p>
                      <a:pPr>
                        <a:lnSpc>
                          <a:spcPct val="106000"/>
                        </a:lnSpc>
                        <a:spcAft>
                          <a:spcPts val="0"/>
                        </a:spcAft>
                      </a:pPr>
                      <a:r>
                        <a:rPr lang="ru-RU" sz="3200" b="1" i="1" kern="1200" dirty="0">
                          <a:solidFill>
                            <a:srgbClr val="3F3F3F"/>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3200" b="1" i="1" kern="1200" dirty="0" err="1" smtClean="0">
                          <a:solidFill>
                            <a:srgbClr val="3F3F3F"/>
                          </a:solidFill>
                          <a:effectLst/>
                          <a:latin typeface="Times New Roman" panose="02020603050405020304" pitchFamily="18" charset="0"/>
                          <a:ea typeface="Calibri" panose="020F0502020204030204" pitchFamily="34" charset="0"/>
                          <a:cs typeface="Times New Roman" panose="02020603050405020304" pitchFamily="18" charset="0"/>
                        </a:rPr>
                        <a:t>Тілдік</a:t>
                      </a:r>
                      <a:r>
                        <a:rPr lang="ru-RU" sz="3200" b="1" i="1" kern="1200" dirty="0" smtClean="0">
                          <a:solidFill>
                            <a:srgbClr val="3F3F3F"/>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3200" b="1" i="1" kern="1200" dirty="0" err="1" smtClean="0">
                          <a:solidFill>
                            <a:srgbClr val="3F3F3F"/>
                          </a:solidFill>
                          <a:effectLst/>
                          <a:latin typeface="Times New Roman" panose="02020603050405020304" pitchFamily="18" charset="0"/>
                          <a:ea typeface="Calibri" panose="020F0502020204030204" pitchFamily="34" charset="0"/>
                          <a:cs typeface="Times New Roman" panose="02020603050405020304" pitchFamily="18" charset="0"/>
                        </a:rPr>
                        <a:t>ерекшелігі</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0"/>
                        </a:spcAft>
                      </a:pPr>
                      <a:r>
                        <a:rPr lang="ru-RU" sz="1200">
                          <a:effectLst/>
                          <a:latin typeface="Arial" panose="020B0604020202020204" pitchFamily="34" charset="0"/>
                          <a:ea typeface="Times New Roman" panose="02020603050405020304" pitchFamily="18" charset="0"/>
                          <a:cs typeface="Times New Roman" panose="02020603050405020304" pitchFamily="18"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0602206"/>
                  </a:ext>
                </a:extLst>
              </a:tr>
              <a:tr h="515530">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kk-KZ" sz="2800" b="1" i="1" kern="1200" dirty="0" smtClean="0">
                          <a:solidFill>
                            <a:srgbClr val="3F3F3F"/>
                          </a:solidFill>
                          <a:effectLst/>
                          <a:latin typeface="Times New Roman" panose="02020603050405020304" pitchFamily="18" charset="0"/>
                          <a:ea typeface="Calibri" panose="020F0502020204030204" pitchFamily="34" charset="0"/>
                          <a:cs typeface="Times New Roman" panose="02020603050405020304" pitchFamily="18" charset="0"/>
                        </a:rPr>
                        <a:t> Стилі</a:t>
                      </a:r>
                      <a:endParaRPr lang="ru-RU" sz="2800" dirty="0">
                        <a:effectLst/>
                        <a:latin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0"/>
                        </a:spcAft>
                      </a:pPr>
                      <a:r>
                        <a:rPr lang="ru-RU"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7757998"/>
                  </a:ext>
                </a:extLst>
              </a:tr>
            </a:tbl>
          </a:graphicData>
        </a:graphic>
      </p:graphicFrame>
      <p:sp>
        <p:nvSpPr>
          <p:cNvPr id="3" name="Прямоугольник 2"/>
          <p:cNvSpPr/>
          <p:nvPr/>
        </p:nvSpPr>
        <p:spPr>
          <a:xfrm>
            <a:off x="1690255" y="5267148"/>
            <a:ext cx="7994072" cy="964880"/>
          </a:xfrm>
          <a:prstGeom prst="rect">
            <a:avLst/>
          </a:prstGeom>
        </p:spPr>
        <p:txBody>
          <a:bodyPr wrap="square">
            <a:spAutoFit/>
          </a:bodyPr>
          <a:lstStyle/>
          <a:p>
            <a:pPr algn="just">
              <a:lnSpc>
                <a:spcPct val="115000"/>
              </a:lnSpc>
              <a:spcAft>
                <a:spcPts val="0"/>
              </a:spcAft>
            </a:pPr>
            <a:r>
              <a:rPr lang="kk-KZ"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Дескриптор:</a:t>
            </a:r>
            <a:endParaRPr lang="ru-RU"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kk-KZ" dirty="0">
                <a:solidFill>
                  <a:srgbClr val="000000"/>
                </a:solidFill>
                <a:latin typeface="Times New Roman" panose="02020603050405020304" pitchFamily="18" charset="0"/>
                <a:ea typeface="Times New Roman" panose="02020603050405020304" pitchFamily="18" charset="0"/>
              </a:rPr>
              <a:t>мәтіннің тақырыбын, құрылымын, аудиториясын </a:t>
            </a:r>
            <a:r>
              <a:rPr lang="kk-KZ" dirty="0" smtClean="0">
                <a:solidFill>
                  <a:srgbClr val="000000"/>
                </a:solidFill>
                <a:latin typeface="Times New Roman" panose="02020603050405020304" pitchFamily="18" charset="0"/>
                <a:ea typeface="Times New Roman" panose="02020603050405020304" pitchFamily="18" charset="0"/>
              </a:rPr>
              <a:t>анықтайды.</a:t>
            </a:r>
            <a:endParaRPr lang="ru-RU" dirty="0">
              <a:latin typeface="Arial" panose="020B0604020202020204" pitchFamily="34"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kk-KZ" dirty="0">
                <a:solidFill>
                  <a:srgbClr val="000000"/>
                </a:solidFill>
                <a:latin typeface="Times New Roman" panose="02020603050405020304" pitchFamily="18" charset="0"/>
                <a:ea typeface="Times New Roman" panose="02020603050405020304" pitchFamily="18" charset="0"/>
              </a:rPr>
              <a:t>тілдік ерекшелігі арқылы стилін табады.</a:t>
            </a:r>
            <a:endParaRPr lang="ru-RU"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658921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22219" y="146858"/>
            <a:ext cx="10178322" cy="864524"/>
          </a:xfrm>
        </p:spPr>
        <p:txBody>
          <a:bodyPr>
            <a:normAutofit/>
          </a:bodyPr>
          <a:lstStyle/>
          <a:p>
            <a:pPr lvl="0">
              <a:lnSpc>
                <a:spcPct val="100000"/>
              </a:lnSpc>
              <a:spcBef>
                <a:spcPts val="700"/>
              </a:spcBef>
              <a:buClr>
                <a:srgbClr val="0B082E"/>
              </a:buClr>
            </a:pPr>
            <a:r>
              <a:rPr lang="kk-KZ" sz="4900" b="1" dirty="0" smtClean="0">
                <a:solidFill>
                  <a:srgbClr val="C00000"/>
                </a:solidFill>
                <a:latin typeface="Times New Roman" panose="02020603050405020304" pitchFamily="18" charset="0"/>
                <a:cs typeface="Times New Roman" panose="02020603050405020304" pitchFamily="18" charset="0"/>
              </a:rPr>
              <a:t>Жауап үлгісі:</a:t>
            </a:r>
            <a:endParaRPr lang="ru-RU" sz="4900" b="1" dirty="0">
              <a:solidFill>
                <a:srgbClr val="C00000"/>
              </a:solidFill>
              <a:latin typeface="Times New Roman" panose="02020603050405020304" pitchFamily="18" charset="0"/>
              <a:cs typeface="Times New Roman" panose="02020603050405020304" pitchFamily="18" charset="0"/>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1083996255"/>
              </p:ext>
            </p:extLst>
          </p:nvPr>
        </p:nvGraphicFramePr>
        <p:xfrm>
          <a:off x="1122219" y="1011382"/>
          <a:ext cx="10529454" cy="5321598"/>
        </p:xfrm>
        <a:graphic>
          <a:graphicData uri="http://schemas.openxmlformats.org/drawingml/2006/table">
            <a:tbl>
              <a:tblPr firstRow="1" firstCol="1" bandRow="1"/>
              <a:tblGrid>
                <a:gridCol w="2887107">
                  <a:extLst>
                    <a:ext uri="{9D8B030D-6E8A-4147-A177-3AD203B41FA5}">
                      <a16:colId xmlns:a16="http://schemas.microsoft.com/office/drawing/2014/main" val="1551368126"/>
                    </a:ext>
                  </a:extLst>
                </a:gridCol>
                <a:gridCol w="7642347">
                  <a:extLst>
                    <a:ext uri="{9D8B030D-6E8A-4147-A177-3AD203B41FA5}">
                      <a16:colId xmlns:a16="http://schemas.microsoft.com/office/drawing/2014/main" val="4202904891"/>
                    </a:ext>
                  </a:extLst>
                </a:gridCol>
              </a:tblGrid>
              <a:tr h="434854">
                <a:tc>
                  <a:txBody>
                    <a:bodyPr/>
                    <a:lstStyle/>
                    <a:p>
                      <a:pPr>
                        <a:lnSpc>
                          <a:spcPct val="106000"/>
                        </a:lnSpc>
                        <a:spcAft>
                          <a:spcPts val="0"/>
                        </a:spcAft>
                      </a:pPr>
                      <a:r>
                        <a:rPr lang="kk-KZ" sz="2400" b="1" i="1" kern="1200" dirty="0" smtClean="0">
                          <a:solidFill>
                            <a:srgbClr val="3F3F3F"/>
                          </a:solidFill>
                          <a:effectLst/>
                          <a:latin typeface="Times New Roman" panose="02020603050405020304" pitchFamily="18" charset="0"/>
                          <a:ea typeface="Calibri" panose="020F0502020204030204" pitchFamily="34" charset="0"/>
                          <a:cs typeface="Times New Roman" panose="02020603050405020304" pitchFamily="18" charset="0"/>
                        </a:rPr>
                        <a:t> Тақырыбы</a:t>
                      </a:r>
                      <a:endParaRPr lang="ru-RU" sz="20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kk-KZ" sz="2400" b="0" i="0" u="none" strike="noStrike" kern="1200" cap="none" spc="0" normalizeH="0" baseline="0" noProof="0" dirty="0" smtClean="0">
                          <a:ln>
                            <a:noFill/>
                          </a:ln>
                          <a:solidFill>
                            <a:srgbClr val="3F3F3F">
                              <a:lumMod val="50000"/>
                            </a:srgbClr>
                          </a:solidFill>
                          <a:effectLst/>
                          <a:uLnTx/>
                          <a:uFillTx/>
                          <a:latin typeface="Times New Roman" panose="02020603050405020304" pitchFamily="18" charset="0"/>
                          <a:ea typeface="Tahoma" pitchFamily="34" charset="0"/>
                          <a:cs typeface="Times New Roman" panose="02020603050405020304" pitchFamily="18" charset="0"/>
                        </a:rPr>
                        <a:t>Ұлтаралық достық</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6524449"/>
                  </a:ext>
                </a:extLst>
              </a:tr>
              <a:tr h="722753">
                <a:tc>
                  <a:txBody>
                    <a:bodyPr/>
                    <a:lstStyle/>
                    <a:p>
                      <a:pPr>
                        <a:lnSpc>
                          <a:spcPct val="106000"/>
                        </a:lnSpc>
                        <a:spcAft>
                          <a:spcPts val="0"/>
                        </a:spcAft>
                      </a:pPr>
                      <a:r>
                        <a:rPr lang="ru-RU" sz="2400" b="1" i="1" kern="1200" dirty="0">
                          <a:solidFill>
                            <a:srgbClr val="3F3F3F"/>
                          </a:solidFill>
                          <a:effectLst/>
                          <a:latin typeface="Times New Roman" panose="02020603050405020304" pitchFamily="18" charset="0"/>
                          <a:ea typeface="Calibri" panose="020F0502020204030204" pitchFamily="34" charset="0"/>
                          <a:cs typeface="Times New Roman" panose="02020603050405020304" pitchFamily="18" charset="0"/>
                        </a:rPr>
                        <a:t> </a:t>
                      </a:r>
                      <a:r>
                        <a:rPr lang="kk-KZ" sz="2400" b="1" i="1" kern="1200" dirty="0">
                          <a:solidFill>
                            <a:srgbClr val="3F3F3F"/>
                          </a:solidFill>
                          <a:effectLst/>
                          <a:latin typeface="Times New Roman" panose="02020603050405020304" pitchFamily="18" charset="0"/>
                          <a:ea typeface="Calibri" panose="020F0502020204030204" pitchFamily="34" charset="0"/>
                          <a:cs typeface="Times New Roman" panose="02020603050405020304" pitchFamily="18" charset="0"/>
                        </a:rPr>
                        <a:t>Мақсатты аудиториясы</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kk-KZ" sz="2400" b="0" i="0" u="none" strike="noStrike" kern="1200" cap="none" spc="0" normalizeH="0" baseline="0" noProof="0" dirty="0" smtClean="0">
                          <a:ln>
                            <a:noFill/>
                          </a:ln>
                          <a:solidFill>
                            <a:srgbClr val="3F3F3F">
                              <a:lumMod val="50000"/>
                            </a:srgbClr>
                          </a:solidFill>
                          <a:effectLst/>
                          <a:uLnTx/>
                          <a:uFillTx/>
                          <a:latin typeface="Times New Roman" panose="02020603050405020304" pitchFamily="18" charset="0"/>
                          <a:ea typeface="Tahoma" pitchFamily="34" charset="0"/>
                          <a:cs typeface="Times New Roman" panose="02020603050405020304" pitchFamily="18" charset="0"/>
                        </a:rPr>
                        <a:t>Барлық адамдарға арналған.</a:t>
                      </a:r>
                      <a:endParaRPr kumimoji="0" lang="ru-RU" sz="2400" b="0" i="0" u="none" strike="noStrike" kern="1200" cap="none" spc="0" normalizeH="0" baseline="0" noProof="0" dirty="0" smtClean="0">
                        <a:ln>
                          <a:noFill/>
                        </a:ln>
                        <a:solidFill>
                          <a:srgbClr val="3F3F3F">
                            <a:lumMod val="50000"/>
                          </a:srgbClr>
                        </a:solidFill>
                        <a:effectLst/>
                        <a:uLnTx/>
                        <a:uFillTx/>
                        <a:latin typeface="Times New Roman" panose="02020603050405020304" pitchFamily="18" charset="0"/>
                        <a:ea typeface="Tahoma" pitchFamily="34" charset="0"/>
                        <a:cs typeface="Times New Roman" panose="02020603050405020304" pitchFamily="18" charset="0"/>
                      </a:endParaRPr>
                    </a:p>
                    <a:p>
                      <a:pPr>
                        <a:lnSpc>
                          <a:spcPct val="106000"/>
                        </a:lnSpc>
                        <a:spcAft>
                          <a:spcPts val="0"/>
                        </a:spcAft>
                      </a:pP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8601721"/>
                  </a:ext>
                </a:extLst>
              </a:tr>
              <a:tr h="548665">
                <a:tc>
                  <a:txBody>
                    <a:bodyPr/>
                    <a:lstStyle/>
                    <a:p>
                      <a:pPr>
                        <a:lnSpc>
                          <a:spcPct val="106000"/>
                        </a:lnSpc>
                        <a:spcAft>
                          <a:spcPts val="0"/>
                        </a:spcAft>
                      </a:pPr>
                      <a:r>
                        <a:rPr lang="kk-KZ" sz="2400" b="1" i="1" kern="1200" dirty="0" smtClean="0">
                          <a:solidFill>
                            <a:srgbClr val="3F3F3F"/>
                          </a:solidFill>
                          <a:effectLst/>
                          <a:latin typeface="Times New Roman" panose="02020603050405020304" pitchFamily="18" charset="0"/>
                          <a:ea typeface="Calibri" panose="020F0502020204030204" pitchFamily="34" charset="0"/>
                          <a:cs typeface="Times New Roman" panose="02020603050405020304" pitchFamily="18" charset="0"/>
                        </a:rPr>
                        <a:t> Құрылымы</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kk-KZ" sz="2400" b="0" i="0" u="none" strike="noStrike" kern="1200" cap="none" spc="0" normalizeH="0" baseline="0" noProof="0" dirty="0" smtClean="0">
                          <a:ln>
                            <a:noFill/>
                          </a:ln>
                          <a:solidFill>
                            <a:srgbClr val="3F3F3F">
                              <a:lumMod val="50000"/>
                            </a:srgbClr>
                          </a:solidFill>
                          <a:effectLst/>
                          <a:uLnTx/>
                          <a:uFillTx/>
                          <a:latin typeface="Times New Roman" panose="02020603050405020304" pitchFamily="18" charset="0"/>
                          <a:ea typeface="Tahoma" pitchFamily="34" charset="0"/>
                          <a:cs typeface="Times New Roman" panose="02020603050405020304" pitchFamily="18" charset="0"/>
                        </a:rPr>
                        <a:t>Кіріспе, негізгі, қорытынды бөлімнен тұрады.</a:t>
                      </a:r>
                      <a:endParaRPr kumimoji="0" lang="ru-RU" sz="2400" b="0" i="0" u="none" strike="noStrike" kern="1200" cap="none" spc="0" normalizeH="0" baseline="0" noProof="0" dirty="0" smtClean="0">
                        <a:ln>
                          <a:noFill/>
                        </a:ln>
                        <a:solidFill>
                          <a:srgbClr val="3F3F3F">
                            <a:lumMod val="50000"/>
                          </a:srgbClr>
                        </a:solidFill>
                        <a:effectLst/>
                        <a:uLnTx/>
                        <a:uFillTx/>
                        <a:latin typeface="Times New Roman" panose="02020603050405020304" pitchFamily="18" charset="0"/>
                        <a:ea typeface="Tahoma" pitchFamily="34" charset="0"/>
                        <a:cs typeface="Times New Roman" panose="02020603050405020304" pitchFamily="18" charset="0"/>
                      </a:endParaRPr>
                    </a:p>
                    <a:p>
                      <a:pPr>
                        <a:lnSpc>
                          <a:spcPct val="106000"/>
                        </a:lnSpc>
                        <a:spcAft>
                          <a:spcPts val="0"/>
                        </a:spcAft>
                      </a:pP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9580472"/>
                  </a:ext>
                </a:extLst>
              </a:tr>
              <a:tr h="2593478">
                <a:tc>
                  <a:txBody>
                    <a:bodyPr/>
                    <a:lstStyle/>
                    <a:p>
                      <a:pPr>
                        <a:lnSpc>
                          <a:spcPct val="106000"/>
                        </a:lnSpc>
                        <a:spcAft>
                          <a:spcPts val="0"/>
                        </a:spcAft>
                      </a:pPr>
                      <a:r>
                        <a:rPr lang="ru-RU" sz="2400" b="1" i="1" kern="1200" dirty="0">
                          <a:solidFill>
                            <a:srgbClr val="3F3F3F"/>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b="1" i="1" kern="1200" dirty="0" err="1" smtClean="0">
                          <a:solidFill>
                            <a:srgbClr val="3F3F3F"/>
                          </a:solidFill>
                          <a:effectLst/>
                          <a:latin typeface="Times New Roman" panose="02020603050405020304" pitchFamily="18" charset="0"/>
                          <a:ea typeface="Calibri" panose="020F0502020204030204" pitchFamily="34" charset="0"/>
                          <a:cs typeface="Times New Roman" panose="02020603050405020304" pitchFamily="18" charset="0"/>
                        </a:rPr>
                        <a:t>Тілдік</a:t>
                      </a:r>
                      <a:r>
                        <a:rPr lang="ru-RU" sz="2400" b="1" i="1" kern="1200" dirty="0" smtClean="0">
                          <a:solidFill>
                            <a:srgbClr val="3F3F3F"/>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b="1" i="1" kern="1200" dirty="0" err="1" smtClean="0">
                          <a:solidFill>
                            <a:srgbClr val="3F3F3F"/>
                          </a:solidFill>
                          <a:effectLst/>
                          <a:latin typeface="Times New Roman" panose="02020603050405020304" pitchFamily="18" charset="0"/>
                          <a:ea typeface="Calibri" panose="020F0502020204030204" pitchFamily="34" charset="0"/>
                          <a:cs typeface="Times New Roman" panose="02020603050405020304" pitchFamily="18" charset="0"/>
                        </a:rPr>
                        <a:t>ерекшелігі</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kk-KZ" sz="2400" b="0" i="0" u="none" strike="noStrike" kern="1200" cap="none" spc="0" normalizeH="0" baseline="0" noProof="0" dirty="0" smtClean="0">
                          <a:ln>
                            <a:noFill/>
                          </a:ln>
                          <a:solidFill>
                            <a:srgbClr val="3F3F3F">
                              <a:lumMod val="50000"/>
                            </a:srgbClr>
                          </a:solidFill>
                          <a:effectLst/>
                          <a:uLnTx/>
                          <a:uFillTx/>
                          <a:latin typeface="Times New Roman" panose="02020603050405020304" pitchFamily="18" charset="0"/>
                          <a:ea typeface="Tahoma" pitchFamily="34" charset="0"/>
                          <a:cs typeface="Times New Roman" panose="02020603050405020304" pitchFamily="18" charset="0"/>
                        </a:rPr>
                        <a:t>Бұл мәтін көпшілікке әсер етіп, ой салу мақсатында жазылған. Мәтінде нақты ақпараттар беріліп, көзқарастар дәйектемелер арқылы дәлелденген.  Мысалы,</a:t>
                      </a:r>
                      <a:r>
                        <a:rPr kumimoji="0" lang="kk-KZ" sz="2400" b="1" i="0" u="none" strike="noStrike" kern="1200" cap="none" spc="0" normalizeH="0" baseline="0" noProof="0" dirty="0" smtClean="0">
                          <a:ln>
                            <a:noFill/>
                          </a:ln>
                          <a:solidFill>
                            <a:srgbClr val="3F3F3F">
                              <a:lumMod val="50000"/>
                            </a:srgbClr>
                          </a:solidFill>
                          <a:effectLst/>
                          <a:uLnTx/>
                          <a:uFillTx/>
                          <a:latin typeface="Times New Roman" panose="02020603050405020304" pitchFamily="18" charset="0"/>
                          <a:ea typeface="Tahoma" pitchFamily="34" charset="0"/>
                          <a:cs typeface="Times New Roman" panose="02020603050405020304" pitchFamily="18" charset="0"/>
                        </a:rPr>
                        <a:t> </a:t>
                      </a:r>
                      <a:r>
                        <a:rPr kumimoji="0" lang="kk-KZ" sz="2400" b="0" i="0" u="none" strike="noStrike" kern="1200" cap="none" spc="0" normalizeH="0" baseline="0" noProof="0" dirty="0" smtClean="0">
                          <a:ln>
                            <a:noFill/>
                          </a:ln>
                          <a:solidFill>
                            <a:srgbClr val="3F3F3F">
                              <a:lumMod val="50000"/>
                            </a:srgbClr>
                          </a:solidFill>
                          <a:effectLst/>
                          <a:uLnTx/>
                          <a:uFillTx/>
                          <a:latin typeface="Times New Roman" panose="02020603050405020304" pitchFamily="18" charset="0"/>
                          <a:ea typeface="Tahoma" pitchFamily="34" charset="0"/>
                          <a:cs typeface="Times New Roman" panose="02020603050405020304" pitchFamily="18" charset="0"/>
                        </a:rPr>
                        <a:t> Ұлы Абайдың «адамзаттың бәрін сүй бауырым деп» деген өсиеті дәйектеме ретінде алынған. Сондай-ақ ойды әсерлі леппен жеткізу үшін риторикалық сұрақ қолданылған.</a:t>
                      </a:r>
                      <a:endParaRPr kumimoji="0" lang="ru-RU" sz="2400" b="0" i="0" u="none" strike="noStrike" kern="1200" cap="none" spc="0" normalizeH="0" baseline="0" noProof="0" dirty="0" smtClean="0">
                        <a:ln>
                          <a:noFill/>
                        </a:ln>
                        <a:solidFill>
                          <a:srgbClr val="3F3F3F">
                            <a:lumMod val="50000"/>
                          </a:srgbClr>
                        </a:solidFill>
                        <a:effectLst/>
                        <a:uLnTx/>
                        <a:uFillTx/>
                        <a:latin typeface="Times New Roman" panose="02020603050405020304" pitchFamily="18" charset="0"/>
                        <a:ea typeface="Tahoma" pitchFamily="34" charset="0"/>
                        <a:cs typeface="Times New Roman" panose="02020603050405020304" pitchFamily="18" charset="0"/>
                      </a:endParaRPr>
                    </a:p>
                    <a:p>
                      <a:pPr>
                        <a:lnSpc>
                          <a:spcPct val="106000"/>
                        </a:lnSpc>
                        <a:spcAft>
                          <a:spcPts val="0"/>
                        </a:spcAft>
                      </a:pP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0602206"/>
                  </a:ext>
                </a:extLst>
              </a:tr>
              <a:tr h="743305">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kk-KZ" sz="2000" b="1" i="1" kern="1200" dirty="0" smtClean="0">
                          <a:solidFill>
                            <a:srgbClr val="3F3F3F"/>
                          </a:solidFill>
                          <a:effectLst/>
                          <a:latin typeface="Times New Roman" panose="02020603050405020304" pitchFamily="18" charset="0"/>
                          <a:ea typeface="Calibri" panose="020F0502020204030204" pitchFamily="34" charset="0"/>
                          <a:cs typeface="Times New Roman" panose="02020603050405020304" pitchFamily="18" charset="0"/>
                        </a:rPr>
                        <a:t> </a:t>
                      </a:r>
                      <a:r>
                        <a:rPr lang="kk-KZ" sz="2400" b="1" i="1" kern="1200" dirty="0" smtClean="0">
                          <a:solidFill>
                            <a:srgbClr val="3F3F3F"/>
                          </a:solidFill>
                          <a:effectLst/>
                          <a:latin typeface="Times New Roman" panose="02020603050405020304" pitchFamily="18" charset="0"/>
                          <a:ea typeface="Calibri" panose="020F0502020204030204" pitchFamily="34" charset="0"/>
                          <a:cs typeface="Times New Roman" panose="02020603050405020304" pitchFamily="18" charset="0"/>
                        </a:rPr>
                        <a:t>Стилі</a:t>
                      </a:r>
                      <a:endParaRPr lang="ru-RU"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ru-RU" sz="2000" dirty="0">
                        <a:effectLst/>
                        <a:latin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0"/>
                        </a:spcAft>
                      </a:pPr>
                      <a:r>
                        <a:rPr lang="ru-RU" sz="1200" dirty="0">
                          <a:effectLst/>
                          <a:latin typeface="Arial" panose="020B0604020202020204" pitchFamily="34" charset="0"/>
                          <a:ea typeface="Times New Roman" panose="02020603050405020304" pitchFamily="18" charset="0"/>
                          <a:cs typeface="Times New Roman" panose="02020603050405020304" pitchFamily="18" charset="0"/>
                        </a:rPr>
                        <a:t> </a:t>
                      </a:r>
                      <a:r>
                        <a:rPr lang="ru-RU"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Публицистикалық</a:t>
                      </a:r>
                      <a:r>
                        <a:rPr lang="ru-RU"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стиль</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7757998"/>
                  </a:ext>
                </a:extLst>
              </a:tr>
            </a:tbl>
          </a:graphicData>
        </a:graphic>
      </p:graphicFrame>
    </p:spTree>
    <p:extLst>
      <p:ext uri="{BB962C8B-B14F-4D97-AF65-F5344CB8AC3E}">
        <p14:creationId xmlns:p14="http://schemas.microsoft.com/office/powerpoint/2010/main" val="2940370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9927" y="257694"/>
            <a:ext cx="10178322" cy="1492132"/>
          </a:xfrm>
        </p:spPr>
        <p:txBody>
          <a:bodyPr>
            <a:normAutofit fontScale="90000"/>
          </a:bodyPr>
          <a:lstStyle/>
          <a:p>
            <a:pPr lvl="0">
              <a:lnSpc>
                <a:spcPct val="100000"/>
              </a:lnSpc>
              <a:spcBef>
                <a:spcPts val="700"/>
              </a:spcBef>
              <a:buClr>
                <a:srgbClr val="0B082E"/>
              </a:buClr>
            </a:pPr>
            <a:r>
              <a:rPr lang="kk-KZ" sz="4000" b="1" spc="800" dirty="0" smtClean="0">
                <a:solidFill>
                  <a:srgbClr val="C00000"/>
                </a:solidFill>
                <a:latin typeface="Times New Roman" panose="02020603050405020304" pitchFamily="18" charset="0"/>
                <a:cs typeface="Times New Roman" panose="02020603050405020304" pitchFamily="18" charset="0"/>
              </a:rPr>
              <a:t>Тапсырма</a:t>
            </a:r>
            <a:r>
              <a:rPr lang="kk-KZ" sz="4000" b="1" spc="800" dirty="0" smtClean="0">
                <a:solidFill>
                  <a:srgbClr val="0B082E"/>
                </a:solidFill>
                <a:latin typeface="Times New Roman" panose="02020603050405020304" pitchFamily="18" charset="0"/>
                <a:cs typeface="Times New Roman" panose="02020603050405020304" pitchFamily="18" charset="0"/>
              </a:rPr>
              <a:t/>
            </a:r>
            <a:br>
              <a:rPr lang="kk-KZ" sz="4000" b="1" spc="800" dirty="0" smtClean="0">
                <a:solidFill>
                  <a:srgbClr val="0B082E"/>
                </a:solidFill>
                <a:latin typeface="Times New Roman" panose="02020603050405020304" pitchFamily="18" charset="0"/>
                <a:cs typeface="Times New Roman" panose="02020603050405020304" pitchFamily="18" charset="0"/>
              </a:rPr>
            </a:br>
            <a:r>
              <a:rPr lang="kk-KZ" sz="2700" b="1" spc="800" dirty="0" smtClean="0">
                <a:solidFill>
                  <a:srgbClr val="0B082E"/>
                </a:solidFill>
                <a:latin typeface="Times New Roman" panose="02020603050405020304" pitchFamily="18" charset="0"/>
                <a:cs typeface="Times New Roman" panose="02020603050405020304" pitchFamily="18" charset="0"/>
              </a:rPr>
              <a:t>Берілген</a:t>
            </a:r>
            <a:r>
              <a:rPr lang="kk-KZ" sz="4000" b="1" spc="800" dirty="0">
                <a:solidFill>
                  <a:srgbClr val="0B082E"/>
                </a:solidFill>
                <a:latin typeface="Times New Roman" panose="02020603050405020304" pitchFamily="18" charset="0"/>
                <a:cs typeface="Times New Roman" panose="02020603050405020304" pitchFamily="18" charset="0"/>
              </a:rPr>
              <a:t> </a:t>
            </a:r>
            <a:r>
              <a:rPr lang="kk-KZ" sz="2700" b="1" spc="800" dirty="0" smtClean="0">
                <a:solidFill>
                  <a:srgbClr val="0B082E"/>
                </a:solidFill>
                <a:latin typeface="Times New Roman" panose="02020603050405020304" pitchFamily="18" charset="0"/>
                <a:cs typeface="Times New Roman" panose="02020603050405020304" pitchFamily="18" charset="0"/>
              </a:rPr>
              <a:t>сөйлемдерге еліктеуіш сөздерді қатыстырып, өңдеп, қайта жазыңыздар.</a:t>
            </a:r>
            <a:r>
              <a:rPr lang="ru-RU" sz="1800" b="1" spc="400" dirty="0">
                <a:solidFill>
                  <a:srgbClr val="0B082E"/>
                </a:solidFill>
                <a:latin typeface="Times New Roman" panose="02020603050405020304" pitchFamily="18" charset="0"/>
                <a:ea typeface="+mn-ea"/>
                <a:cs typeface="Times New Roman" panose="02020603050405020304" pitchFamily="18" charset="0"/>
              </a:rPr>
              <a:t/>
            </a:r>
            <a:br>
              <a:rPr lang="ru-RU" sz="1800" b="1" spc="400" dirty="0">
                <a:solidFill>
                  <a:srgbClr val="0B082E"/>
                </a:solidFill>
                <a:latin typeface="Times New Roman" panose="02020603050405020304" pitchFamily="18" charset="0"/>
                <a:ea typeface="+mn-ea"/>
                <a:cs typeface="Times New Roman" panose="02020603050405020304" pitchFamily="18" charset="0"/>
              </a:rPr>
            </a:br>
            <a:endParaRPr lang="ru-RU" sz="4900" b="1" dirty="0"/>
          </a:p>
        </p:txBody>
      </p:sp>
      <p:sp>
        <p:nvSpPr>
          <p:cNvPr id="3" name="Объект 2"/>
          <p:cNvSpPr>
            <a:spLocks noGrp="1"/>
          </p:cNvSpPr>
          <p:nvPr>
            <p:ph idx="1"/>
          </p:nvPr>
        </p:nvSpPr>
        <p:spPr>
          <a:xfrm>
            <a:off x="1149927" y="2189021"/>
            <a:ext cx="10280073" cy="3186544"/>
          </a:xfrm>
        </p:spPr>
        <p:txBody>
          <a:bodyPr>
            <a:normAutofit/>
          </a:bodyPr>
          <a:lstStyle/>
          <a:p>
            <a:pPr marL="0" indent="0" algn="just">
              <a:buNone/>
            </a:pPr>
            <a:r>
              <a:rPr lang="kk-KZ" sz="1800" smtClean="0">
                <a:solidFill>
                  <a:schemeClr val="tx2">
                    <a:lumMod val="75000"/>
                    <a:lumOff val="25000"/>
                  </a:schemeClr>
                </a:solidFill>
              </a:rPr>
              <a:t>         </a:t>
            </a:r>
            <a:r>
              <a:rPr lang="kk-KZ" sz="2800" smtClean="0">
                <a:solidFill>
                  <a:schemeClr val="tx2">
                    <a:lumMod val="75000"/>
                    <a:lumOff val="25000"/>
                  </a:schemeClr>
                </a:solidFill>
                <a:latin typeface="Times New Roman" panose="02020603050405020304" pitchFamily="18" charset="0"/>
                <a:cs typeface="Times New Roman" panose="02020603050405020304" pitchFamily="18" charset="0"/>
              </a:rPr>
              <a:t>«Бірлік болмай – тірлік болмас» деп ой түйетін елдің бүгінгі тыныс-тіршілігіне қызыға да, қызғана да қарайтын жұрт көп. Алғаш егемендіктің көк туын төбемізге көтергенде түтініміздің түзу шығарына сеімсіздік танытқандар да табылды. Ұйтқи соққан замана желін  де көрдік, дегенмен ішкі бірлігімізді ешкім ала алмады. </a:t>
            </a:r>
            <a:endParaRPr lang="ru-RU" sz="2800" dirty="0">
              <a:solidFill>
                <a:schemeClr val="tx2">
                  <a:lumMod val="75000"/>
                  <a:lumOff val="25000"/>
                </a:schemeClr>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1537854" y="5084619"/>
            <a:ext cx="7897091" cy="1061829"/>
          </a:xfrm>
          <a:prstGeom prst="rect">
            <a:avLst/>
          </a:prstGeom>
        </p:spPr>
        <p:txBody>
          <a:bodyPr wrap="square">
            <a:spAutoFit/>
          </a:bodyPr>
          <a:lstStyle/>
          <a:p>
            <a:pPr algn="just">
              <a:lnSpc>
                <a:spcPct val="115000"/>
              </a:lnSpc>
              <a:spcAft>
                <a:spcPts val="0"/>
              </a:spcAft>
            </a:pPr>
            <a:r>
              <a:rPr lang="kk-KZ"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Дескриптор:</a:t>
            </a:r>
            <a:endParaRPr lang="ru-RU"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kk-KZ" sz="2000" dirty="0">
                <a:solidFill>
                  <a:srgbClr val="000000"/>
                </a:solidFill>
                <a:latin typeface="Times New Roman" panose="02020603050405020304" pitchFamily="18" charset="0"/>
                <a:ea typeface="Times New Roman" panose="02020603050405020304" pitchFamily="18" charset="0"/>
              </a:rPr>
              <a:t>Мағынасына қарай еліктеуіш сөздерді орынды </a:t>
            </a:r>
            <a:r>
              <a:rPr lang="kk-KZ" sz="2000" dirty="0" smtClean="0">
                <a:solidFill>
                  <a:srgbClr val="000000"/>
                </a:solidFill>
                <a:latin typeface="Times New Roman" panose="02020603050405020304" pitchFamily="18" charset="0"/>
                <a:ea typeface="Times New Roman" panose="02020603050405020304" pitchFamily="18" charset="0"/>
              </a:rPr>
              <a:t>қолданады.</a:t>
            </a:r>
            <a:endParaRPr lang="ru-RU" dirty="0">
              <a:latin typeface="Arial" panose="020B0604020202020204" pitchFamily="34" charset="0"/>
              <a:ea typeface="Times New Roman" panose="02020603050405020304" pitchFamily="18" charset="0"/>
            </a:endParaRPr>
          </a:p>
          <a:p>
            <a:pPr marL="342900" lvl="0" indent="-342900" algn="just">
              <a:spcAft>
                <a:spcPts val="0"/>
              </a:spcAft>
              <a:buFont typeface="Wingdings" panose="05000000000000000000" pitchFamily="2" charset="2"/>
              <a:buChar char=""/>
            </a:pPr>
            <a:r>
              <a:rPr lang="kk-KZ" sz="2000" dirty="0">
                <a:solidFill>
                  <a:srgbClr val="000000"/>
                </a:solidFill>
                <a:latin typeface="Times New Roman" panose="02020603050405020304" pitchFamily="18" charset="0"/>
                <a:ea typeface="Times New Roman" panose="02020603050405020304" pitchFamily="18" charset="0"/>
              </a:rPr>
              <a:t>Еліктеуіш сөздерді қатыстырып, мәтінді қайта өңдеп жазады. </a:t>
            </a:r>
            <a:endParaRPr lang="ru-RU"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689757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22219" y="146858"/>
            <a:ext cx="10178322" cy="864524"/>
          </a:xfrm>
        </p:spPr>
        <p:txBody>
          <a:bodyPr>
            <a:normAutofit/>
          </a:bodyPr>
          <a:lstStyle/>
          <a:p>
            <a:pPr lvl="0">
              <a:lnSpc>
                <a:spcPct val="100000"/>
              </a:lnSpc>
              <a:spcBef>
                <a:spcPts val="700"/>
              </a:spcBef>
              <a:buClr>
                <a:srgbClr val="0B082E"/>
              </a:buClr>
            </a:pPr>
            <a:r>
              <a:rPr lang="kk-KZ" sz="4900" b="1" dirty="0" smtClean="0">
                <a:solidFill>
                  <a:srgbClr val="C00000"/>
                </a:solidFill>
                <a:latin typeface="Times New Roman" panose="02020603050405020304" pitchFamily="18" charset="0"/>
                <a:cs typeface="Times New Roman" panose="02020603050405020304" pitchFamily="18" charset="0"/>
              </a:rPr>
              <a:t>Жауап үлгісі:</a:t>
            </a:r>
            <a:endParaRPr lang="ru-RU" sz="4900" b="1" dirty="0">
              <a:solidFill>
                <a:srgbClr val="C0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122219" y="1136073"/>
            <a:ext cx="10178322" cy="4100945"/>
          </a:xfrm>
        </p:spPr>
        <p:txBody>
          <a:bodyPr>
            <a:normAutofit/>
          </a:bodyPr>
          <a:lstStyle/>
          <a:p>
            <a:pPr marL="0" indent="0">
              <a:buNone/>
            </a:pPr>
            <a:r>
              <a:rPr lang="kk-KZ" dirty="0" smtClean="0">
                <a:solidFill>
                  <a:srgbClr val="0B082E">
                    <a:lumMod val="75000"/>
                    <a:lumOff val="25000"/>
                  </a:srgbClr>
                </a:solidFill>
              </a:rPr>
              <a:t>  </a:t>
            </a:r>
            <a:r>
              <a:rPr lang="kk-KZ" sz="3200" dirty="0">
                <a:solidFill>
                  <a:srgbClr val="0B082E">
                    <a:lumMod val="75000"/>
                    <a:lumOff val="25000"/>
                  </a:srgbClr>
                </a:solidFill>
                <a:latin typeface="Times New Roman" panose="02020603050405020304" pitchFamily="18" charset="0"/>
                <a:cs typeface="Times New Roman" panose="02020603050405020304" pitchFamily="18" charset="0"/>
              </a:rPr>
              <a:t>«Бірлік болмай – тірлік болмас» деп ой </a:t>
            </a:r>
            <a:r>
              <a:rPr lang="kk-KZ" sz="3200" dirty="0" smtClean="0">
                <a:solidFill>
                  <a:srgbClr val="0B082E">
                    <a:lumMod val="75000"/>
                    <a:lumOff val="25000"/>
                  </a:srgbClr>
                </a:solidFill>
                <a:latin typeface="Times New Roman" panose="02020603050405020304" pitchFamily="18" charset="0"/>
                <a:cs typeface="Times New Roman" panose="02020603050405020304" pitchFamily="18" charset="0"/>
              </a:rPr>
              <a:t>түйіп, </a:t>
            </a:r>
            <a:r>
              <a:rPr lang="kk-KZ" sz="3200" u="sng" dirty="0" smtClean="0">
                <a:solidFill>
                  <a:srgbClr val="0B082E">
                    <a:lumMod val="75000"/>
                    <a:lumOff val="25000"/>
                  </a:srgbClr>
                </a:solidFill>
                <a:latin typeface="Times New Roman" panose="02020603050405020304" pitchFamily="18" charset="0"/>
                <a:cs typeface="Times New Roman" panose="02020603050405020304" pitchFamily="18" charset="0"/>
              </a:rPr>
              <a:t>жарқ еткен</a:t>
            </a:r>
            <a:r>
              <a:rPr lang="kk-KZ" sz="3200" dirty="0" smtClean="0">
                <a:solidFill>
                  <a:srgbClr val="0B082E">
                    <a:lumMod val="75000"/>
                    <a:lumOff val="25000"/>
                  </a:srgbClr>
                </a:solidFill>
                <a:latin typeface="Times New Roman" panose="02020603050405020304" pitchFamily="18" charset="0"/>
                <a:cs typeface="Times New Roman" panose="02020603050405020304" pitchFamily="18" charset="0"/>
              </a:rPr>
              <a:t> </a:t>
            </a:r>
            <a:r>
              <a:rPr lang="kk-KZ" sz="3200" dirty="0">
                <a:solidFill>
                  <a:srgbClr val="0B082E">
                    <a:lumMod val="75000"/>
                    <a:lumOff val="25000"/>
                  </a:srgbClr>
                </a:solidFill>
                <a:latin typeface="Times New Roman" panose="02020603050405020304" pitchFamily="18" charset="0"/>
                <a:cs typeface="Times New Roman" panose="02020603050405020304" pitchFamily="18" charset="0"/>
              </a:rPr>
              <a:t>елдің бүгінгі тыныс-тіршілігіне </a:t>
            </a:r>
            <a:r>
              <a:rPr lang="kk-KZ" sz="3200" dirty="0" smtClean="0">
                <a:solidFill>
                  <a:srgbClr val="0B082E">
                    <a:lumMod val="75000"/>
                    <a:lumOff val="25000"/>
                  </a:srgbClr>
                </a:solidFill>
                <a:latin typeface="Times New Roman" panose="02020603050405020304" pitchFamily="18" charset="0"/>
                <a:cs typeface="Times New Roman" panose="02020603050405020304" pitchFamily="18" charset="0"/>
              </a:rPr>
              <a:t>қызыға </a:t>
            </a:r>
            <a:r>
              <a:rPr lang="kk-KZ" sz="3200" dirty="0">
                <a:solidFill>
                  <a:srgbClr val="0B082E">
                    <a:lumMod val="75000"/>
                    <a:lumOff val="25000"/>
                  </a:srgbClr>
                </a:solidFill>
                <a:latin typeface="Times New Roman" panose="02020603050405020304" pitchFamily="18" charset="0"/>
                <a:cs typeface="Times New Roman" panose="02020603050405020304" pitchFamily="18" charset="0"/>
              </a:rPr>
              <a:t>да, қызғана да қарайтын жұрт көп. Алғаш егемендіктің көк туын төбемізге көтергенде түтініміздің түзу шығарына </a:t>
            </a:r>
            <a:r>
              <a:rPr lang="kk-KZ" sz="3200" dirty="0" smtClean="0">
                <a:solidFill>
                  <a:srgbClr val="0B082E">
                    <a:lumMod val="75000"/>
                    <a:lumOff val="25000"/>
                  </a:srgbClr>
                </a:solidFill>
                <a:latin typeface="Times New Roman" panose="02020603050405020304" pitchFamily="18" charset="0"/>
                <a:cs typeface="Times New Roman" panose="02020603050405020304" pitchFamily="18" charset="0"/>
              </a:rPr>
              <a:t>сенімсіздік танытып, </a:t>
            </a:r>
            <a:r>
              <a:rPr lang="kk-KZ" sz="3200" u="sng" dirty="0" smtClean="0">
                <a:solidFill>
                  <a:srgbClr val="0B082E">
                    <a:lumMod val="75000"/>
                    <a:lumOff val="25000"/>
                  </a:srgbClr>
                </a:solidFill>
                <a:latin typeface="Times New Roman" panose="02020603050405020304" pitchFamily="18" charset="0"/>
                <a:cs typeface="Times New Roman" panose="02020603050405020304" pitchFamily="18" charset="0"/>
              </a:rPr>
              <a:t>мырс-мырс</a:t>
            </a:r>
            <a:r>
              <a:rPr lang="kk-KZ" sz="3200" dirty="0" smtClean="0">
                <a:solidFill>
                  <a:srgbClr val="0B082E">
                    <a:lumMod val="75000"/>
                    <a:lumOff val="25000"/>
                  </a:srgbClr>
                </a:solidFill>
                <a:latin typeface="Times New Roman" panose="02020603050405020304" pitchFamily="18" charset="0"/>
                <a:cs typeface="Times New Roman" panose="02020603050405020304" pitchFamily="18" charset="0"/>
              </a:rPr>
              <a:t> күлгендер де </a:t>
            </a:r>
            <a:r>
              <a:rPr lang="kk-KZ" sz="3200" dirty="0">
                <a:solidFill>
                  <a:srgbClr val="0B082E">
                    <a:lumMod val="75000"/>
                    <a:lumOff val="25000"/>
                  </a:srgbClr>
                </a:solidFill>
                <a:latin typeface="Times New Roman" panose="02020603050405020304" pitchFamily="18" charset="0"/>
                <a:cs typeface="Times New Roman" panose="02020603050405020304" pitchFamily="18" charset="0"/>
              </a:rPr>
              <a:t>табылды. Ұйтқи соққан замана желін  де көрдік, дегенмен </a:t>
            </a:r>
            <a:r>
              <a:rPr lang="kk-KZ" sz="3200" u="sng" dirty="0" smtClean="0">
                <a:solidFill>
                  <a:srgbClr val="0B082E">
                    <a:lumMod val="75000"/>
                    <a:lumOff val="25000"/>
                  </a:srgbClr>
                </a:solidFill>
                <a:latin typeface="Times New Roman" panose="02020603050405020304" pitchFamily="18" charset="0"/>
                <a:cs typeface="Times New Roman" panose="02020603050405020304" pitchFamily="18" charset="0"/>
              </a:rPr>
              <a:t>селк етпедік</a:t>
            </a:r>
            <a:r>
              <a:rPr lang="kk-KZ" sz="3200" dirty="0" smtClean="0">
                <a:solidFill>
                  <a:srgbClr val="0B082E">
                    <a:lumMod val="75000"/>
                    <a:lumOff val="25000"/>
                  </a:srgbClr>
                </a:solidFill>
                <a:latin typeface="Times New Roman" panose="02020603050405020304" pitchFamily="18" charset="0"/>
                <a:cs typeface="Times New Roman" panose="02020603050405020304" pitchFamily="18" charset="0"/>
              </a:rPr>
              <a:t>, ішкі </a:t>
            </a:r>
            <a:r>
              <a:rPr lang="kk-KZ" sz="3200" dirty="0">
                <a:solidFill>
                  <a:srgbClr val="0B082E">
                    <a:lumMod val="75000"/>
                    <a:lumOff val="25000"/>
                  </a:srgbClr>
                </a:solidFill>
                <a:latin typeface="Times New Roman" panose="02020603050405020304" pitchFamily="18" charset="0"/>
                <a:cs typeface="Times New Roman" panose="02020603050405020304" pitchFamily="18" charset="0"/>
              </a:rPr>
              <a:t>бірлігімізді ешкім ала алмады. </a:t>
            </a:r>
            <a:endParaRPr lang="ru-RU" dirty="0"/>
          </a:p>
        </p:txBody>
      </p:sp>
      <p:pic>
        <p:nvPicPr>
          <p:cNvPr id="4" name="Рисунок 3"/>
          <p:cNvPicPr>
            <a:picLocks noChangeAspect="1"/>
          </p:cNvPicPr>
          <p:nvPr/>
        </p:nvPicPr>
        <p:blipFill>
          <a:blip r:embed="rId2"/>
          <a:stretch>
            <a:fillRect/>
          </a:stretch>
        </p:blipFill>
        <p:spPr>
          <a:xfrm>
            <a:off x="4276474" y="4946074"/>
            <a:ext cx="3389670" cy="1290795"/>
          </a:xfrm>
          <a:prstGeom prst="rect">
            <a:avLst/>
          </a:prstGeom>
        </p:spPr>
      </p:pic>
    </p:spTree>
    <p:extLst>
      <p:ext uri="{BB962C8B-B14F-4D97-AF65-F5344CB8AC3E}">
        <p14:creationId xmlns:p14="http://schemas.microsoft.com/office/powerpoint/2010/main" val="743431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lnSpc>
                <a:spcPct val="100000"/>
              </a:lnSpc>
              <a:spcBef>
                <a:spcPts val="700"/>
              </a:spcBef>
              <a:buClr>
                <a:srgbClr val="0B082E"/>
              </a:buClr>
            </a:pPr>
            <a:r>
              <a:rPr lang="kk-KZ" sz="4000" b="1" spc="800" dirty="0" smtClean="0">
                <a:solidFill>
                  <a:srgbClr val="C00000"/>
                </a:solidFill>
                <a:latin typeface="Times New Roman" panose="02020603050405020304" pitchFamily="18" charset="0"/>
                <a:cs typeface="Times New Roman" panose="02020603050405020304" pitchFamily="18" charset="0"/>
              </a:rPr>
              <a:t>Тапсырма</a:t>
            </a:r>
            <a:r>
              <a:rPr lang="kk-KZ" sz="4000" b="1" spc="800" dirty="0" smtClean="0">
                <a:solidFill>
                  <a:srgbClr val="0B082E"/>
                </a:solidFill>
                <a:latin typeface="Times New Roman" panose="02020603050405020304" pitchFamily="18" charset="0"/>
                <a:cs typeface="Times New Roman" panose="02020603050405020304" pitchFamily="18" charset="0"/>
              </a:rPr>
              <a:t/>
            </a:r>
            <a:br>
              <a:rPr lang="kk-KZ" sz="4000" b="1" spc="800" dirty="0" smtClean="0">
                <a:solidFill>
                  <a:srgbClr val="0B082E"/>
                </a:solidFill>
                <a:latin typeface="Times New Roman" panose="02020603050405020304" pitchFamily="18" charset="0"/>
                <a:cs typeface="Times New Roman" panose="02020603050405020304" pitchFamily="18" charset="0"/>
              </a:rPr>
            </a:br>
            <a:r>
              <a:rPr lang="kk-KZ" sz="2700" b="1" spc="400" dirty="0" smtClean="0">
                <a:solidFill>
                  <a:srgbClr val="0B082E"/>
                </a:solidFill>
                <a:latin typeface="Times New Roman" panose="02020603050405020304" pitchFamily="18" charset="0"/>
                <a:ea typeface="+mn-ea"/>
                <a:cs typeface="Times New Roman" panose="02020603050405020304" pitchFamily="18" charset="0"/>
              </a:rPr>
              <a:t>Халықтар достастығы мерекесіне орай концерт болатыны туралы хабарландыру мәтінін жазыңыздар. Мәтіннің құрылымы мен </a:t>
            </a:r>
            <a:r>
              <a:rPr lang="kk-KZ" sz="2700" b="1" spc="400" dirty="0" smtClean="0">
                <a:solidFill>
                  <a:srgbClr val="0B082E"/>
                </a:solidFill>
                <a:latin typeface="Times New Roman" panose="02020603050405020304" pitchFamily="18" charset="0"/>
                <a:ea typeface="+mn-ea"/>
                <a:cs typeface="Times New Roman" panose="02020603050405020304" pitchFamily="18" charset="0"/>
              </a:rPr>
              <a:t>Ресімделуін </a:t>
            </a:r>
            <a:r>
              <a:rPr lang="kk-KZ" sz="2700" b="1" spc="400" dirty="0" smtClean="0">
                <a:solidFill>
                  <a:srgbClr val="0B082E"/>
                </a:solidFill>
                <a:latin typeface="Times New Roman" panose="02020603050405020304" pitchFamily="18" charset="0"/>
                <a:ea typeface="+mn-ea"/>
                <a:cs typeface="Times New Roman" panose="02020603050405020304" pitchFamily="18" charset="0"/>
              </a:rPr>
              <a:t>ескеріңіздер.  </a:t>
            </a:r>
            <a:r>
              <a:rPr lang="ru-RU" sz="2700" b="1" spc="400" dirty="0">
                <a:solidFill>
                  <a:srgbClr val="0B082E"/>
                </a:solidFill>
                <a:latin typeface="Times New Roman" panose="02020603050405020304" pitchFamily="18" charset="0"/>
                <a:ea typeface="+mn-ea"/>
                <a:cs typeface="Times New Roman" panose="02020603050405020304" pitchFamily="18" charset="0"/>
              </a:rPr>
              <a:t/>
            </a:r>
            <a:br>
              <a:rPr lang="ru-RU" sz="2700" b="1" spc="400" dirty="0">
                <a:solidFill>
                  <a:srgbClr val="0B082E"/>
                </a:solidFill>
                <a:latin typeface="Times New Roman" panose="02020603050405020304" pitchFamily="18" charset="0"/>
                <a:ea typeface="+mn-ea"/>
                <a:cs typeface="Times New Roman" panose="02020603050405020304" pitchFamily="18" charset="0"/>
              </a:rPr>
            </a:br>
            <a:endParaRPr lang="ru-RU" sz="4900" dirty="0"/>
          </a:p>
        </p:txBody>
      </p:sp>
      <p:pic>
        <p:nvPicPr>
          <p:cNvPr id="7" name="Объект 6"/>
          <p:cNvPicPr>
            <a:picLocks noGrp="1" noChangeAspect="1"/>
          </p:cNvPicPr>
          <p:nvPr>
            <p:ph idx="1"/>
          </p:nvPr>
        </p:nvPicPr>
        <p:blipFill>
          <a:blip r:embed="rId2"/>
          <a:stretch>
            <a:fillRect/>
          </a:stretch>
        </p:blipFill>
        <p:spPr>
          <a:xfrm>
            <a:off x="2299854" y="2521528"/>
            <a:ext cx="5850567" cy="2535382"/>
          </a:xfrm>
          <a:prstGeom prst="rect">
            <a:avLst/>
          </a:prstGeom>
        </p:spPr>
      </p:pic>
      <p:pic>
        <p:nvPicPr>
          <p:cNvPr id="8" name="Рисунок 7"/>
          <p:cNvPicPr>
            <a:picLocks noChangeAspect="1"/>
          </p:cNvPicPr>
          <p:nvPr/>
        </p:nvPicPr>
        <p:blipFill>
          <a:blip r:embed="rId3"/>
          <a:stretch>
            <a:fillRect/>
          </a:stretch>
        </p:blipFill>
        <p:spPr>
          <a:xfrm>
            <a:off x="9081699" y="3126881"/>
            <a:ext cx="2700762" cy="2072820"/>
          </a:xfrm>
          <a:prstGeom prst="rect">
            <a:avLst/>
          </a:prstGeom>
        </p:spPr>
      </p:pic>
      <p:pic>
        <p:nvPicPr>
          <p:cNvPr id="9" name="Рисунок 8"/>
          <p:cNvPicPr>
            <a:picLocks noChangeAspect="1"/>
          </p:cNvPicPr>
          <p:nvPr/>
        </p:nvPicPr>
        <p:blipFill>
          <a:blip r:embed="rId4"/>
          <a:stretch>
            <a:fillRect/>
          </a:stretch>
        </p:blipFill>
        <p:spPr>
          <a:xfrm>
            <a:off x="10235434" y="3562796"/>
            <a:ext cx="615749" cy="896190"/>
          </a:xfrm>
          <a:prstGeom prst="rect">
            <a:avLst/>
          </a:prstGeom>
        </p:spPr>
      </p:pic>
      <p:sp>
        <p:nvSpPr>
          <p:cNvPr id="3" name="Прямоугольник 2"/>
          <p:cNvSpPr/>
          <p:nvPr/>
        </p:nvSpPr>
        <p:spPr>
          <a:xfrm>
            <a:off x="1457208" y="5199701"/>
            <a:ext cx="7158852" cy="1015663"/>
          </a:xfrm>
          <a:prstGeom prst="rect">
            <a:avLst/>
          </a:prstGeom>
        </p:spPr>
        <p:txBody>
          <a:bodyPr wrap="square">
            <a:spAutoFit/>
          </a:bodyPr>
          <a:lstStyle/>
          <a:p>
            <a:pPr lvl="0" algn="just">
              <a:spcAft>
                <a:spcPts val="0"/>
              </a:spcAft>
            </a:pPr>
            <a:r>
              <a:rPr lang="kk-KZ" sz="2000" b="1" dirty="0" smtClean="0">
                <a:solidFill>
                  <a:srgbClr val="000000"/>
                </a:solidFill>
                <a:latin typeface="Times New Roman" panose="02020603050405020304" pitchFamily="18" charset="0"/>
                <a:ea typeface="Times New Roman" panose="02020603050405020304" pitchFamily="18" charset="0"/>
              </a:rPr>
              <a:t>Дескриптор:</a:t>
            </a:r>
          </a:p>
          <a:p>
            <a:pPr marL="342900" lvl="0" indent="-342900" algn="just">
              <a:spcAft>
                <a:spcPts val="0"/>
              </a:spcAft>
              <a:buFont typeface="Wingdings" panose="05000000000000000000" pitchFamily="2" charset="2"/>
              <a:buChar char=""/>
            </a:pPr>
            <a:r>
              <a:rPr lang="kk-KZ" sz="2000" dirty="0" smtClean="0">
                <a:solidFill>
                  <a:srgbClr val="000000"/>
                </a:solidFill>
                <a:latin typeface="Times New Roman" panose="02020603050405020304" pitchFamily="18" charset="0"/>
                <a:ea typeface="Times New Roman" panose="02020603050405020304" pitchFamily="18" charset="0"/>
              </a:rPr>
              <a:t>Берілген </a:t>
            </a:r>
            <a:r>
              <a:rPr lang="kk-KZ" sz="2000" dirty="0">
                <a:solidFill>
                  <a:srgbClr val="000000"/>
                </a:solidFill>
                <a:latin typeface="Times New Roman" panose="02020603050405020304" pitchFamily="18" charset="0"/>
                <a:ea typeface="Times New Roman" panose="02020603050405020304" pitchFamily="18" charset="0"/>
              </a:rPr>
              <a:t>тақырыпқа хабарландыру мәтінін </a:t>
            </a:r>
            <a:r>
              <a:rPr lang="kk-KZ" sz="2000" dirty="0" smtClean="0">
                <a:solidFill>
                  <a:srgbClr val="000000"/>
                </a:solidFill>
                <a:latin typeface="Times New Roman" panose="02020603050405020304" pitchFamily="18" charset="0"/>
                <a:ea typeface="Times New Roman" panose="02020603050405020304" pitchFamily="18" charset="0"/>
              </a:rPr>
              <a:t>жазады.</a:t>
            </a:r>
            <a:endParaRPr lang="ru-RU" dirty="0">
              <a:latin typeface="Arial" panose="020B0604020202020204" pitchFamily="34" charset="0"/>
              <a:ea typeface="Times New Roman" panose="02020603050405020304" pitchFamily="18" charset="0"/>
            </a:endParaRPr>
          </a:p>
          <a:p>
            <a:pPr marL="342900" lvl="0" indent="-342900" algn="just">
              <a:spcAft>
                <a:spcPts val="0"/>
              </a:spcAft>
              <a:buFont typeface="Wingdings" panose="05000000000000000000" pitchFamily="2" charset="2"/>
              <a:buChar char=""/>
            </a:pPr>
            <a:r>
              <a:rPr lang="kk-KZ" sz="2000" dirty="0">
                <a:solidFill>
                  <a:srgbClr val="000000"/>
                </a:solidFill>
                <a:latin typeface="Times New Roman" panose="02020603050405020304" pitchFamily="18" charset="0"/>
                <a:ea typeface="Times New Roman" panose="02020603050405020304" pitchFamily="18" charset="0"/>
              </a:rPr>
              <a:t>Мәтіннің құрылымы мен </a:t>
            </a:r>
            <a:r>
              <a:rPr lang="kk-KZ" sz="2000" dirty="0" smtClean="0">
                <a:solidFill>
                  <a:srgbClr val="000000"/>
                </a:solidFill>
                <a:latin typeface="Times New Roman" panose="02020603050405020304" pitchFamily="18" charset="0"/>
                <a:ea typeface="Times New Roman" panose="02020603050405020304" pitchFamily="18" charset="0"/>
              </a:rPr>
              <a:t>ресімделуін </a:t>
            </a:r>
            <a:r>
              <a:rPr lang="kk-KZ" sz="2000" dirty="0">
                <a:solidFill>
                  <a:srgbClr val="000000"/>
                </a:solidFill>
                <a:latin typeface="Times New Roman" panose="02020603050405020304" pitchFamily="18" charset="0"/>
                <a:ea typeface="Times New Roman" panose="02020603050405020304" pitchFamily="18" charset="0"/>
              </a:rPr>
              <a:t>ескереді.</a:t>
            </a:r>
            <a:endParaRPr lang="ru-RU"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249002297"/>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docProps/app.xml><?xml version="1.0" encoding="utf-8"?>
<Properties xmlns="http://schemas.openxmlformats.org/officeDocument/2006/extended-properties" xmlns:vt="http://schemas.openxmlformats.org/officeDocument/2006/docPropsVTypes">
  <Template>Эмблема</Template>
  <TotalTime>209</TotalTime>
  <Words>480</Words>
  <Application>Microsoft Office PowerPoint</Application>
  <PresentationFormat>Широкоэкранный</PresentationFormat>
  <Paragraphs>75</Paragraphs>
  <Slides>12</Slides>
  <Notes>0</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12</vt:i4>
      </vt:variant>
    </vt:vector>
  </HeadingPairs>
  <TitlesOfParts>
    <vt:vector size="23" baseType="lpstr">
      <vt:lpstr>Arial</vt:lpstr>
      <vt:lpstr>Calibri</vt:lpstr>
      <vt:lpstr>Corbel</vt:lpstr>
      <vt:lpstr>Gill Sans MT</vt:lpstr>
      <vt:lpstr>Impact</vt:lpstr>
      <vt:lpstr>Source Sans Pro</vt:lpstr>
      <vt:lpstr>Symbol</vt:lpstr>
      <vt:lpstr>Tahoma</vt:lpstr>
      <vt:lpstr>Times New Roman</vt:lpstr>
      <vt:lpstr>Wingdings</vt:lpstr>
      <vt:lpstr>Badge</vt:lpstr>
      <vt:lpstr>7-сынып      қазақ тілі </vt:lpstr>
      <vt:lpstr> Сабақтың тақырыбы:  Қазақстан ұлттарының мәдени шаңырағы</vt:lpstr>
      <vt:lpstr>Ойтүрткі</vt:lpstr>
      <vt:lpstr>Мәтінді түсініп оқыңыздар.</vt:lpstr>
      <vt:lpstr>Тапсырма Мәтінді кесте үлгісіне қарай талдаңыз. </vt:lpstr>
      <vt:lpstr>Жауап үлгісі:</vt:lpstr>
      <vt:lpstr>Тапсырма Берілген сөйлемдерге еліктеуіш сөздерді қатыстырып, өңдеп, қайта жазыңыздар. </vt:lpstr>
      <vt:lpstr>Жауап үлгісі:</vt:lpstr>
      <vt:lpstr>Тапсырма Халықтар достастығы мерекесіне орай концерт болатыны туралы хабарландыру мәтінін жазыңыздар. Мәтіннің құрылымы мен Ресімделуін ескеріңіздер.   </vt:lpstr>
      <vt:lpstr>Жауап үлгісі:</vt:lpstr>
      <vt:lpstr>Оқу тапсырмасы:</vt:lpstr>
      <vt:lpstr>Қорытынды</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Қазақстан ұлттарының мәдени шаңырағы</dc:title>
  <dc:creator>Пользователь Windows</dc:creator>
  <cp:lastModifiedBy>Пользователь Windows</cp:lastModifiedBy>
  <cp:revision>17</cp:revision>
  <dcterms:created xsi:type="dcterms:W3CDTF">2021-01-03T15:46:59Z</dcterms:created>
  <dcterms:modified xsi:type="dcterms:W3CDTF">2021-01-04T16:51:19Z</dcterms:modified>
</cp:coreProperties>
</file>