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2" r:id="rId3"/>
    <p:sldId id="256" r:id="rId4"/>
    <p:sldId id="258" r:id="rId5"/>
    <p:sldId id="259" r:id="rId6"/>
    <p:sldId id="267" r:id="rId7"/>
    <p:sldId id="261" r:id="rId8"/>
    <p:sldId id="260" r:id="rId9"/>
    <p:sldId id="269" r:id="rId10"/>
    <p:sldId id="263" r:id="rId11"/>
    <p:sldId id="270" r:id="rId12"/>
    <p:sldId id="264" r:id="rId13"/>
    <p:sldId id="271" r:id="rId14"/>
    <p:sldId id="265" r:id="rId15"/>
    <p:sldId id="266"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F48CE74-76C0-469C-9A88-4CCC7523EEBC}" type="datetimeFigureOut">
              <a:rPr lang="ru-RU" smtClean="0"/>
              <a:t>18.01.2021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6B0EEE-E0A9-43F4-BCC9-92A5CD9F5023}"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F48CE74-76C0-469C-9A88-4CCC7523EEBC}" type="datetimeFigureOut">
              <a:rPr lang="ru-RU" smtClean="0"/>
              <a:t>18.01.2021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6B0EEE-E0A9-43F4-BCC9-92A5CD9F5023}"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F48CE74-76C0-469C-9A88-4CCC7523EEBC}" type="datetimeFigureOut">
              <a:rPr lang="ru-RU" smtClean="0"/>
              <a:t>18.01.2021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6B0EEE-E0A9-43F4-BCC9-92A5CD9F5023}"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F48CE74-76C0-469C-9A88-4CCC7523EEBC}" type="datetimeFigureOut">
              <a:rPr lang="ru-RU" smtClean="0"/>
              <a:t>18.01.2021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6B0EEE-E0A9-43F4-BCC9-92A5CD9F5023}"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F48CE74-76C0-469C-9A88-4CCC7523EEBC}" type="datetimeFigureOut">
              <a:rPr lang="ru-RU" smtClean="0"/>
              <a:t>18.01.2021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6B0EEE-E0A9-43F4-BCC9-92A5CD9F5023}"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FF48CE74-76C0-469C-9A88-4CCC7523EEBC}" type="datetimeFigureOut">
              <a:rPr lang="ru-RU" smtClean="0"/>
              <a:t>18.01.2021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6B0EEE-E0A9-43F4-BCC9-92A5CD9F5023}"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F48CE74-76C0-469C-9A88-4CCC7523EEBC}" type="datetimeFigureOut">
              <a:rPr lang="ru-RU" smtClean="0"/>
              <a:t>18.01.2021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A6B0EEE-E0A9-43F4-BCC9-92A5CD9F5023}"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FF48CE74-76C0-469C-9A88-4CCC7523EEBC}" type="datetimeFigureOut">
              <a:rPr lang="ru-RU" smtClean="0"/>
              <a:t>18.01.2021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A6B0EEE-E0A9-43F4-BCC9-92A5CD9F5023}"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FF48CE74-76C0-469C-9A88-4CCC7523EEBC}" type="datetimeFigureOut">
              <a:rPr lang="ru-RU" smtClean="0"/>
              <a:t>18.01.2021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A6B0EEE-E0A9-43F4-BCC9-92A5CD9F5023}"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F48CE74-76C0-469C-9A88-4CCC7523EEBC}" type="datetimeFigureOut">
              <a:rPr lang="ru-RU" smtClean="0"/>
              <a:t>18.01.2021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6B0EEE-E0A9-43F4-BCC9-92A5CD9F5023}"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F48CE74-76C0-469C-9A88-4CCC7523EEBC}" type="datetimeFigureOut">
              <a:rPr lang="ru-RU" smtClean="0"/>
              <a:t>18.01.2021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6B0EEE-E0A9-43F4-BCC9-92A5CD9F5023}"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F48CE74-76C0-469C-9A88-4CCC7523EEBC}" type="datetimeFigureOut">
              <a:rPr lang="ru-RU" smtClean="0"/>
              <a:t>18.01.2021</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DA6B0EEE-E0A9-43F4-BCC9-92A5CD9F5023}"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a:bodyPr>
          <a:lstStyle/>
          <a:p>
            <a:r>
              <a:rPr lang="kk-KZ" sz="2800" dirty="0">
                <a:latin typeface="Times New Roman"/>
                <a:ea typeface="Calibri"/>
              </a:rPr>
              <a:t>«Болжамдық ретроспекция» әдісі бойынша суреттерді </a:t>
            </a:r>
            <a:r>
              <a:rPr lang="kk-KZ" sz="2800" dirty="0" smtClean="0">
                <a:latin typeface="Times New Roman"/>
                <a:ea typeface="Calibri"/>
              </a:rPr>
              <a:t>құрастырайық</a:t>
            </a:r>
            <a:endParaRPr lang="ru-RU" sz="2800" dirty="0"/>
          </a:p>
        </p:txBody>
      </p:sp>
      <p:pic>
        <p:nvPicPr>
          <p:cNvPr id="11" name="Объект 10" descr="C:\Users\51 Мектеп\Desktop\69d5d3f0-8019-48ba-9e03-1f14cd1e4d0b.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048049" y="4365104"/>
            <a:ext cx="3524250" cy="2376264"/>
          </a:xfrm>
          <a:prstGeom prst="rect">
            <a:avLst/>
          </a:prstGeom>
          <a:noFill/>
          <a:ln>
            <a:noFill/>
          </a:ln>
        </p:spPr>
      </p:pic>
      <p:pic>
        <p:nvPicPr>
          <p:cNvPr id="12" name="Рисунок 11" descr="https://i.imgur.com/ADnNl6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60032" y="1988840"/>
            <a:ext cx="3744416" cy="2376264"/>
          </a:xfrm>
          <a:prstGeom prst="rect">
            <a:avLst/>
          </a:prstGeom>
          <a:noFill/>
          <a:ln>
            <a:noFill/>
          </a:ln>
        </p:spPr>
      </p:pic>
      <p:pic>
        <p:nvPicPr>
          <p:cNvPr id="13" name="Рисунок 12" descr="https://orehovod.com/upload/000/u1/38/32/25b4c03c.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3568" y="1988840"/>
            <a:ext cx="3960440" cy="2376264"/>
          </a:xfrm>
          <a:prstGeom prst="rect">
            <a:avLst/>
          </a:prstGeom>
          <a:noFill/>
          <a:ln>
            <a:noFill/>
          </a:ln>
        </p:spPr>
      </p:pic>
      <p:pic>
        <p:nvPicPr>
          <p:cNvPr id="14" name="Рисунок 13" descr="https://kargoo.gov.kz/media/img/photohost/54d1c3f989889.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3568" y="4509120"/>
            <a:ext cx="3960439" cy="2232248"/>
          </a:xfrm>
          <a:prstGeom prst="rect">
            <a:avLst/>
          </a:prstGeom>
          <a:noFill/>
          <a:ln>
            <a:noFill/>
          </a:ln>
        </p:spPr>
      </p:pic>
    </p:spTree>
    <p:extLst>
      <p:ext uri="{BB962C8B-B14F-4D97-AF65-F5344CB8AC3E}">
        <p14:creationId xmlns:p14="http://schemas.microsoft.com/office/powerpoint/2010/main" val="3788317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556792"/>
            <a:ext cx="7408333" cy="4569371"/>
          </a:xfrm>
        </p:spPr>
        <p:txBody>
          <a:bodyPr>
            <a:normAutofit lnSpcReduction="10000"/>
          </a:bodyPr>
          <a:lstStyle/>
          <a:p>
            <a:pPr>
              <a:lnSpc>
                <a:spcPct val="115000"/>
              </a:lnSpc>
              <a:spcAft>
                <a:spcPts val="0"/>
              </a:spcAft>
            </a:pPr>
            <a:r>
              <a:rPr lang="kk-KZ" dirty="0" smtClean="0">
                <a:solidFill>
                  <a:srgbClr val="000000"/>
                </a:solidFill>
                <a:latin typeface="Times New Roman"/>
                <a:ea typeface="Times New Roman"/>
                <a:cs typeface="Times New Roman"/>
              </a:rPr>
              <a:t>1.Қазақ </a:t>
            </a:r>
            <a:r>
              <a:rPr lang="kk-KZ" dirty="0">
                <a:solidFill>
                  <a:srgbClr val="000000"/>
                </a:solidFill>
                <a:latin typeface="Times New Roman"/>
                <a:ea typeface="Times New Roman"/>
                <a:cs typeface="Times New Roman"/>
              </a:rPr>
              <a:t>халқы татулықтың қадірін қалай білген?</a:t>
            </a:r>
            <a:endParaRPr lang="ru-RU" sz="2000" dirty="0">
              <a:latin typeface="Calibri"/>
              <a:ea typeface="Times New Roman"/>
              <a:cs typeface="Times New Roman"/>
            </a:endParaRPr>
          </a:p>
          <a:p>
            <a:pPr>
              <a:lnSpc>
                <a:spcPct val="115000"/>
              </a:lnSpc>
              <a:spcAft>
                <a:spcPts val="0"/>
              </a:spcAft>
            </a:pPr>
            <a:r>
              <a:rPr lang="kk-KZ" dirty="0">
                <a:solidFill>
                  <a:srgbClr val="000000"/>
                </a:solidFill>
                <a:latin typeface="Times New Roman"/>
                <a:ea typeface="Times New Roman"/>
                <a:cs typeface="Times New Roman"/>
              </a:rPr>
              <a:t>2.Меймандостық тәрбие дегенді қалай түсінесің?</a:t>
            </a:r>
            <a:endParaRPr lang="ru-RU" sz="2000" dirty="0">
              <a:latin typeface="Calibri"/>
              <a:ea typeface="Times New Roman"/>
              <a:cs typeface="Times New Roman"/>
            </a:endParaRPr>
          </a:p>
          <a:p>
            <a:pPr>
              <a:lnSpc>
                <a:spcPct val="115000"/>
              </a:lnSpc>
              <a:spcAft>
                <a:spcPts val="0"/>
              </a:spcAft>
            </a:pPr>
            <a:r>
              <a:rPr lang="kk-KZ" dirty="0">
                <a:solidFill>
                  <a:srgbClr val="000000"/>
                </a:solidFill>
                <a:latin typeface="Times New Roman"/>
                <a:ea typeface="Times New Roman"/>
                <a:cs typeface="Times New Roman"/>
              </a:rPr>
              <a:t>3.Неліктен Қазақстанды ынтымағы жарасқан ел деп атайды?</a:t>
            </a:r>
            <a:endParaRPr lang="ru-RU" sz="2000" dirty="0">
              <a:latin typeface="Calibri"/>
              <a:ea typeface="Times New Roman"/>
              <a:cs typeface="Times New Roman"/>
            </a:endParaRPr>
          </a:p>
          <a:p>
            <a:pPr marL="0" indent="0">
              <a:buNone/>
            </a:pPr>
            <a:r>
              <a:rPr lang="kk-KZ" dirty="0" smtClean="0"/>
              <a:t>   </a:t>
            </a:r>
          </a:p>
          <a:p>
            <a:pPr marL="0" indent="0">
              <a:buNone/>
            </a:pPr>
            <a:endParaRPr lang="kk-KZ" dirty="0"/>
          </a:p>
          <a:p>
            <a:pPr marL="0" indent="0" algn="just">
              <a:lnSpc>
                <a:spcPct val="115000"/>
              </a:lnSpc>
              <a:spcAft>
                <a:spcPts val="0"/>
              </a:spcAft>
              <a:buNone/>
            </a:pPr>
            <a:r>
              <a:rPr lang="kk-KZ" i="1" dirty="0" smtClean="0">
                <a:solidFill>
                  <a:srgbClr val="000000"/>
                </a:solidFill>
                <a:latin typeface="Times New Roman"/>
                <a:ea typeface="Times New Roman"/>
                <a:cs typeface="Times New Roman"/>
              </a:rPr>
              <a:t>                                                   Дескриптор</a:t>
            </a:r>
            <a:endParaRPr lang="ru-RU" sz="2000" dirty="0">
              <a:latin typeface="Calibri"/>
              <a:ea typeface="Times New Roman"/>
              <a:cs typeface="Times New Roman"/>
            </a:endParaRPr>
          </a:p>
          <a:p>
            <a:pPr marL="0" indent="0" algn="just">
              <a:lnSpc>
                <a:spcPct val="115000"/>
              </a:lnSpc>
              <a:spcAft>
                <a:spcPts val="0"/>
              </a:spcAft>
              <a:buNone/>
            </a:pPr>
            <a:r>
              <a:rPr lang="kk-KZ" dirty="0" smtClean="0">
                <a:solidFill>
                  <a:srgbClr val="000000"/>
                </a:solidFill>
                <a:latin typeface="Times New Roman"/>
                <a:ea typeface="Times New Roman"/>
                <a:cs typeface="Times New Roman"/>
              </a:rPr>
              <a:t>                                      - сұраққа </a:t>
            </a:r>
            <a:r>
              <a:rPr lang="kk-KZ" dirty="0">
                <a:solidFill>
                  <a:srgbClr val="000000"/>
                </a:solidFill>
                <a:latin typeface="Times New Roman"/>
                <a:ea typeface="Times New Roman"/>
                <a:cs typeface="Times New Roman"/>
              </a:rPr>
              <a:t>дәлелді жауап </a:t>
            </a:r>
            <a:r>
              <a:rPr lang="kk-KZ" dirty="0" smtClean="0">
                <a:solidFill>
                  <a:srgbClr val="000000"/>
                </a:solidFill>
                <a:latin typeface="Times New Roman"/>
                <a:ea typeface="Times New Roman"/>
                <a:cs typeface="Times New Roman"/>
              </a:rPr>
              <a:t>береді;</a:t>
            </a:r>
            <a:endParaRPr lang="ru-RU" sz="2000" dirty="0">
              <a:latin typeface="Calibri"/>
              <a:ea typeface="Times New Roman"/>
              <a:cs typeface="Times New Roman"/>
            </a:endParaRPr>
          </a:p>
          <a:p>
            <a:pPr marL="0" indent="0" algn="just">
              <a:lnSpc>
                <a:spcPct val="115000"/>
              </a:lnSpc>
              <a:spcAft>
                <a:spcPts val="0"/>
              </a:spcAft>
              <a:buNone/>
            </a:pPr>
            <a:r>
              <a:rPr lang="kk-KZ" dirty="0" smtClean="0">
                <a:solidFill>
                  <a:srgbClr val="000000"/>
                </a:solidFill>
                <a:latin typeface="Times New Roman"/>
                <a:ea typeface="Times New Roman"/>
                <a:cs typeface="Times New Roman"/>
              </a:rPr>
              <a:t>                                      - өз </a:t>
            </a:r>
            <a:r>
              <a:rPr lang="kk-KZ" dirty="0">
                <a:solidFill>
                  <a:srgbClr val="000000"/>
                </a:solidFill>
                <a:latin typeface="Times New Roman"/>
                <a:ea typeface="Times New Roman"/>
                <a:cs typeface="Times New Roman"/>
              </a:rPr>
              <a:t>ойларын ортаға </a:t>
            </a:r>
            <a:r>
              <a:rPr lang="kk-KZ" dirty="0" smtClean="0">
                <a:solidFill>
                  <a:srgbClr val="000000"/>
                </a:solidFill>
                <a:latin typeface="Times New Roman"/>
                <a:ea typeface="Times New Roman"/>
                <a:cs typeface="Times New Roman"/>
              </a:rPr>
              <a:t>салады;</a:t>
            </a:r>
            <a:endParaRPr lang="ru-RU" sz="2000" dirty="0" smtClean="0">
              <a:latin typeface="Calibri"/>
              <a:ea typeface="Times New Roman"/>
              <a:cs typeface="Times New Roman"/>
            </a:endParaRPr>
          </a:p>
          <a:p>
            <a:pPr marL="0" indent="0" algn="just">
              <a:lnSpc>
                <a:spcPct val="115000"/>
              </a:lnSpc>
              <a:spcAft>
                <a:spcPts val="0"/>
              </a:spcAft>
              <a:buNone/>
            </a:pPr>
            <a:r>
              <a:rPr lang="ru-RU" sz="2000" dirty="0">
                <a:solidFill>
                  <a:srgbClr val="000000"/>
                </a:solidFill>
                <a:latin typeface="Calibri"/>
                <a:ea typeface="Times New Roman"/>
                <a:cs typeface="Times New Roman"/>
              </a:rPr>
              <a:t> </a:t>
            </a:r>
            <a:r>
              <a:rPr lang="ru-RU" sz="2000" dirty="0" smtClean="0">
                <a:solidFill>
                  <a:srgbClr val="000000"/>
                </a:solidFill>
                <a:latin typeface="Calibri"/>
                <a:ea typeface="Times New Roman"/>
                <a:cs typeface="Times New Roman"/>
              </a:rPr>
              <a:t>                                                  - </a:t>
            </a:r>
            <a:r>
              <a:rPr lang="kk-KZ" dirty="0">
                <a:solidFill>
                  <a:srgbClr val="000000"/>
                </a:solidFill>
                <a:latin typeface="Times New Roman"/>
                <a:ea typeface="Times New Roman"/>
                <a:cs typeface="Times New Roman"/>
              </a:rPr>
              <a:t>ө</a:t>
            </a:r>
            <a:r>
              <a:rPr lang="kk-KZ" dirty="0" smtClean="0">
                <a:solidFill>
                  <a:srgbClr val="000000"/>
                </a:solidFill>
                <a:latin typeface="Times New Roman"/>
                <a:ea typeface="Times New Roman"/>
                <a:cs typeface="Times New Roman"/>
              </a:rPr>
              <a:t>зара талқылайды.</a:t>
            </a:r>
            <a:endParaRPr lang="ru-RU" sz="2000" dirty="0">
              <a:latin typeface="Calibri"/>
              <a:ea typeface="Times New Roman"/>
              <a:cs typeface="Times New Roman"/>
            </a:endParaRPr>
          </a:p>
          <a:p>
            <a:pPr marL="0" indent="0">
              <a:buNone/>
            </a:pPr>
            <a:endParaRPr lang="ru-RU" dirty="0"/>
          </a:p>
        </p:txBody>
      </p:sp>
      <p:sp>
        <p:nvSpPr>
          <p:cNvPr id="3" name="Заголовок 2"/>
          <p:cNvSpPr>
            <a:spLocks noGrp="1"/>
          </p:cNvSpPr>
          <p:nvPr>
            <p:ph type="title"/>
          </p:nvPr>
        </p:nvSpPr>
        <p:spPr/>
        <p:txBody>
          <a:bodyPr>
            <a:normAutofit/>
          </a:bodyPr>
          <a:lstStyle/>
          <a:p>
            <a:pPr>
              <a:lnSpc>
                <a:spcPct val="115000"/>
              </a:lnSpc>
              <a:spcAft>
                <a:spcPts val="0"/>
              </a:spcAft>
            </a:pPr>
            <a:r>
              <a:rPr lang="kk-KZ" sz="1800" dirty="0">
                <a:latin typeface="Times New Roman" panose="02020603050405020304" pitchFamily="18" charset="0"/>
                <a:ea typeface="Calibri"/>
                <a:cs typeface="Times New Roman" panose="02020603050405020304" pitchFamily="18" charset="0"/>
              </a:rPr>
              <a:t>2- тапсырма </a:t>
            </a:r>
            <a:r>
              <a:rPr lang="ru-RU" sz="1800" dirty="0">
                <a:latin typeface="Times New Roman" panose="02020603050405020304" pitchFamily="18" charset="0"/>
                <a:ea typeface="Times New Roman"/>
                <a:cs typeface="Times New Roman" panose="02020603050405020304" pitchFamily="18" charset="0"/>
              </a:rPr>
              <a:t/>
            </a:r>
            <a:br>
              <a:rPr lang="ru-RU" sz="1800" dirty="0">
                <a:latin typeface="Times New Roman" panose="02020603050405020304" pitchFamily="18" charset="0"/>
                <a:ea typeface="Times New Roman"/>
                <a:cs typeface="Times New Roman" panose="02020603050405020304" pitchFamily="18" charset="0"/>
              </a:rPr>
            </a:br>
            <a:r>
              <a:rPr lang="kk-KZ" sz="1800" dirty="0">
                <a:solidFill>
                  <a:srgbClr val="000000"/>
                </a:solidFill>
                <a:latin typeface="Times New Roman" panose="02020603050405020304" pitchFamily="18" charset="0"/>
                <a:ea typeface="Times New Roman"/>
                <a:cs typeface="Times New Roman" panose="02020603050405020304" pitchFamily="18" charset="0"/>
              </a:rPr>
              <a:t>«Пікірлер алаңы» әдісі</a:t>
            </a:r>
            <a:r>
              <a:rPr lang="ru-RU" sz="1800" dirty="0">
                <a:latin typeface="Times New Roman" panose="02020603050405020304" pitchFamily="18" charset="0"/>
                <a:ea typeface="Times New Roman"/>
                <a:cs typeface="Times New Roman" panose="02020603050405020304" pitchFamily="18" charset="0"/>
              </a:rPr>
              <a:t/>
            </a:r>
            <a:br>
              <a:rPr lang="ru-RU" sz="1800" dirty="0">
                <a:latin typeface="Times New Roman" panose="02020603050405020304" pitchFamily="18" charset="0"/>
                <a:ea typeface="Times New Roman"/>
                <a:cs typeface="Times New Roman" panose="02020603050405020304" pitchFamily="18" charset="0"/>
              </a:rPr>
            </a:b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447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268760"/>
            <a:ext cx="8640959" cy="4857403"/>
          </a:xfrm>
        </p:spPr>
        <p:txBody>
          <a:bodyPr/>
          <a:lstStyle/>
          <a:p>
            <a:r>
              <a:rPr lang="kk-KZ" dirty="0" smtClean="0">
                <a:latin typeface="Times New Roman" panose="02020603050405020304" pitchFamily="18" charset="0"/>
                <a:cs typeface="Times New Roman" panose="02020603050405020304" pitchFamily="18" charset="0"/>
              </a:rPr>
              <a:t>1. Қазақ халқы татулықтың қадірін өте жақсы түсінген, ынтымақтың ырысын бағалаған халық.</a:t>
            </a:r>
          </a:p>
          <a:p>
            <a:r>
              <a:rPr lang="kk-KZ" dirty="0" smtClean="0">
                <a:latin typeface="Times New Roman" panose="02020603050405020304" pitchFamily="18" charset="0"/>
                <a:cs typeface="Times New Roman" panose="02020603050405020304" pitchFamily="18" charset="0"/>
              </a:rPr>
              <a:t>2. Ұрпағын береке – бірлікке, достыққа,  адамды сыйлауды, татулыққа жетелейтін тәрбинің түрі.</a:t>
            </a:r>
          </a:p>
          <a:p>
            <a:r>
              <a:rPr lang="kk-KZ" dirty="0" smtClean="0">
                <a:latin typeface="Times New Roman" panose="02020603050405020304" pitchFamily="18" charset="0"/>
                <a:cs typeface="Times New Roman" panose="02020603050405020304" pitchFamily="18" charset="0"/>
              </a:rPr>
              <a:t>3. 130 – дан аса ұлт өкілдері  бір шаңырақ астында тату – тәтті  өмір сүріп келе жатқандықтан ынтымағы жарасқан ел деп атаған. </a:t>
            </a:r>
            <a:endParaRPr lang="ru-RU"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a:xfrm>
            <a:off x="457200" y="338328"/>
            <a:ext cx="8229600" cy="642400"/>
          </a:xfrm>
        </p:spPr>
        <p:txBody>
          <a:bodyPr>
            <a:normAutofit/>
          </a:bodyPr>
          <a:lstStyle/>
          <a:p>
            <a:r>
              <a:rPr lang="kk-KZ" sz="2000" dirty="0" smtClean="0">
                <a:latin typeface="Times New Roman" panose="02020603050405020304" pitchFamily="18" charset="0"/>
                <a:cs typeface="Times New Roman" panose="02020603050405020304" pitchFamily="18" charset="0"/>
              </a:rPr>
              <a:t>Ұқсас жауаптар</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203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844824"/>
            <a:ext cx="7408333" cy="4281339"/>
          </a:xfrm>
        </p:spPr>
        <p:txBody>
          <a:bodyPr>
            <a:normAutofit lnSpcReduction="10000"/>
          </a:bodyPr>
          <a:lstStyle/>
          <a:p>
            <a:pPr>
              <a:spcAft>
                <a:spcPts val="0"/>
              </a:spcAft>
            </a:pPr>
            <a:r>
              <a:rPr lang="kk-KZ" dirty="0">
                <a:latin typeface="Times New Roman"/>
                <a:ea typeface="Times New Roman"/>
              </a:rPr>
              <a:t>1.Ұлттар арасындағы достықтың бұзылмауына қандай кеңес айтар едің?</a:t>
            </a:r>
            <a:endParaRPr lang="ru-RU" dirty="0">
              <a:latin typeface="Times New Roman"/>
              <a:ea typeface="Times New Roman"/>
            </a:endParaRPr>
          </a:p>
          <a:p>
            <a:pPr>
              <a:spcAft>
                <a:spcPts val="0"/>
              </a:spcAft>
            </a:pPr>
            <a:r>
              <a:rPr lang="kk-KZ" dirty="0">
                <a:latin typeface="Times New Roman"/>
                <a:ea typeface="Times New Roman"/>
              </a:rPr>
              <a:t>2.Басқа ұлт өкілдерінің оғаш қылықтарын ( тілді, дінді,  салт – дәстүрді сыйламауы) көргенде қандай сезімде боласың, оған не айтар едің?</a:t>
            </a:r>
            <a:endParaRPr lang="ru-RU" dirty="0">
              <a:latin typeface="Times New Roman"/>
              <a:ea typeface="Times New Roman"/>
            </a:endParaRPr>
          </a:p>
          <a:p>
            <a:pPr>
              <a:spcAft>
                <a:spcPts val="0"/>
              </a:spcAft>
            </a:pPr>
            <a:r>
              <a:rPr lang="kk-KZ" dirty="0">
                <a:latin typeface="Times New Roman"/>
                <a:ea typeface="Times New Roman"/>
              </a:rPr>
              <a:t>3</a:t>
            </a:r>
            <a:r>
              <a:rPr lang="kk-KZ" dirty="0" smtClean="0">
                <a:latin typeface="Times New Roman"/>
                <a:ea typeface="Times New Roman"/>
              </a:rPr>
              <a:t>. Татулық пен бірлік кімдерді байланыстырады?</a:t>
            </a:r>
          </a:p>
          <a:p>
            <a:pPr>
              <a:spcAft>
                <a:spcPts val="0"/>
              </a:spcAft>
            </a:pPr>
            <a:endParaRPr lang="kk-KZ" dirty="0">
              <a:latin typeface="Times New Roman"/>
            </a:endParaRPr>
          </a:p>
          <a:p>
            <a:pPr marL="0" indent="0">
              <a:lnSpc>
                <a:spcPct val="115000"/>
              </a:lnSpc>
              <a:spcAft>
                <a:spcPts val="0"/>
              </a:spcAft>
              <a:buNone/>
            </a:pPr>
            <a:r>
              <a:rPr lang="kk-KZ" sz="2100" i="1" dirty="0" smtClean="0">
                <a:latin typeface="Times New Roman"/>
                <a:ea typeface="Times New Roman"/>
                <a:cs typeface="Times New Roman"/>
              </a:rPr>
              <a:t>                                                </a:t>
            </a:r>
            <a:r>
              <a:rPr lang="kk-KZ" sz="2100" b="1" i="1" dirty="0" smtClean="0">
                <a:latin typeface="Times New Roman"/>
                <a:ea typeface="Times New Roman"/>
                <a:cs typeface="Times New Roman"/>
              </a:rPr>
              <a:t>Дескриптор</a:t>
            </a:r>
            <a:r>
              <a:rPr lang="kk-KZ" sz="2100" b="1" i="1" dirty="0">
                <a:latin typeface="Times New Roman"/>
                <a:ea typeface="Times New Roman"/>
                <a:cs typeface="Times New Roman"/>
              </a:rPr>
              <a:t>:</a:t>
            </a:r>
            <a:endParaRPr lang="ru-RU" sz="2100" b="1" dirty="0">
              <a:latin typeface="Calibri"/>
              <a:ea typeface="Times New Roman"/>
              <a:cs typeface="Times New Roman"/>
            </a:endParaRPr>
          </a:p>
          <a:p>
            <a:pPr marL="0" indent="0">
              <a:lnSpc>
                <a:spcPct val="115000"/>
              </a:lnSpc>
              <a:spcAft>
                <a:spcPts val="0"/>
              </a:spcAft>
              <a:buNone/>
            </a:pPr>
            <a:r>
              <a:rPr lang="kk-KZ" sz="2100" dirty="0" smtClean="0">
                <a:latin typeface="Times New Roman"/>
                <a:ea typeface="Times New Roman"/>
                <a:cs typeface="Times New Roman"/>
              </a:rPr>
              <a:t>                              -</a:t>
            </a:r>
            <a:r>
              <a:rPr lang="kk-KZ" sz="2100" dirty="0">
                <a:latin typeface="Times New Roman"/>
                <a:ea typeface="Times New Roman"/>
                <a:cs typeface="Times New Roman"/>
              </a:rPr>
              <a:t>сұраққа нақты жауап береді;</a:t>
            </a:r>
            <a:endParaRPr lang="ru-RU" sz="2100" dirty="0">
              <a:latin typeface="Calibri"/>
              <a:ea typeface="Times New Roman"/>
              <a:cs typeface="Times New Roman"/>
            </a:endParaRPr>
          </a:p>
          <a:p>
            <a:pPr marL="0" indent="0">
              <a:lnSpc>
                <a:spcPct val="115000"/>
              </a:lnSpc>
              <a:spcAft>
                <a:spcPts val="0"/>
              </a:spcAft>
              <a:buNone/>
            </a:pPr>
            <a:r>
              <a:rPr lang="kk-KZ" sz="2100" dirty="0" smtClean="0">
                <a:latin typeface="Times New Roman"/>
                <a:ea typeface="Times New Roman"/>
                <a:cs typeface="Times New Roman"/>
              </a:rPr>
              <a:t>                              -</a:t>
            </a:r>
            <a:r>
              <a:rPr lang="kk-KZ" sz="2100" dirty="0">
                <a:latin typeface="Times New Roman"/>
                <a:ea typeface="Times New Roman"/>
                <a:cs typeface="Times New Roman"/>
              </a:rPr>
              <a:t>өз жауабын басқа оқушымен салыстырады;</a:t>
            </a:r>
            <a:endParaRPr lang="ru-RU" sz="2100" dirty="0">
              <a:latin typeface="Calibri"/>
              <a:ea typeface="Times New Roman"/>
              <a:cs typeface="Times New Roman"/>
            </a:endParaRPr>
          </a:p>
          <a:p>
            <a:pPr marL="0" indent="0">
              <a:lnSpc>
                <a:spcPct val="115000"/>
              </a:lnSpc>
              <a:spcAft>
                <a:spcPts val="0"/>
              </a:spcAft>
              <a:buNone/>
            </a:pPr>
            <a:r>
              <a:rPr lang="kk-KZ" sz="2100" dirty="0" smtClean="0">
                <a:latin typeface="Times New Roman"/>
                <a:ea typeface="Times New Roman"/>
                <a:cs typeface="Times New Roman"/>
              </a:rPr>
              <a:t>                              -</a:t>
            </a:r>
            <a:r>
              <a:rPr lang="kk-KZ" sz="2100" dirty="0">
                <a:latin typeface="Times New Roman"/>
                <a:ea typeface="Times New Roman"/>
                <a:cs typeface="Times New Roman"/>
              </a:rPr>
              <a:t>тыңдалған мәтіннен деректер келтіреді.</a:t>
            </a:r>
            <a:endParaRPr lang="ru-RU" sz="2100" dirty="0">
              <a:latin typeface="Calibri"/>
              <a:ea typeface="Times New Roman"/>
              <a:cs typeface="Times New Roman"/>
            </a:endParaRPr>
          </a:p>
          <a:p>
            <a:pPr marL="0" indent="0">
              <a:spcAft>
                <a:spcPts val="0"/>
              </a:spcAft>
              <a:buNone/>
            </a:pPr>
            <a:endParaRPr lang="ru-RU" sz="2100" dirty="0"/>
          </a:p>
        </p:txBody>
      </p:sp>
      <p:sp>
        <p:nvSpPr>
          <p:cNvPr id="3" name="Заголовок 2"/>
          <p:cNvSpPr>
            <a:spLocks noGrp="1"/>
          </p:cNvSpPr>
          <p:nvPr>
            <p:ph type="title"/>
          </p:nvPr>
        </p:nvSpPr>
        <p:spPr/>
        <p:txBody>
          <a:bodyPr>
            <a:normAutofit fontScale="90000"/>
          </a:bodyPr>
          <a:lstStyle/>
          <a:p>
            <a:pPr>
              <a:spcAft>
                <a:spcPts val="0"/>
              </a:spcAft>
            </a:pPr>
            <a:r>
              <a:rPr lang="kk-KZ" sz="2400" b="1" dirty="0">
                <a:latin typeface="Times New Roman" panose="02020603050405020304" pitchFamily="18" charset="0"/>
                <a:ea typeface="Times New Roman"/>
                <a:cs typeface="Times New Roman" panose="02020603050405020304" pitchFamily="18" charset="0"/>
              </a:rPr>
              <a:t>3- тапсырма </a:t>
            </a:r>
            <a:r>
              <a:rPr lang="ru-RU" sz="2400" dirty="0">
                <a:latin typeface="Times New Roman" panose="02020603050405020304" pitchFamily="18" charset="0"/>
                <a:ea typeface="Times New Roman"/>
                <a:cs typeface="Times New Roman" panose="02020603050405020304" pitchFamily="18" charset="0"/>
              </a:rPr>
              <a:t/>
            </a:r>
            <a:br>
              <a:rPr lang="ru-RU" sz="2400" dirty="0">
                <a:latin typeface="Times New Roman" panose="02020603050405020304" pitchFamily="18" charset="0"/>
                <a:ea typeface="Times New Roman"/>
                <a:cs typeface="Times New Roman" panose="02020603050405020304" pitchFamily="18" charset="0"/>
              </a:rPr>
            </a:br>
            <a:r>
              <a:rPr lang="kk-KZ" sz="2400" b="1" dirty="0">
                <a:latin typeface="Times New Roman" panose="02020603050405020304" pitchFamily="18" charset="0"/>
                <a:ea typeface="Times New Roman"/>
                <a:cs typeface="Times New Roman" panose="02020603050405020304" pitchFamily="18" charset="0"/>
              </a:rPr>
              <a:t>«SWOТ-талдау» </a:t>
            </a:r>
            <a:r>
              <a:rPr lang="kk-KZ" sz="2400" b="1" dirty="0" smtClean="0">
                <a:latin typeface="Times New Roman" panose="02020603050405020304" pitchFamily="18" charset="0"/>
                <a:ea typeface="Times New Roman"/>
                <a:cs typeface="Times New Roman" panose="02020603050405020304" pitchFamily="18" charset="0"/>
              </a:rPr>
              <a:t>әдісі</a:t>
            </a:r>
            <a:r>
              <a:rPr lang="kk-KZ" sz="2400" dirty="0">
                <a:latin typeface="Times New Roman"/>
                <a:ea typeface="Times New Roman"/>
              </a:rPr>
              <a:t> бойынша өз жауабын өзгенің жауабымен </a:t>
            </a:r>
            <a:r>
              <a:rPr lang="kk-KZ" sz="2400" dirty="0" smtClean="0">
                <a:latin typeface="Times New Roman"/>
                <a:ea typeface="Times New Roman"/>
              </a:rPr>
              <a:t>салыстырады</a:t>
            </a:r>
            <a:r>
              <a:rPr lang="ru-RU" sz="2400" dirty="0">
                <a:latin typeface="Times New Roman"/>
                <a:ea typeface="Times New Roman"/>
              </a:rPr>
              <a:t/>
            </a:r>
            <a:br>
              <a:rPr lang="ru-RU" sz="2400" dirty="0">
                <a:latin typeface="Times New Roman"/>
                <a:ea typeface="Times New Roman"/>
              </a:rPr>
            </a:b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7317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772816"/>
            <a:ext cx="8640959" cy="4353347"/>
          </a:xfrm>
        </p:spPr>
        <p:txBody>
          <a:bodyPr/>
          <a:lstStyle/>
          <a:p>
            <a:r>
              <a:rPr lang="kk-KZ" dirty="0" smtClean="0">
                <a:latin typeface="Times New Roman" panose="02020603050405020304" pitchFamily="18" charset="0"/>
                <a:cs typeface="Times New Roman" panose="02020603050405020304" pitchFamily="18" charset="0"/>
              </a:rPr>
              <a:t>1. Ұлттар арасындағы достық сол елдің заңына бағынғанда ғана бұзылмайды.</a:t>
            </a:r>
          </a:p>
          <a:p>
            <a:r>
              <a:rPr lang="kk-KZ" dirty="0" smtClean="0">
                <a:latin typeface="Times New Roman" panose="02020603050405020304" pitchFamily="18" charset="0"/>
                <a:cs typeface="Times New Roman" panose="02020603050405020304" pitchFamily="18" charset="0"/>
              </a:rPr>
              <a:t>2. Басқа ұлт өкілі менің салт- дәстүрімді аяқасты етсе, тілімді сыйламаса, әрине жүрегім ауырар еді. Оған бұл елде тұмауға кеңес берер едім,  егер тұрған жағдайда  оның бәрін сыйлауға міндетті екенін түсіндіруге тырсар едім.</a:t>
            </a:r>
          </a:p>
          <a:p>
            <a:r>
              <a:rPr lang="kk-KZ" dirty="0" smtClean="0">
                <a:latin typeface="Times New Roman" panose="02020603050405020304" pitchFamily="18" charset="0"/>
                <a:cs typeface="Times New Roman" panose="02020603050405020304" pitchFamily="18" charset="0"/>
              </a:rPr>
              <a:t>3.   </a:t>
            </a:r>
            <a:r>
              <a:rPr lang="kk-KZ" dirty="0">
                <a:latin typeface="Times New Roman" panose="02020603050405020304" pitchFamily="18" charset="0"/>
                <a:cs typeface="Times New Roman" panose="02020603050405020304" pitchFamily="18" charset="0"/>
              </a:rPr>
              <a:t>Т</a:t>
            </a:r>
            <a:r>
              <a:rPr lang="kk-KZ" dirty="0" smtClean="0">
                <a:latin typeface="Times New Roman" panose="02020603050405020304" pitchFamily="18" charset="0"/>
                <a:cs typeface="Times New Roman" panose="02020603050405020304" pitchFamily="18" charset="0"/>
              </a:rPr>
              <a:t>атулық пен достық  бір шаңырақ астында тыныш өмір сүретін әр түрлі ұлт өкілдерін байланыстырады. </a:t>
            </a:r>
            <a:endParaRPr lang="ru-RU"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a:bodyPr>
          <a:lstStyle/>
          <a:p>
            <a:r>
              <a:rPr lang="kk-KZ" sz="2400" dirty="0" smtClean="0">
                <a:latin typeface="Times New Roman" panose="02020603050405020304" pitchFamily="18" charset="0"/>
                <a:cs typeface="Times New Roman" panose="02020603050405020304" pitchFamily="18" charset="0"/>
              </a:rPr>
              <a:t>Өзіңді тексер</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10190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916832"/>
            <a:ext cx="7408333" cy="4209331"/>
          </a:xfrm>
        </p:spPr>
        <p:txBody>
          <a:bodyPr>
            <a:normAutofit fontScale="92500" lnSpcReduction="10000"/>
          </a:bodyPr>
          <a:lstStyle/>
          <a:p>
            <a:pPr marL="0" indent="0">
              <a:lnSpc>
                <a:spcPct val="115000"/>
              </a:lnSpc>
              <a:spcAft>
                <a:spcPts val="0"/>
              </a:spcAft>
              <a:buNone/>
            </a:pPr>
            <a:r>
              <a:rPr lang="kk-KZ" dirty="0" smtClean="0">
                <a:latin typeface="Times New Roman"/>
                <a:ea typeface="Times New Roman"/>
                <a:cs typeface="Times New Roman"/>
              </a:rPr>
              <a:t>         Еліктеуіш </a:t>
            </a:r>
            <a:r>
              <a:rPr lang="kk-KZ" dirty="0">
                <a:latin typeface="Times New Roman"/>
                <a:ea typeface="Times New Roman"/>
                <a:cs typeface="Times New Roman"/>
              </a:rPr>
              <a:t>сөздерді қолданып, "Ырыс алды -  ынтымақ" тақырыбында мәтін құрастыру</a:t>
            </a:r>
            <a:r>
              <a:rPr lang="kk-KZ" dirty="0" smtClean="0">
                <a:latin typeface="Times New Roman"/>
                <a:ea typeface="Times New Roman"/>
                <a:cs typeface="Times New Roman"/>
              </a:rPr>
              <a:t>.</a:t>
            </a:r>
          </a:p>
          <a:p>
            <a:pPr marL="0" indent="0">
              <a:lnSpc>
                <a:spcPct val="115000"/>
              </a:lnSpc>
              <a:spcAft>
                <a:spcPts val="0"/>
              </a:spcAft>
              <a:buNone/>
            </a:pPr>
            <a:endParaRPr lang="kk-KZ" sz="2000" dirty="0">
              <a:latin typeface="Times New Roman"/>
              <a:ea typeface="Times New Roman"/>
              <a:cs typeface="Times New Roman"/>
            </a:endParaRPr>
          </a:p>
          <a:p>
            <a:pPr marL="0" indent="0">
              <a:lnSpc>
                <a:spcPct val="115000"/>
              </a:lnSpc>
              <a:spcAft>
                <a:spcPts val="0"/>
              </a:spcAft>
              <a:buNone/>
            </a:pPr>
            <a:endParaRPr lang="kk-KZ" sz="2000" dirty="0" smtClean="0">
              <a:latin typeface="Times New Roman"/>
              <a:ea typeface="Times New Roman"/>
              <a:cs typeface="Times New Roman"/>
            </a:endParaRPr>
          </a:p>
          <a:p>
            <a:pPr marL="0" indent="0">
              <a:lnSpc>
                <a:spcPct val="115000"/>
              </a:lnSpc>
              <a:spcAft>
                <a:spcPts val="0"/>
              </a:spcAft>
              <a:buNone/>
            </a:pPr>
            <a:endParaRPr lang="kk-KZ" sz="2000" dirty="0">
              <a:latin typeface="Times New Roman"/>
              <a:ea typeface="Times New Roman"/>
              <a:cs typeface="Times New Roman"/>
            </a:endParaRPr>
          </a:p>
          <a:p>
            <a:pPr marL="0" indent="0">
              <a:lnSpc>
                <a:spcPct val="115000"/>
              </a:lnSpc>
              <a:spcAft>
                <a:spcPts val="0"/>
              </a:spcAft>
              <a:buNone/>
            </a:pPr>
            <a:endParaRPr lang="kk-KZ" sz="2000" dirty="0" smtClean="0">
              <a:latin typeface="Times New Roman"/>
              <a:ea typeface="Times New Roman"/>
              <a:cs typeface="Times New Roman"/>
            </a:endParaRPr>
          </a:p>
          <a:p>
            <a:pPr marL="0" indent="0">
              <a:lnSpc>
                <a:spcPct val="115000"/>
              </a:lnSpc>
              <a:spcAft>
                <a:spcPts val="0"/>
              </a:spcAft>
              <a:buNone/>
            </a:pPr>
            <a:endParaRPr lang="kk-KZ" sz="2000" dirty="0">
              <a:latin typeface="Times New Roman"/>
              <a:ea typeface="Times New Roman"/>
              <a:cs typeface="Times New Roman"/>
            </a:endParaRPr>
          </a:p>
          <a:p>
            <a:pPr>
              <a:lnSpc>
                <a:spcPct val="115000"/>
              </a:lnSpc>
              <a:spcAft>
                <a:spcPts val="0"/>
              </a:spcAft>
            </a:pPr>
            <a:r>
              <a:rPr lang="kk-KZ" sz="2000" i="1" dirty="0">
                <a:latin typeface="Times New Roman"/>
                <a:ea typeface="Times New Roman"/>
                <a:cs typeface="Times New Roman"/>
              </a:rPr>
              <a:t>Дескриптор:</a:t>
            </a:r>
            <a:endParaRPr lang="ru-RU" sz="1800" dirty="0">
              <a:latin typeface="Calibri"/>
              <a:ea typeface="Times New Roman"/>
              <a:cs typeface="Times New Roman"/>
            </a:endParaRPr>
          </a:p>
          <a:p>
            <a:pPr>
              <a:lnSpc>
                <a:spcPct val="115000"/>
              </a:lnSpc>
              <a:spcAft>
                <a:spcPts val="0"/>
              </a:spcAft>
            </a:pPr>
            <a:r>
              <a:rPr lang="kk-KZ" sz="2000" dirty="0">
                <a:latin typeface="Times New Roman"/>
                <a:ea typeface="Times New Roman"/>
                <a:cs typeface="Times New Roman"/>
              </a:rPr>
              <a:t>-құрылымын сақтай отырып, мәтін құрастырады;</a:t>
            </a:r>
            <a:endParaRPr lang="ru-RU" sz="1800" dirty="0">
              <a:latin typeface="Calibri"/>
              <a:ea typeface="Times New Roman"/>
              <a:cs typeface="Times New Roman"/>
            </a:endParaRPr>
          </a:p>
          <a:p>
            <a:pPr>
              <a:lnSpc>
                <a:spcPct val="115000"/>
              </a:lnSpc>
              <a:spcAft>
                <a:spcPts val="0"/>
              </a:spcAft>
            </a:pPr>
            <a:r>
              <a:rPr lang="kk-KZ" sz="2000" dirty="0">
                <a:latin typeface="Times New Roman"/>
                <a:ea typeface="Times New Roman"/>
                <a:cs typeface="Times New Roman"/>
              </a:rPr>
              <a:t>-тақырыптан ауытқымайды;</a:t>
            </a:r>
            <a:endParaRPr lang="ru-RU" sz="1800" dirty="0">
              <a:latin typeface="Calibri"/>
              <a:ea typeface="Times New Roman"/>
              <a:cs typeface="Times New Roman"/>
            </a:endParaRPr>
          </a:p>
          <a:p>
            <a:pPr>
              <a:lnSpc>
                <a:spcPct val="115000"/>
              </a:lnSpc>
              <a:spcAft>
                <a:spcPts val="0"/>
              </a:spcAft>
            </a:pPr>
            <a:r>
              <a:rPr lang="kk-KZ" sz="2000" dirty="0">
                <a:latin typeface="Times New Roman"/>
                <a:ea typeface="Times New Roman"/>
                <a:cs typeface="Times New Roman"/>
              </a:rPr>
              <a:t>-еліктеуіш сөздерді қолданады.</a:t>
            </a:r>
            <a:endParaRPr lang="ru-RU" sz="1800" dirty="0">
              <a:latin typeface="Calibri"/>
              <a:ea typeface="Times New Roman"/>
              <a:cs typeface="Times New Roman"/>
            </a:endParaRPr>
          </a:p>
          <a:p>
            <a:pPr marL="0" indent="0">
              <a:lnSpc>
                <a:spcPct val="115000"/>
              </a:lnSpc>
              <a:spcAft>
                <a:spcPts val="0"/>
              </a:spcAft>
              <a:buNone/>
            </a:pPr>
            <a:endParaRPr lang="ru-RU" sz="2000" dirty="0">
              <a:latin typeface="Calibri"/>
              <a:ea typeface="Times New Roman"/>
              <a:cs typeface="Times New Roman"/>
            </a:endParaRPr>
          </a:p>
          <a:p>
            <a:endParaRPr lang="ru-RU" dirty="0"/>
          </a:p>
        </p:txBody>
      </p:sp>
      <p:sp>
        <p:nvSpPr>
          <p:cNvPr id="3" name="Заголовок 2"/>
          <p:cNvSpPr>
            <a:spLocks noGrp="1"/>
          </p:cNvSpPr>
          <p:nvPr>
            <p:ph type="title"/>
          </p:nvPr>
        </p:nvSpPr>
        <p:spPr/>
        <p:txBody>
          <a:bodyPr>
            <a:normAutofit fontScale="90000"/>
          </a:bodyPr>
          <a:lstStyle/>
          <a:p>
            <a:pPr>
              <a:lnSpc>
                <a:spcPct val="115000"/>
              </a:lnSpc>
              <a:spcAft>
                <a:spcPts val="0"/>
              </a:spcAft>
            </a:pPr>
            <a:r>
              <a:rPr lang="kk-KZ" sz="2400" b="1" dirty="0">
                <a:latin typeface="Times New Roman"/>
                <a:ea typeface="Times New Roman"/>
                <a:cs typeface="Times New Roman"/>
              </a:rPr>
              <a:t>4- тапсырма </a:t>
            </a:r>
            <a:r>
              <a:rPr lang="kk-KZ" sz="2400" b="1" dirty="0" smtClean="0">
                <a:latin typeface="Times New Roman"/>
                <a:ea typeface="Times New Roman"/>
                <a:cs typeface="Times New Roman"/>
              </a:rPr>
              <a:t/>
            </a:r>
            <a:br>
              <a:rPr lang="kk-KZ" sz="2400" b="1" dirty="0" smtClean="0">
                <a:latin typeface="Times New Roman"/>
                <a:ea typeface="Times New Roman"/>
                <a:cs typeface="Times New Roman"/>
              </a:rPr>
            </a:br>
            <a:r>
              <a:rPr lang="kk-KZ" sz="2400" b="1" dirty="0" smtClean="0">
                <a:latin typeface="Times New Roman"/>
                <a:ea typeface="Times New Roman"/>
                <a:cs typeface="Times New Roman"/>
              </a:rPr>
              <a:t>ТІЛДІК БАҒДАР</a:t>
            </a:r>
            <a:r>
              <a:rPr lang="ru-RU" sz="2400" dirty="0">
                <a:latin typeface="Calibri"/>
                <a:ea typeface="Times New Roman"/>
                <a:cs typeface="Times New Roman"/>
              </a:rPr>
              <a:t/>
            </a:r>
            <a:br>
              <a:rPr lang="ru-RU" sz="2400" dirty="0">
                <a:latin typeface="Calibri"/>
                <a:ea typeface="Times New Roman"/>
                <a:cs typeface="Times New Roman"/>
              </a:rPr>
            </a:br>
            <a:endParaRPr lang="ru-RU" sz="2400" dirty="0"/>
          </a:p>
        </p:txBody>
      </p:sp>
    </p:spTree>
    <p:extLst>
      <p:ext uri="{BB962C8B-B14F-4D97-AF65-F5344CB8AC3E}">
        <p14:creationId xmlns:p14="http://schemas.microsoft.com/office/powerpoint/2010/main" val="26833784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endParaRPr lang="ru-RU"/>
          </a:p>
        </p:txBody>
      </p:sp>
      <p:pic>
        <p:nvPicPr>
          <p:cNvPr id="4" name="Объект 3" descr="Картинки по запросу кері байланыс"/>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79513" y="260648"/>
            <a:ext cx="8784976" cy="6408712"/>
          </a:xfrm>
          <a:prstGeom prst="rect">
            <a:avLst/>
          </a:prstGeom>
          <a:noFill/>
          <a:ln>
            <a:noFill/>
          </a:ln>
        </p:spPr>
      </p:pic>
    </p:spTree>
    <p:extLst>
      <p:ext uri="{BB962C8B-B14F-4D97-AF65-F5344CB8AC3E}">
        <p14:creationId xmlns:p14="http://schemas.microsoft.com/office/powerpoint/2010/main" val="2491349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338328"/>
            <a:ext cx="8229600" cy="282360"/>
          </a:xfrm>
        </p:spPr>
        <p:txBody>
          <a:bodyPr>
            <a:normAutofit fontScale="90000"/>
          </a:bodyPr>
          <a:lstStyle/>
          <a:p>
            <a:endParaRPr lang="ru-RU" dirty="0"/>
          </a:p>
        </p:txBody>
      </p:sp>
      <p:pic>
        <p:nvPicPr>
          <p:cNvPr id="4" name="Объект 3" descr="https://ult.kz/upload/thumbed/800x550/0ac9c3139934bf07b1191cfdadd13b72_800_550_0.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512" y="188640"/>
            <a:ext cx="8784976" cy="6408712"/>
          </a:xfrm>
          <a:prstGeom prst="rect">
            <a:avLst/>
          </a:prstGeom>
          <a:noFill/>
          <a:ln>
            <a:noFill/>
          </a:ln>
        </p:spPr>
      </p:pic>
    </p:spTree>
    <p:extLst>
      <p:ext uri="{BB962C8B-B14F-4D97-AF65-F5344CB8AC3E}">
        <p14:creationId xmlns:p14="http://schemas.microsoft.com/office/powerpoint/2010/main" val="3312560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764704"/>
            <a:ext cx="8352928" cy="1944216"/>
          </a:xfrm>
        </p:spPr>
        <p:txBody>
          <a:bodyPr>
            <a:normAutofit/>
          </a:bodyPr>
          <a:lstStyle/>
          <a:p>
            <a:r>
              <a:rPr lang="kk-KZ" sz="3200" dirty="0" smtClean="0">
                <a:solidFill>
                  <a:schemeClr val="tx1">
                    <a:lumMod val="75000"/>
                    <a:lumOff val="25000"/>
                  </a:schemeClr>
                </a:solidFill>
                <a:latin typeface="Times New Roman" panose="02020603050405020304" pitchFamily="18" charset="0"/>
                <a:cs typeface="Times New Roman" panose="02020603050405020304" pitchFamily="18" charset="0"/>
              </a:rPr>
              <a:t>Бөлім тақырыбы</a:t>
            </a:r>
            <a:br>
              <a:rPr lang="kk-KZ" sz="3200" dirty="0" smtClean="0">
                <a:solidFill>
                  <a:schemeClr val="tx1">
                    <a:lumMod val="75000"/>
                    <a:lumOff val="25000"/>
                  </a:schemeClr>
                </a:solidFill>
                <a:latin typeface="Times New Roman" panose="02020603050405020304" pitchFamily="18" charset="0"/>
                <a:cs typeface="Times New Roman" panose="02020603050405020304" pitchFamily="18" charset="0"/>
              </a:rPr>
            </a:br>
            <a:r>
              <a:rPr lang="kk-KZ" sz="3200" dirty="0" smtClean="0">
                <a:latin typeface="Times New Roman" panose="02020603050405020304" pitchFamily="18" charset="0"/>
                <a:cs typeface="Times New Roman" panose="02020603050405020304" pitchFamily="18" charset="0"/>
              </a:rPr>
              <a:t>Қазақстандағы ұлттар достастығы. Морфология</a:t>
            </a:r>
            <a:endParaRPr lang="ru-RU" sz="32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115616" y="3556001"/>
            <a:ext cx="7272808" cy="1473200"/>
          </a:xfrm>
        </p:spPr>
        <p:txBody>
          <a:bodyPr>
            <a:noAutofit/>
          </a:bodyPr>
          <a:lstStyle/>
          <a:p>
            <a:r>
              <a:rPr lang="kk-KZ" sz="3200" dirty="0" smtClean="0">
                <a:solidFill>
                  <a:schemeClr val="tx1">
                    <a:lumMod val="75000"/>
                    <a:lumOff val="25000"/>
                  </a:schemeClr>
                </a:solidFill>
                <a:latin typeface="Times New Roman" panose="02020603050405020304" pitchFamily="18" charset="0"/>
                <a:cs typeface="Times New Roman" panose="02020603050405020304" pitchFamily="18" charset="0"/>
              </a:rPr>
              <a:t>Сабақтың тақырыбы</a:t>
            </a:r>
          </a:p>
          <a:p>
            <a:r>
              <a:rPr lang="kk-KZ" sz="3200" dirty="0" smtClean="0">
                <a:latin typeface="Times New Roman" panose="02020603050405020304" pitchFamily="18" charset="0"/>
                <a:cs typeface="Times New Roman" panose="02020603050405020304" pitchFamily="18" charset="0"/>
              </a:rPr>
              <a:t>Меймандос қазақ – татулық жаршысы</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597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412776"/>
            <a:ext cx="7408333" cy="4713387"/>
          </a:xfrm>
        </p:spPr>
        <p:txBody>
          <a:bodyPr/>
          <a:lstStyle/>
          <a:p>
            <a:pPr>
              <a:lnSpc>
                <a:spcPct val="115000"/>
              </a:lnSpc>
              <a:spcAft>
                <a:spcPts val="0"/>
              </a:spcAft>
            </a:pPr>
            <a:r>
              <a:rPr lang="kk-KZ" dirty="0" smtClean="0">
                <a:latin typeface="Times New Roman"/>
                <a:ea typeface="Times New Roman"/>
                <a:cs typeface="Times New Roman"/>
              </a:rPr>
              <a:t>        Проблемалық </a:t>
            </a:r>
            <a:r>
              <a:rPr lang="kk-KZ" dirty="0">
                <a:latin typeface="Times New Roman"/>
                <a:ea typeface="Times New Roman"/>
                <a:cs typeface="Times New Roman"/>
              </a:rPr>
              <a:t>сұрақтарға тыңдалған мәтіннен деректер келтіре отырып  жауап беру, өз жауабын өзгенің жауабымен салыстыру</a:t>
            </a:r>
            <a:r>
              <a:rPr lang="kk-KZ" dirty="0" smtClean="0">
                <a:latin typeface="Times New Roman"/>
                <a:ea typeface="Times New Roman"/>
                <a:cs typeface="Times New Roman"/>
              </a:rPr>
              <a:t>.</a:t>
            </a:r>
            <a:endParaRPr lang="ru-RU" sz="2000" dirty="0">
              <a:latin typeface="Calibri"/>
              <a:ea typeface="Times New Roman"/>
              <a:cs typeface="Times New Roman"/>
            </a:endParaRPr>
          </a:p>
          <a:p>
            <a:pPr marL="0" indent="0">
              <a:buNone/>
            </a:pPr>
            <a:r>
              <a:rPr lang="kk-KZ" dirty="0" smtClean="0">
                <a:latin typeface="Times New Roman"/>
                <a:ea typeface="Times New Roman"/>
              </a:rPr>
              <a:t>           Еліктеуіш </a:t>
            </a:r>
            <a:r>
              <a:rPr lang="kk-KZ" dirty="0">
                <a:latin typeface="Times New Roman"/>
                <a:ea typeface="Times New Roman"/>
              </a:rPr>
              <a:t>сөздердің мәнмәтіндегі қолданысын түсіну</a:t>
            </a:r>
            <a:r>
              <a:rPr lang="kk-KZ" dirty="0" smtClean="0">
                <a:latin typeface="Times New Roman"/>
                <a:ea typeface="Times New Roman"/>
              </a:rPr>
              <a:t>.</a:t>
            </a:r>
          </a:p>
          <a:p>
            <a:pPr marL="0" indent="0">
              <a:buNone/>
            </a:pPr>
            <a:r>
              <a:rPr lang="kk-KZ" dirty="0">
                <a:latin typeface="Times New Roman"/>
              </a:rPr>
              <a:t> </a:t>
            </a:r>
            <a:r>
              <a:rPr lang="kk-KZ" dirty="0" smtClean="0">
                <a:latin typeface="Times New Roman"/>
              </a:rPr>
              <a:t> </a:t>
            </a:r>
            <a:r>
              <a:rPr lang="kk-KZ" b="1" dirty="0" smtClean="0">
                <a:solidFill>
                  <a:schemeClr val="accent2"/>
                </a:solidFill>
                <a:latin typeface="Times New Roman"/>
              </a:rPr>
              <a:t>Оқу мақсаты:</a:t>
            </a:r>
          </a:p>
          <a:p>
            <a:pPr marL="0" indent="0">
              <a:buNone/>
            </a:pPr>
            <a:r>
              <a:rPr lang="kk-KZ" dirty="0" smtClean="0">
                <a:solidFill>
                  <a:srgbClr val="000000"/>
                </a:solidFill>
                <a:latin typeface="Times New Roman"/>
                <a:ea typeface="Times New Roman"/>
              </a:rPr>
              <a:t>           Мәтіннен </a:t>
            </a:r>
            <a:r>
              <a:rPr lang="kk-KZ" dirty="0">
                <a:solidFill>
                  <a:srgbClr val="000000"/>
                </a:solidFill>
                <a:latin typeface="Times New Roman"/>
                <a:ea typeface="Times New Roman"/>
              </a:rPr>
              <a:t>келтірілген деректерге қатысты өз жауабын өзге жауаптарымен салыстырып, қорытынды жасайды, тұжырымдайды, еліктеуіш сөздерді қайталайды.</a:t>
            </a:r>
            <a:endParaRPr lang="ru-RU" dirty="0"/>
          </a:p>
        </p:txBody>
      </p:sp>
      <p:sp>
        <p:nvSpPr>
          <p:cNvPr id="3" name="Заголовок 2"/>
          <p:cNvSpPr>
            <a:spLocks noGrp="1"/>
          </p:cNvSpPr>
          <p:nvPr>
            <p:ph type="title"/>
          </p:nvPr>
        </p:nvSpPr>
        <p:spPr/>
        <p:txBody>
          <a:bodyPr>
            <a:normAutofit/>
          </a:bodyPr>
          <a:lstStyle/>
          <a:p>
            <a:r>
              <a:rPr lang="kk-KZ" sz="2400" dirty="0" smtClean="0">
                <a:latin typeface="Times New Roman" panose="02020603050405020304" pitchFamily="18" charset="0"/>
                <a:cs typeface="Times New Roman" panose="02020603050405020304" pitchFamily="18" charset="0"/>
              </a:rPr>
              <a:t>Сабақтың мақсаты</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0147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844824"/>
            <a:ext cx="7408333" cy="4281339"/>
          </a:xfrm>
        </p:spPr>
        <p:txBody>
          <a:bodyPr/>
          <a:lstStyle/>
          <a:p>
            <a:pPr>
              <a:spcAft>
                <a:spcPts val="0"/>
              </a:spcAft>
            </a:pPr>
            <a:r>
              <a:rPr lang="kk-KZ" dirty="0">
                <a:solidFill>
                  <a:srgbClr val="000000"/>
                </a:solidFill>
                <a:latin typeface="Times New Roman"/>
                <a:ea typeface="Times New Roman"/>
              </a:rPr>
              <a:t>Ынтымақ - оқ өтпес сауыт,</a:t>
            </a:r>
            <a:br>
              <a:rPr lang="kk-KZ" dirty="0">
                <a:solidFill>
                  <a:srgbClr val="000000"/>
                </a:solidFill>
                <a:latin typeface="Times New Roman"/>
                <a:ea typeface="Times New Roman"/>
              </a:rPr>
            </a:br>
            <a:r>
              <a:rPr lang="kk-KZ" dirty="0">
                <a:solidFill>
                  <a:srgbClr val="000000"/>
                </a:solidFill>
                <a:latin typeface="Times New Roman"/>
                <a:ea typeface="Times New Roman"/>
              </a:rPr>
              <a:t>Татулық - тамаша сауық</a:t>
            </a:r>
            <a:r>
              <a:rPr lang="kk-KZ" dirty="0" smtClean="0">
                <a:solidFill>
                  <a:srgbClr val="000000"/>
                </a:solidFill>
                <a:latin typeface="Times New Roman"/>
                <a:ea typeface="Times New Roman"/>
              </a:rPr>
              <a:t>.</a:t>
            </a:r>
          </a:p>
          <a:p>
            <a:pPr marL="0" indent="0">
              <a:spcAft>
                <a:spcPts val="0"/>
              </a:spcAft>
              <a:buNone/>
            </a:pPr>
            <a:endParaRPr lang="ru-RU" sz="2000" dirty="0">
              <a:latin typeface="Times New Roman"/>
              <a:ea typeface="Times New Roman"/>
            </a:endParaRPr>
          </a:p>
          <a:p>
            <a:pPr>
              <a:spcAft>
                <a:spcPts val="0"/>
              </a:spcAft>
            </a:pPr>
            <a:r>
              <a:rPr lang="kk-KZ" dirty="0">
                <a:solidFill>
                  <a:srgbClr val="000000"/>
                </a:solidFill>
                <a:latin typeface="Times New Roman"/>
                <a:ea typeface="Times New Roman"/>
              </a:rPr>
              <a:t>Тату үйдің тамағы тәтті </a:t>
            </a:r>
            <a:endParaRPr lang="ru-RU" sz="2000" dirty="0">
              <a:latin typeface="Times New Roman"/>
              <a:ea typeface="Times New Roman"/>
            </a:endParaRPr>
          </a:p>
          <a:p>
            <a:pPr marL="0" indent="0">
              <a:buNone/>
            </a:pPr>
            <a:r>
              <a:rPr lang="kk-KZ" dirty="0" smtClean="0">
                <a:solidFill>
                  <a:srgbClr val="000000"/>
                </a:solidFill>
                <a:latin typeface="Times New Roman" panose="02020603050405020304" pitchFamily="18" charset="0"/>
                <a:ea typeface="Times New Roman"/>
                <a:cs typeface="Times New Roman" panose="02020603050405020304" pitchFamily="18" charset="0"/>
              </a:rPr>
              <a:t>     мақалдарының  </a:t>
            </a:r>
            <a:r>
              <a:rPr lang="kk-KZ" dirty="0">
                <a:solidFill>
                  <a:srgbClr val="000000"/>
                </a:solidFill>
                <a:latin typeface="Times New Roman" panose="02020603050405020304" pitchFamily="18" charset="0"/>
                <a:ea typeface="Times New Roman"/>
                <a:cs typeface="Times New Roman" panose="02020603050405020304" pitchFamily="18" charset="0"/>
              </a:rPr>
              <a:t>мағынасын </a:t>
            </a:r>
            <a:r>
              <a:rPr lang="kk-KZ" dirty="0" smtClean="0">
                <a:solidFill>
                  <a:srgbClr val="000000"/>
                </a:solidFill>
                <a:latin typeface="Times New Roman" panose="02020603050405020304" pitchFamily="18" charset="0"/>
                <a:ea typeface="Times New Roman"/>
                <a:cs typeface="Times New Roman" panose="02020603050405020304" pitchFamily="18" charset="0"/>
              </a:rPr>
              <a:t>қалай түсінесіңдер?      </a:t>
            </a:r>
            <a:r>
              <a:rPr lang="kk-KZ" dirty="0" smtClean="0">
                <a:solidFill>
                  <a:schemeClr val="tx1"/>
                </a:solidFill>
                <a:latin typeface="Times New Roman" panose="02020603050405020304" pitchFamily="18" charset="0"/>
                <a:ea typeface="Times New Roman"/>
                <a:cs typeface="Times New Roman" panose="02020603050405020304" pitchFamily="18" charset="0"/>
              </a:rPr>
              <a:t>«</a:t>
            </a:r>
            <a:r>
              <a:rPr lang="kk-KZ" i="1" dirty="0">
                <a:solidFill>
                  <a:schemeClr val="tx1"/>
                </a:solidFill>
                <a:latin typeface="Times New Roman" panose="02020603050405020304" pitchFamily="18" charset="0"/>
                <a:ea typeface="Times New Roman"/>
                <a:cs typeface="Times New Roman" panose="02020603050405020304" pitchFamily="18" charset="0"/>
              </a:rPr>
              <a:t>Меймандос</a:t>
            </a:r>
            <a:r>
              <a:rPr lang="kk-KZ" dirty="0">
                <a:solidFill>
                  <a:schemeClr val="tx1"/>
                </a:solidFill>
                <a:latin typeface="Times New Roman" panose="02020603050405020304" pitchFamily="18" charset="0"/>
                <a:ea typeface="Times New Roman"/>
                <a:cs typeface="Times New Roman" panose="02020603050405020304" pitchFamily="18" charset="0"/>
              </a:rPr>
              <a:t>»  сөзінің </a:t>
            </a:r>
            <a:r>
              <a:rPr lang="kk-KZ" dirty="0" smtClean="0">
                <a:solidFill>
                  <a:schemeClr val="tx1"/>
                </a:solidFill>
                <a:latin typeface="Times New Roman" panose="02020603050405020304" pitchFamily="18" charset="0"/>
                <a:ea typeface="Times New Roman"/>
                <a:cs typeface="Times New Roman" panose="02020603050405020304" pitchFamily="18" charset="0"/>
              </a:rPr>
              <a:t>синонимін айтып көр.</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a:bodyPr>
          <a:lstStyle/>
          <a:p>
            <a:r>
              <a:rPr lang="kk-KZ" sz="2400" dirty="0">
                <a:solidFill>
                  <a:schemeClr val="bg1"/>
                </a:solidFill>
                <a:latin typeface="Times New Roman" panose="02020603050405020304" pitchFamily="18" charset="0"/>
                <a:ea typeface="Times New Roman"/>
                <a:cs typeface="Times New Roman" panose="02020603050405020304" pitchFamily="18" charset="0"/>
              </a:rPr>
              <a:t>«Миға шабуыл» әдісі </a:t>
            </a:r>
            <a:endParaRPr lang="ru-RU"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3041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268760"/>
            <a:ext cx="8640959" cy="4857403"/>
          </a:xfrm>
        </p:spPr>
        <p:txBody>
          <a:bodyPr/>
          <a:lstStyle/>
          <a:p>
            <a:r>
              <a:rPr lang="kk-KZ" dirty="0" smtClean="0">
                <a:latin typeface="Times New Roman" panose="02020603050405020304" pitchFamily="18" charset="0"/>
                <a:cs typeface="Times New Roman" panose="02020603050405020304" pitchFamily="18" charset="0"/>
              </a:rPr>
              <a:t>          Ынтымағы мен бірлігі жарасқан елді ешқандай жау ала алмайды. Татулығы жарасқан елде тамаша тыныштық орын алады. Бірлігі бекем, берекелі елімді мақтан етемін. </a:t>
            </a:r>
          </a:p>
          <a:p>
            <a:pPr marL="0" indent="0">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    «Меймандос» сөзінің синонимі қонақжай</a:t>
            </a:r>
            <a:endParaRPr lang="ru-RU"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a:xfrm>
            <a:off x="457200" y="338328"/>
            <a:ext cx="8229600" cy="786416"/>
          </a:xfrm>
        </p:spPr>
        <p:txBody>
          <a:bodyPr>
            <a:normAutofit/>
          </a:bodyPr>
          <a:lstStyle/>
          <a:p>
            <a:r>
              <a:rPr lang="kk-KZ" sz="2400" dirty="0" smtClean="0">
                <a:latin typeface="Times New Roman" panose="02020603050405020304" pitchFamily="18" charset="0"/>
                <a:cs typeface="Times New Roman" panose="02020603050405020304" pitchFamily="18" charset="0"/>
              </a:rPr>
              <a:t>Ықтимал жауаптар</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8823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1" y="908720"/>
            <a:ext cx="8712968" cy="5217443"/>
          </a:xfrm>
        </p:spPr>
        <p:txBody>
          <a:bodyPr>
            <a:normAutofit fontScale="92500" lnSpcReduction="20000"/>
          </a:bodyPr>
          <a:lstStyle/>
          <a:p>
            <a:r>
              <a:rPr lang="kk-KZ" sz="1800" dirty="0" smtClean="0">
                <a:latin typeface="Times New Roman" panose="02020603050405020304" pitchFamily="18" charset="0"/>
                <a:cs typeface="Times New Roman" panose="02020603050405020304" pitchFamily="18" charset="0"/>
              </a:rPr>
              <a:t>          Қазақ – татулықтың қадірін білген, ынтымақтың ырысын бағалаған халық. Халқымыз өзінің татулығы мен ерлігінің арқасында осынау дарқан даланың иесі атанды. «Алтау ала болса, ауыздағы кетеді, төртеу түгел болса, төбедегі келеді», «Ырыс алды - ынтымақ», «Бірлік түбі - береке»,  «Ынтымақ түбі - игілік», «Бірлік түбі - тірлік»,  «Күш – бірлікте», «Төртеуі түгел төрге шығар» тәрізді ұлағатты сөз айтып, өсиет қалдырған. Ұрпағын береке – бірлікке, достыққа, адамды сыйлауға, татулыққа жетелейтін меймандостық тәрбие берген. </a:t>
            </a:r>
          </a:p>
          <a:p>
            <a:pPr marL="0" indent="0">
              <a:buNone/>
            </a:pPr>
            <a:r>
              <a:rPr lang="kk-KZ" sz="1800" dirty="0" smtClean="0">
                <a:latin typeface="Times New Roman" panose="02020603050405020304" pitchFamily="18" charset="0"/>
                <a:cs typeface="Times New Roman" panose="02020603050405020304" pitchFamily="18" charset="0"/>
              </a:rPr>
              <a:t>              Қазақтың алыстағы ағайынмен жөн сұрасқанда, ең алдымен, «Ел аман, жұрт     тыныш па?» деп қалың жұрттың есендігін сұрауында үлкен мән бар. Алыстағы ағайынның амандығын есітіп, есендігін білгеннен соң жон арқасын кеңге салып марқайып қалады. Адам болмысы әрдайым тыныштықты, берекелі, баянды ғұмырды аңсайды. «Бірлігі бар ел озады, бірлігі кеткен ел тозады». Кезінде үш жүздің басын қосқан Абылай ханға ақылшы болған Бұқар жырау:</a:t>
            </a:r>
          </a:p>
          <a:p>
            <a:pPr marL="0" indent="0">
              <a:buNone/>
            </a:pPr>
            <a:r>
              <a:rPr lang="kk-KZ" sz="1800" dirty="0">
                <a:latin typeface="Times New Roman" panose="02020603050405020304" pitchFamily="18" charset="0"/>
                <a:cs typeface="Times New Roman" panose="02020603050405020304" pitchFamily="18" charset="0"/>
              </a:rPr>
              <a:t> </a:t>
            </a:r>
            <a:r>
              <a:rPr lang="kk-KZ" sz="1800" dirty="0" smtClean="0">
                <a:latin typeface="Times New Roman" panose="02020603050405020304" pitchFamily="18" charset="0"/>
                <a:cs typeface="Times New Roman" panose="02020603050405020304" pitchFamily="18" charset="0"/>
              </a:rPr>
              <a:t>                                  Мұсылманның баласы,</a:t>
            </a:r>
          </a:p>
          <a:p>
            <a:pPr marL="0" indent="0">
              <a:buNone/>
            </a:pPr>
            <a:r>
              <a:rPr lang="kk-KZ" sz="1800" dirty="0">
                <a:latin typeface="Times New Roman" panose="02020603050405020304" pitchFamily="18" charset="0"/>
                <a:cs typeface="Times New Roman" panose="02020603050405020304" pitchFamily="18" charset="0"/>
              </a:rPr>
              <a:t> </a:t>
            </a:r>
            <a:r>
              <a:rPr lang="kk-KZ" sz="1800" dirty="0" smtClean="0">
                <a:latin typeface="Times New Roman" panose="02020603050405020304" pitchFamily="18" charset="0"/>
                <a:cs typeface="Times New Roman" panose="02020603050405020304" pitchFamily="18" charset="0"/>
              </a:rPr>
              <a:t>                                  Сірә, бір кеңес құрыңыз,</a:t>
            </a:r>
          </a:p>
          <a:p>
            <a:pPr marL="0" indent="0">
              <a:buNone/>
            </a:pPr>
            <a:r>
              <a:rPr lang="kk-KZ" sz="1800" dirty="0">
                <a:latin typeface="Times New Roman" panose="02020603050405020304" pitchFamily="18" charset="0"/>
                <a:cs typeface="Times New Roman" panose="02020603050405020304" pitchFamily="18" charset="0"/>
              </a:rPr>
              <a:t> </a:t>
            </a:r>
            <a:r>
              <a:rPr lang="kk-KZ" sz="1800" dirty="0" smtClean="0">
                <a:latin typeface="Times New Roman" panose="02020603050405020304" pitchFamily="18" charset="0"/>
                <a:cs typeface="Times New Roman" panose="02020603050405020304" pitchFamily="18" charset="0"/>
              </a:rPr>
              <a:t>                                   Бірауызды болыңыз!- </a:t>
            </a:r>
          </a:p>
          <a:p>
            <a:pPr marL="0" indent="0">
              <a:buNone/>
            </a:pPr>
            <a:r>
              <a:rPr lang="kk-KZ" sz="1800" dirty="0">
                <a:latin typeface="Times New Roman" panose="02020603050405020304" pitchFamily="18" charset="0"/>
                <a:cs typeface="Times New Roman" panose="02020603050405020304" pitchFamily="18" charset="0"/>
              </a:rPr>
              <a:t>д</a:t>
            </a:r>
            <a:r>
              <a:rPr lang="kk-KZ" sz="1800" dirty="0" smtClean="0">
                <a:latin typeface="Times New Roman" panose="02020603050405020304" pitchFamily="18" charset="0"/>
                <a:cs typeface="Times New Roman" panose="02020603050405020304" pitchFamily="18" charset="0"/>
              </a:rPr>
              <a:t>еп халықты бәрінен бұрын ынтымақшыл, ұйымшыл болуға шақырған.</a:t>
            </a:r>
          </a:p>
          <a:p>
            <a:pPr marL="0" indent="0">
              <a:buNone/>
            </a:pPr>
            <a:r>
              <a:rPr lang="kk-KZ" sz="1800" dirty="0">
                <a:latin typeface="Times New Roman" panose="02020603050405020304" pitchFamily="18" charset="0"/>
                <a:cs typeface="Times New Roman" panose="02020603050405020304" pitchFamily="18" charset="0"/>
              </a:rPr>
              <a:t> </a:t>
            </a:r>
            <a:r>
              <a:rPr lang="kk-KZ" sz="1800" dirty="0" smtClean="0">
                <a:latin typeface="Times New Roman" panose="02020603050405020304" pitchFamily="18" charset="0"/>
                <a:cs typeface="Times New Roman" panose="02020603050405020304" pitchFamily="18" charset="0"/>
              </a:rPr>
              <a:t>     Ал жыр алыбы Жамбыл атағы  арындап тұрған от ауызды, орақ тілді ақын Құлмамбетті:</a:t>
            </a:r>
          </a:p>
          <a:p>
            <a:pPr marL="0" indent="0">
              <a:buNone/>
            </a:pPr>
            <a:r>
              <a:rPr lang="kk-KZ" sz="1800" dirty="0" smtClean="0">
                <a:latin typeface="Times New Roman" panose="02020603050405020304" pitchFamily="18" charset="0"/>
                <a:cs typeface="Times New Roman" panose="02020603050405020304" pitchFamily="18" charset="0"/>
              </a:rPr>
              <a:t>Адамдықты айт, ерлікті айт, батырлықты айт,</a:t>
            </a:r>
          </a:p>
          <a:p>
            <a:pPr marL="0" indent="0">
              <a:buNone/>
            </a:pPr>
            <a:r>
              <a:rPr lang="kk-KZ" sz="1800" dirty="0" smtClean="0">
                <a:latin typeface="Times New Roman" panose="02020603050405020304" pitchFamily="18" charset="0"/>
                <a:cs typeface="Times New Roman" panose="02020603050405020304" pitchFamily="18" charset="0"/>
              </a:rPr>
              <a:t>Ел бірлігін сақтаған татулықты айт! – деген екі ауыз сөзімен жеңіп, татулық пен тыныштықтың қадірін ұқтырып кеткен...</a:t>
            </a:r>
            <a:endParaRPr lang="ru-RU" sz="1800"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a:xfrm>
            <a:off x="457200" y="338328"/>
            <a:ext cx="8229600" cy="426376"/>
          </a:xfrm>
        </p:spPr>
        <p:txBody>
          <a:bodyPr>
            <a:normAutofit/>
          </a:bodyPr>
          <a:lstStyle/>
          <a:p>
            <a:r>
              <a:rPr lang="kk-KZ" sz="2000" dirty="0" smtClean="0">
                <a:latin typeface="Times New Roman" panose="02020603050405020304" pitchFamily="18" charset="0"/>
                <a:cs typeface="Times New Roman" panose="02020603050405020304" pitchFamily="18" charset="0"/>
              </a:rPr>
              <a:t>Меймандос қазақ – татулықтың жаршысы</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1553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074965903"/>
              </p:ext>
            </p:extLst>
          </p:nvPr>
        </p:nvGraphicFramePr>
        <p:xfrm>
          <a:off x="251521" y="1340768"/>
          <a:ext cx="8641654" cy="3898061"/>
        </p:xfrm>
        <a:graphic>
          <a:graphicData uri="http://schemas.openxmlformats.org/drawingml/2006/table">
            <a:tbl>
              <a:tblPr firstRow="1" bandRow="1">
                <a:tableStyleId>{5C22544A-7EE6-4342-B048-85BDC9FD1C3A}</a:tableStyleId>
              </a:tblPr>
              <a:tblGrid>
                <a:gridCol w="4464831"/>
                <a:gridCol w="4176823"/>
              </a:tblGrid>
              <a:tr h="936104">
                <a:tc>
                  <a:txBody>
                    <a:bodyPr/>
                    <a:lstStyle/>
                    <a:p>
                      <a:pPr marL="0" marR="0" lvl="0" indent="0" algn="l" defTabSz="914400" rtl="0" eaLnBrk="1" fontAlgn="auto" latinLnBrk="0" hangingPunct="1">
                        <a:lnSpc>
                          <a:spcPct val="100000"/>
                        </a:lnSpc>
                        <a:spcBef>
                          <a:spcPct val="20000"/>
                        </a:spcBef>
                        <a:spcAft>
                          <a:spcPts val="0"/>
                        </a:spcAft>
                        <a:buClr>
                          <a:srgbClr val="31B6FD"/>
                        </a:buClr>
                        <a:buSzPct val="100000"/>
                        <a:buFont typeface="Symbol" pitchFamily="18" charset="2"/>
                        <a:buNone/>
                        <a:tabLst/>
                        <a:defRPr/>
                      </a:pPr>
                      <a:r>
                        <a:rPr kumimoji="0" lang="kk-KZ" sz="1700" b="0" i="0" u="none" strike="noStrike" kern="1200" cap="none" spc="0" normalizeH="0" baseline="0" noProof="0" dirty="0" smtClean="0">
                          <a:ln>
                            <a:noFill/>
                          </a:ln>
                          <a:solidFill>
                            <a:srgbClr val="073E87"/>
                          </a:solidFill>
                          <a:effectLst/>
                          <a:uLnTx/>
                          <a:uFillTx/>
                          <a:latin typeface="Times New Roman" panose="02020603050405020304" pitchFamily="18" charset="0"/>
                          <a:ea typeface="+mn-ea"/>
                          <a:cs typeface="Times New Roman" panose="02020603050405020304" pitchFamily="18" charset="0"/>
                        </a:rPr>
                        <a:t>Мұсылманның баласы,</a:t>
                      </a:r>
                    </a:p>
                    <a:p>
                      <a:pPr marL="0" marR="0" lvl="0" indent="0" algn="l" defTabSz="914400" rtl="0" eaLnBrk="1" fontAlgn="auto" latinLnBrk="0" hangingPunct="1">
                        <a:lnSpc>
                          <a:spcPct val="100000"/>
                        </a:lnSpc>
                        <a:spcBef>
                          <a:spcPct val="20000"/>
                        </a:spcBef>
                        <a:spcAft>
                          <a:spcPts val="0"/>
                        </a:spcAft>
                        <a:buClr>
                          <a:srgbClr val="31B6FD"/>
                        </a:buClr>
                        <a:buSzPct val="100000"/>
                        <a:buFont typeface="Symbol" pitchFamily="18" charset="2"/>
                        <a:buNone/>
                        <a:tabLst/>
                        <a:defRPr/>
                      </a:pPr>
                      <a:r>
                        <a:rPr kumimoji="0" lang="kk-KZ" sz="1700" b="0" i="0" u="none" strike="noStrike" kern="1200" cap="none" spc="0" normalizeH="0" baseline="0" noProof="0" dirty="0" smtClean="0">
                          <a:ln>
                            <a:noFill/>
                          </a:ln>
                          <a:solidFill>
                            <a:srgbClr val="073E87"/>
                          </a:solidFill>
                          <a:effectLst/>
                          <a:uLnTx/>
                          <a:uFillTx/>
                          <a:latin typeface="Times New Roman" panose="02020603050405020304" pitchFamily="18" charset="0"/>
                          <a:ea typeface="+mn-ea"/>
                          <a:cs typeface="Times New Roman" panose="02020603050405020304" pitchFamily="18" charset="0"/>
                        </a:rPr>
                        <a:t>Сірә, бір кеңес құрыңыз,</a:t>
                      </a:r>
                    </a:p>
                    <a:p>
                      <a:pPr marL="0" marR="0" lvl="0" indent="0" algn="l" defTabSz="914400" rtl="0" eaLnBrk="1" fontAlgn="auto" latinLnBrk="0" hangingPunct="1">
                        <a:lnSpc>
                          <a:spcPct val="100000"/>
                        </a:lnSpc>
                        <a:spcBef>
                          <a:spcPct val="20000"/>
                        </a:spcBef>
                        <a:spcAft>
                          <a:spcPts val="0"/>
                        </a:spcAft>
                        <a:buClr>
                          <a:srgbClr val="31B6FD"/>
                        </a:buClr>
                        <a:buSzPct val="100000"/>
                        <a:buFont typeface="Symbol" pitchFamily="18" charset="2"/>
                        <a:buNone/>
                        <a:tabLst/>
                        <a:defRPr/>
                      </a:pPr>
                      <a:r>
                        <a:rPr kumimoji="0" lang="kk-KZ" sz="1700" b="0" i="0" u="none" strike="noStrike" kern="1200" cap="none" spc="0" normalizeH="0" baseline="0" noProof="0" dirty="0" smtClean="0">
                          <a:ln>
                            <a:noFill/>
                          </a:ln>
                          <a:solidFill>
                            <a:srgbClr val="073E87"/>
                          </a:solidFill>
                          <a:effectLst/>
                          <a:uLnTx/>
                          <a:uFillTx/>
                          <a:latin typeface="Times New Roman" panose="02020603050405020304" pitchFamily="18" charset="0"/>
                          <a:ea typeface="+mn-ea"/>
                          <a:cs typeface="Times New Roman" panose="02020603050405020304" pitchFamily="18" charset="0"/>
                        </a:rPr>
                        <a:t> Бірауызды болыңыз!- </a:t>
                      </a:r>
                    </a:p>
                  </a:txBody>
                  <a:tcPr/>
                </a:tc>
                <a:tc>
                  <a:txBody>
                    <a:bodyPr/>
                    <a:lstStyle/>
                    <a:p>
                      <a:pPr algn="ctr"/>
                      <a:r>
                        <a:rPr lang="kk-KZ" b="0" dirty="0" smtClean="0">
                          <a:solidFill>
                            <a:schemeClr val="tx1"/>
                          </a:solidFill>
                          <a:latin typeface="Times New Roman" panose="02020603050405020304" pitchFamily="18" charset="0"/>
                          <a:cs typeface="Times New Roman" panose="02020603050405020304" pitchFamily="18" charset="0"/>
                        </a:rPr>
                        <a:t>Жыр алыбы Жамбыл</a:t>
                      </a:r>
                      <a:endParaRPr lang="ru-RU" b="0" dirty="0">
                        <a:solidFill>
                          <a:schemeClr val="tx1"/>
                        </a:solidFill>
                        <a:latin typeface="Times New Roman" panose="02020603050405020304" pitchFamily="18" charset="0"/>
                        <a:cs typeface="Times New Roman" panose="02020603050405020304" pitchFamily="18" charset="0"/>
                      </a:endParaRPr>
                    </a:p>
                  </a:txBody>
                  <a:tcPr/>
                </a:tc>
              </a:tr>
              <a:tr h="611864">
                <a:tc>
                  <a:txBody>
                    <a:bodyPr/>
                    <a:lstStyle/>
                    <a:p>
                      <a:r>
                        <a:rPr kumimoji="0" lang="kk-KZ" sz="1700" b="0" i="0" u="none" strike="noStrike" kern="1200" cap="none" spc="0" normalizeH="0" baseline="0" noProof="0" dirty="0" smtClean="0">
                          <a:ln>
                            <a:noFill/>
                          </a:ln>
                          <a:solidFill>
                            <a:srgbClr val="073E87"/>
                          </a:solidFill>
                          <a:effectLst/>
                          <a:uLnTx/>
                          <a:uFillTx/>
                          <a:latin typeface="Times New Roman" panose="02020603050405020304" pitchFamily="18" charset="0"/>
                          <a:ea typeface="+mn-ea"/>
                          <a:cs typeface="Times New Roman" panose="02020603050405020304" pitchFamily="18" charset="0"/>
                        </a:rPr>
                        <a:t>Қазақтың алыстағы ағайынмен жөн сұрасқанда...</a:t>
                      </a:r>
                      <a:endParaRPr lang="ru-RU" dirty="0"/>
                    </a:p>
                  </a:txBody>
                  <a:tcPr/>
                </a:tc>
                <a:tc>
                  <a:txBody>
                    <a:bodyPr/>
                    <a:lstStyle/>
                    <a:p>
                      <a:pPr algn="ctr"/>
                      <a:r>
                        <a:rPr lang="kk-KZ" b="0" dirty="0" smtClean="0">
                          <a:solidFill>
                            <a:schemeClr val="tx1"/>
                          </a:solidFill>
                          <a:latin typeface="Times New Roman" panose="02020603050405020304" pitchFamily="18" charset="0"/>
                          <a:cs typeface="Times New Roman" panose="02020603050405020304" pitchFamily="18" charset="0"/>
                        </a:rPr>
                        <a:t>Абылай ханға ақылшы болған Бұқар жырау</a:t>
                      </a:r>
                      <a:endParaRPr lang="ru-RU" b="0" dirty="0">
                        <a:solidFill>
                          <a:schemeClr val="tx1"/>
                        </a:solidFill>
                        <a:latin typeface="Times New Roman" panose="02020603050405020304" pitchFamily="18" charset="0"/>
                        <a:cs typeface="Times New Roman" panose="02020603050405020304" pitchFamily="18" charset="0"/>
                      </a:endParaRPr>
                    </a:p>
                  </a:txBody>
                  <a:tcPr/>
                </a:tc>
              </a:tr>
              <a:tr h="619856">
                <a:tc>
                  <a:txBody>
                    <a:bodyPr/>
                    <a:lstStyle/>
                    <a:p>
                      <a:r>
                        <a:rPr kumimoji="0" lang="kk-KZ" sz="1700" b="0" i="0" u="none" strike="noStrike" kern="1200" cap="none" spc="0" normalizeH="0" baseline="0" noProof="0" dirty="0" smtClean="0">
                          <a:ln>
                            <a:noFill/>
                          </a:ln>
                          <a:solidFill>
                            <a:srgbClr val="073E87"/>
                          </a:solidFill>
                          <a:effectLst/>
                          <a:uLnTx/>
                          <a:uFillTx/>
                          <a:latin typeface="Times New Roman" panose="02020603050405020304" pitchFamily="18" charset="0"/>
                          <a:ea typeface="+mn-ea"/>
                          <a:cs typeface="Times New Roman" panose="02020603050405020304" pitchFamily="18" charset="0"/>
                        </a:rPr>
                        <a:t>Татулықтың қадірін білген, ынтымақтың ырысын бағалаған халық</a:t>
                      </a:r>
                      <a:endParaRPr lang="ru-RU" dirty="0"/>
                    </a:p>
                  </a:txBody>
                  <a:tcPr/>
                </a:tc>
                <a:tc>
                  <a:txBody>
                    <a:bodyPr/>
                    <a:lstStyle/>
                    <a:p>
                      <a:pPr algn="ctr"/>
                      <a:r>
                        <a:rPr lang="kk-KZ" b="0" dirty="0" smtClean="0">
                          <a:latin typeface="Times New Roman" panose="02020603050405020304" pitchFamily="18" charset="0"/>
                          <a:cs typeface="Times New Roman" panose="02020603050405020304" pitchFamily="18" charset="0"/>
                        </a:rPr>
                        <a:t>Абылайхан</a:t>
                      </a:r>
                      <a:endParaRPr lang="ru-RU" b="0" dirty="0">
                        <a:latin typeface="Times New Roman" panose="02020603050405020304" pitchFamily="18" charset="0"/>
                        <a:cs typeface="Times New Roman" panose="02020603050405020304" pitchFamily="18" charset="0"/>
                      </a:endParaRPr>
                    </a:p>
                  </a:txBody>
                  <a:tcPr/>
                </a:tc>
              </a:tr>
              <a:tr h="648072">
                <a:tc>
                  <a:txBody>
                    <a:bodyPr/>
                    <a:lstStyle/>
                    <a:p>
                      <a:pPr marL="0" marR="0" lvl="0" indent="0" algn="l" defTabSz="914400" rtl="0" eaLnBrk="1" fontAlgn="auto" latinLnBrk="0" hangingPunct="1">
                        <a:lnSpc>
                          <a:spcPct val="100000"/>
                        </a:lnSpc>
                        <a:spcBef>
                          <a:spcPct val="20000"/>
                        </a:spcBef>
                        <a:spcAft>
                          <a:spcPts val="0"/>
                        </a:spcAft>
                        <a:buClr>
                          <a:srgbClr val="31B6FD"/>
                        </a:buClr>
                        <a:buSzPct val="100000"/>
                        <a:buFont typeface="Symbol" pitchFamily="18" charset="2"/>
                        <a:buNone/>
                        <a:tabLst/>
                        <a:defRPr/>
                      </a:pPr>
                      <a:r>
                        <a:rPr kumimoji="0" lang="kk-KZ" sz="1700" b="0" i="0" u="none" strike="noStrike" kern="1200" cap="none" spc="0" normalizeH="0" baseline="0" noProof="0" dirty="0" smtClean="0">
                          <a:ln>
                            <a:noFill/>
                          </a:ln>
                          <a:solidFill>
                            <a:srgbClr val="073E87"/>
                          </a:solidFill>
                          <a:effectLst/>
                          <a:uLnTx/>
                          <a:uFillTx/>
                          <a:latin typeface="Times New Roman" panose="02020603050405020304" pitchFamily="18" charset="0"/>
                          <a:ea typeface="+mn-ea"/>
                          <a:cs typeface="Times New Roman" panose="02020603050405020304" pitchFamily="18" charset="0"/>
                        </a:rPr>
                        <a:t>Адамдықты айт, ерлікті айт, батырлықты айт,</a:t>
                      </a:r>
                    </a:p>
                    <a:p>
                      <a:pPr marL="0" marR="0" lvl="0" indent="0" algn="l" defTabSz="914400" rtl="0" eaLnBrk="1" fontAlgn="auto" latinLnBrk="0" hangingPunct="1">
                        <a:lnSpc>
                          <a:spcPct val="100000"/>
                        </a:lnSpc>
                        <a:spcBef>
                          <a:spcPct val="20000"/>
                        </a:spcBef>
                        <a:spcAft>
                          <a:spcPts val="0"/>
                        </a:spcAft>
                        <a:buClr>
                          <a:srgbClr val="31B6FD"/>
                        </a:buClr>
                        <a:buSzPct val="100000"/>
                        <a:buFont typeface="Symbol" pitchFamily="18" charset="2"/>
                        <a:buNone/>
                        <a:tabLst/>
                        <a:defRPr/>
                      </a:pPr>
                      <a:r>
                        <a:rPr kumimoji="0" lang="kk-KZ" sz="1700" b="0" i="0" u="none" strike="noStrike" kern="1200" cap="none" spc="0" normalizeH="0" baseline="0" noProof="0" dirty="0" smtClean="0">
                          <a:ln>
                            <a:noFill/>
                          </a:ln>
                          <a:solidFill>
                            <a:srgbClr val="073E87"/>
                          </a:solidFill>
                          <a:effectLst/>
                          <a:uLnTx/>
                          <a:uFillTx/>
                          <a:latin typeface="Times New Roman" panose="02020603050405020304" pitchFamily="18" charset="0"/>
                          <a:ea typeface="+mn-ea"/>
                          <a:cs typeface="Times New Roman" panose="02020603050405020304" pitchFamily="18" charset="0"/>
                        </a:rPr>
                        <a:t>Ел бірлігін сақтаған татулықты айт! </a:t>
                      </a:r>
                      <a:endParaRPr lang="ru-RU" dirty="0"/>
                    </a:p>
                  </a:txBody>
                  <a:tcPr/>
                </a:tc>
                <a:tc>
                  <a:txBody>
                    <a:bodyPr/>
                    <a:lstStyle/>
                    <a:p>
                      <a:pPr algn="ctr"/>
                      <a:r>
                        <a:rPr kumimoji="0" lang="kk-KZ" sz="1700" b="0" i="0" u="none" strike="noStrike" kern="1200" cap="none" spc="0" normalizeH="0" baseline="0" noProof="0" dirty="0" smtClean="0">
                          <a:ln>
                            <a:noFill/>
                          </a:ln>
                          <a:solidFill>
                            <a:srgbClr val="073E87"/>
                          </a:solidFill>
                          <a:effectLst/>
                          <a:uLnTx/>
                          <a:uFillTx/>
                          <a:latin typeface="Times New Roman" panose="02020603050405020304" pitchFamily="18" charset="0"/>
                          <a:ea typeface="+mn-ea"/>
                          <a:cs typeface="Times New Roman" panose="02020603050405020304" pitchFamily="18" charset="0"/>
                        </a:rPr>
                        <a:t>«Ел аман, жұрт  тыныш па?»</a:t>
                      </a:r>
                      <a:endParaRPr lang="ru-RU" dirty="0"/>
                    </a:p>
                  </a:txBody>
                  <a:tcPr/>
                </a:tc>
              </a:tr>
              <a:tr h="1004397">
                <a:tc>
                  <a:txBody>
                    <a:bodyPr/>
                    <a:lstStyle/>
                    <a:p>
                      <a:r>
                        <a:rPr lang="kk-KZ" dirty="0" smtClean="0">
                          <a:latin typeface="Times New Roman" panose="02020603050405020304" pitchFamily="18" charset="0"/>
                          <a:cs typeface="Times New Roman" panose="02020603050405020304" pitchFamily="18" charset="0"/>
                        </a:rPr>
                        <a:t>Үш жүздің басын қосқан хан</a:t>
                      </a:r>
                      <a:endParaRPr lang="ru-RU" dirty="0">
                        <a:latin typeface="Times New Roman" panose="02020603050405020304" pitchFamily="18" charset="0"/>
                        <a:cs typeface="Times New Roman" panose="02020603050405020304" pitchFamily="18" charset="0"/>
                      </a:endParaRPr>
                    </a:p>
                  </a:txBody>
                  <a:tcPr/>
                </a:tc>
                <a:tc>
                  <a:txBody>
                    <a:bodyPr/>
                    <a:lstStyle/>
                    <a:p>
                      <a:pPr algn="ctr"/>
                      <a:r>
                        <a:rPr lang="kk-KZ" dirty="0" smtClean="0">
                          <a:latin typeface="Times New Roman" panose="02020603050405020304" pitchFamily="18" charset="0"/>
                          <a:cs typeface="Times New Roman" panose="02020603050405020304" pitchFamily="18" charset="0"/>
                        </a:rPr>
                        <a:t>Қазақ</a:t>
                      </a:r>
                      <a:endParaRPr lang="ru-RU" dirty="0">
                        <a:latin typeface="Times New Roman" panose="02020603050405020304" pitchFamily="18" charset="0"/>
                        <a:cs typeface="Times New Roman" panose="02020603050405020304" pitchFamily="18" charset="0"/>
                      </a:endParaRPr>
                    </a:p>
                  </a:txBody>
                  <a:tcPr/>
                </a:tc>
              </a:tr>
            </a:tbl>
          </a:graphicData>
        </a:graphic>
      </p:graphicFrame>
      <p:sp>
        <p:nvSpPr>
          <p:cNvPr id="3" name="Заголовок 2"/>
          <p:cNvSpPr>
            <a:spLocks noGrp="1"/>
          </p:cNvSpPr>
          <p:nvPr>
            <p:ph type="title"/>
          </p:nvPr>
        </p:nvSpPr>
        <p:spPr>
          <a:xfrm>
            <a:off x="457200" y="338328"/>
            <a:ext cx="8229600" cy="858424"/>
          </a:xfrm>
        </p:spPr>
        <p:txBody>
          <a:bodyPr>
            <a:normAutofit/>
          </a:bodyPr>
          <a:lstStyle/>
          <a:p>
            <a:r>
              <a:rPr lang="kk-KZ" sz="2000" dirty="0" smtClean="0">
                <a:latin typeface="Times New Roman" panose="02020603050405020304" pitchFamily="18" charset="0"/>
                <a:cs typeface="Times New Roman" panose="02020603050405020304" pitchFamily="18" charset="0"/>
              </a:rPr>
              <a:t>1-тапсырма</a:t>
            </a:r>
            <a:br>
              <a:rPr lang="kk-KZ" sz="2000" dirty="0" smtClean="0">
                <a:latin typeface="Times New Roman" panose="02020603050405020304" pitchFamily="18" charset="0"/>
                <a:cs typeface="Times New Roman" panose="02020603050405020304" pitchFamily="18" charset="0"/>
              </a:rPr>
            </a:br>
            <a:r>
              <a:rPr lang="kk-KZ" sz="2000" dirty="0" smtClean="0">
                <a:latin typeface="Times New Roman" panose="02020603050405020304" pitchFamily="18" charset="0"/>
                <a:cs typeface="Times New Roman" panose="02020603050405020304" pitchFamily="18" charset="0"/>
              </a:rPr>
              <a:t>«Сәйкестендіру кестесі»</a:t>
            </a:r>
            <a:endParaRPr lang="ru-RU" sz="2000" dirty="0">
              <a:latin typeface="Times New Roman" panose="02020603050405020304" pitchFamily="18" charset="0"/>
              <a:cs typeface="Times New Roman" panose="02020603050405020304" pitchFamily="18" charset="0"/>
            </a:endParaRPr>
          </a:p>
        </p:txBody>
      </p:sp>
      <p:cxnSp>
        <p:nvCxnSpPr>
          <p:cNvPr id="21" name="Прямая со стрелкой 20"/>
          <p:cNvCxnSpPr/>
          <p:nvPr/>
        </p:nvCxnSpPr>
        <p:spPr>
          <a:xfrm>
            <a:off x="4355976" y="5805264"/>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Прямоугольник 24"/>
          <p:cNvSpPr/>
          <p:nvPr/>
        </p:nvSpPr>
        <p:spPr>
          <a:xfrm>
            <a:off x="2123728" y="5229200"/>
            <a:ext cx="4734272" cy="1047979"/>
          </a:xfrm>
          <a:prstGeom prst="rect">
            <a:avLst/>
          </a:prstGeom>
        </p:spPr>
        <p:txBody>
          <a:bodyPr wrap="square">
            <a:spAutoFit/>
          </a:bodyPr>
          <a:lstStyle/>
          <a:p>
            <a:pPr>
              <a:lnSpc>
                <a:spcPct val="115000"/>
              </a:lnSpc>
              <a:spcAft>
                <a:spcPts val="0"/>
              </a:spcAft>
            </a:pPr>
            <a:r>
              <a:rPr lang="en-US" i="1" dirty="0" smtClean="0">
                <a:effectLst/>
                <a:latin typeface="Times New Roman"/>
                <a:ea typeface="Calibri"/>
                <a:cs typeface="Times New Roman"/>
              </a:rPr>
              <a:t>                 </a:t>
            </a:r>
            <a:r>
              <a:rPr lang="kk-KZ" i="1" dirty="0" smtClean="0">
                <a:effectLst/>
                <a:latin typeface="Times New Roman"/>
                <a:ea typeface="Calibri"/>
                <a:cs typeface="Times New Roman"/>
              </a:rPr>
              <a:t>Дескриптор</a:t>
            </a:r>
            <a:r>
              <a:rPr lang="kk-KZ" i="1" dirty="0" smtClean="0">
                <a:effectLst/>
                <a:latin typeface="Times New Roman"/>
                <a:ea typeface="Calibri"/>
                <a:cs typeface="Times New Roman"/>
              </a:rPr>
              <a:t>:</a:t>
            </a:r>
            <a:endParaRPr lang="ru-RU" sz="1600" dirty="0" smtClean="0">
              <a:effectLst/>
              <a:latin typeface="Calibri"/>
              <a:ea typeface="Times New Roman"/>
              <a:cs typeface="Times New Roman"/>
            </a:endParaRPr>
          </a:p>
          <a:p>
            <a:pPr>
              <a:lnSpc>
                <a:spcPct val="115000"/>
              </a:lnSpc>
              <a:spcAft>
                <a:spcPts val="0"/>
              </a:spcAft>
            </a:pPr>
            <a:r>
              <a:rPr lang="kk-KZ" dirty="0" smtClean="0">
                <a:effectLst/>
                <a:latin typeface="Times New Roman"/>
                <a:ea typeface="Calibri"/>
                <a:cs typeface="Times New Roman"/>
              </a:rPr>
              <a:t>-мәтінді толық түсінеді;</a:t>
            </a:r>
            <a:endParaRPr lang="ru-RU" sz="1600" dirty="0" smtClean="0">
              <a:effectLst/>
              <a:latin typeface="Calibri"/>
              <a:ea typeface="Times New Roman"/>
              <a:cs typeface="Times New Roman"/>
            </a:endParaRPr>
          </a:p>
          <a:p>
            <a:pPr>
              <a:lnSpc>
                <a:spcPct val="115000"/>
              </a:lnSpc>
              <a:spcAft>
                <a:spcPts val="0"/>
              </a:spcAft>
            </a:pPr>
            <a:r>
              <a:rPr lang="kk-KZ" dirty="0" smtClean="0">
                <a:effectLst/>
                <a:latin typeface="Times New Roman"/>
                <a:ea typeface="Calibri"/>
                <a:cs typeface="Times New Roman"/>
              </a:rPr>
              <a:t>-берілген ақпаратты сәйкестендіреді.</a:t>
            </a:r>
            <a:endParaRPr lang="ru-RU" sz="1600" dirty="0">
              <a:effectLst/>
              <a:latin typeface="Calibri"/>
              <a:ea typeface="Times New Roman"/>
              <a:cs typeface="Times New Roman"/>
            </a:endParaRPr>
          </a:p>
        </p:txBody>
      </p:sp>
    </p:spTree>
    <p:extLst>
      <p:ext uri="{BB962C8B-B14F-4D97-AF65-F5344CB8AC3E}">
        <p14:creationId xmlns:p14="http://schemas.microsoft.com/office/powerpoint/2010/main" val="3772266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534044571"/>
              </p:ext>
            </p:extLst>
          </p:nvPr>
        </p:nvGraphicFramePr>
        <p:xfrm>
          <a:off x="251521" y="1340768"/>
          <a:ext cx="8641654" cy="3898061"/>
        </p:xfrm>
        <a:graphic>
          <a:graphicData uri="http://schemas.openxmlformats.org/drawingml/2006/table">
            <a:tbl>
              <a:tblPr firstRow="1" bandRow="1">
                <a:tableStyleId>{5C22544A-7EE6-4342-B048-85BDC9FD1C3A}</a:tableStyleId>
              </a:tblPr>
              <a:tblGrid>
                <a:gridCol w="4464831"/>
                <a:gridCol w="4176823"/>
              </a:tblGrid>
              <a:tr h="936104">
                <a:tc>
                  <a:txBody>
                    <a:bodyPr/>
                    <a:lstStyle/>
                    <a:p>
                      <a:pPr marL="0" marR="0" lvl="0" indent="0" algn="l" defTabSz="914400" rtl="0" eaLnBrk="1" fontAlgn="auto" latinLnBrk="0" hangingPunct="1">
                        <a:lnSpc>
                          <a:spcPct val="100000"/>
                        </a:lnSpc>
                        <a:spcBef>
                          <a:spcPct val="20000"/>
                        </a:spcBef>
                        <a:spcAft>
                          <a:spcPts val="0"/>
                        </a:spcAft>
                        <a:buClr>
                          <a:srgbClr val="31B6FD"/>
                        </a:buClr>
                        <a:buSzPct val="100000"/>
                        <a:buFont typeface="Symbol" pitchFamily="18" charset="2"/>
                        <a:buNone/>
                        <a:tabLst/>
                        <a:defRPr/>
                      </a:pPr>
                      <a:r>
                        <a:rPr kumimoji="0" lang="kk-KZ" sz="1700" b="0" i="0" u="none" strike="noStrike" kern="1200" cap="none" spc="0" normalizeH="0" baseline="0" noProof="0" dirty="0" smtClean="0">
                          <a:ln>
                            <a:noFill/>
                          </a:ln>
                          <a:solidFill>
                            <a:srgbClr val="073E87"/>
                          </a:solidFill>
                          <a:effectLst/>
                          <a:uLnTx/>
                          <a:uFillTx/>
                          <a:latin typeface="Times New Roman" panose="02020603050405020304" pitchFamily="18" charset="0"/>
                          <a:ea typeface="+mn-ea"/>
                          <a:cs typeface="Times New Roman" panose="02020603050405020304" pitchFamily="18" charset="0"/>
                        </a:rPr>
                        <a:t>Мұсылманның баласы,</a:t>
                      </a:r>
                    </a:p>
                    <a:p>
                      <a:pPr marL="0" marR="0" lvl="0" indent="0" algn="l" defTabSz="914400" rtl="0" eaLnBrk="1" fontAlgn="auto" latinLnBrk="0" hangingPunct="1">
                        <a:lnSpc>
                          <a:spcPct val="100000"/>
                        </a:lnSpc>
                        <a:spcBef>
                          <a:spcPct val="20000"/>
                        </a:spcBef>
                        <a:spcAft>
                          <a:spcPts val="0"/>
                        </a:spcAft>
                        <a:buClr>
                          <a:srgbClr val="31B6FD"/>
                        </a:buClr>
                        <a:buSzPct val="100000"/>
                        <a:buFont typeface="Symbol" pitchFamily="18" charset="2"/>
                        <a:buNone/>
                        <a:tabLst/>
                        <a:defRPr/>
                      </a:pPr>
                      <a:r>
                        <a:rPr kumimoji="0" lang="kk-KZ" sz="1700" b="0" i="0" u="none" strike="noStrike" kern="1200" cap="none" spc="0" normalizeH="0" baseline="0" noProof="0" dirty="0" smtClean="0">
                          <a:ln>
                            <a:noFill/>
                          </a:ln>
                          <a:solidFill>
                            <a:srgbClr val="073E87"/>
                          </a:solidFill>
                          <a:effectLst/>
                          <a:uLnTx/>
                          <a:uFillTx/>
                          <a:latin typeface="Times New Roman" panose="02020603050405020304" pitchFamily="18" charset="0"/>
                          <a:ea typeface="+mn-ea"/>
                          <a:cs typeface="Times New Roman" panose="02020603050405020304" pitchFamily="18" charset="0"/>
                        </a:rPr>
                        <a:t>Сірә, бір кеңес құрыңыз,</a:t>
                      </a:r>
                    </a:p>
                    <a:p>
                      <a:pPr marL="0" marR="0" lvl="0" indent="0" algn="l" defTabSz="914400" rtl="0" eaLnBrk="1" fontAlgn="auto" latinLnBrk="0" hangingPunct="1">
                        <a:lnSpc>
                          <a:spcPct val="100000"/>
                        </a:lnSpc>
                        <a:spcBef>
                          <a:spcPct val="20000"/>
                        </a:spcBef>
                        <a:spcAft>
                          <a:spcPts val="0"/>
                        </a:spcAft>
                        <a:buClr>
                          <a:srgbClr val="31B6FD"/>
                        </a:buClr>
                        <a:buSzPct val="100000"/>
                        <a:buFont typeface="Symbol" pitchFamily="18" charset="2"/>
                        <a:buNone/>
                        <a:tabLst/>
                        <a:defRPr/>
                      </a:pPr>
                      <a:r>
                        <a:rPr kumimoji="0" lang="kk-KZ" sz="1700" b="0" i="0" u="none" strike="noStrike" kern="1200" cap="none" spc="0" normalizeH="0" baseline="0" noProof="0" dirty="0" smtClean="0">
                          <a:ln>
                            <a:noFill/>
                          </a:ln>
                          <a:solidFill>
                            <a:srgbClr val="073E87"/>
                          </a:solidFill>
                          <a:effectLst/>
                          <a:uLnTx/>
                          <a:uFillTx/>
                          <a:latin typeface="Times New Roman" panose="02020603050405020304" pitchFamily="18" charset="0"/>
                          <a:ea typeface="+mn-ea"/>
                          <a:cs typeface="Times New Roman" panose="02020603050405020304" pitchFamily="18" charset="0"/>
                        </a:rPr>
                        <a:t> Бірауызды болыңыз!- </a:t>
                      </a:r>
                    </a:p>
                  </a:txBody>
                  <a:tcPr/>
                </a:tc>
                <a:tc>
                  <a:txBody>
                    <a:bodyPr/>
                    <a:lstStyle/>
                    <a:p>
                      <a:pPr algn="ctr"/>
                      <a:r>
                        <a:rPr lang="kk-KZ" b="0" dirty="0" smtClean="0">
                          <a:solidFill>
                            <a:schemeClr val="tx1"/>
                          </a:solidFill>
                          <a:latin typeface="Times New Roman" panose="02020603050405020304" pitchFamily="18" charset="0"/>
                          <a:cs typeface="Times New Roman" panose="02020603050405020304" pitchFamily="18" charset="0"/>
                        </a:rPr>
                        <a:t>Жыр алыбы Жамбыл</a:t>
                      </a:r>
                      <a:endParaRPr lang="ru-RU" b="0" dirty="0">
                        <a:solidFill>
                          <a:schemeClr val="tx1"/>
                        </a:solidFill>
                        <a:latin typeface="Times New Roman" panose="02020603050405020304" pitchFamily="18" charset="0"/>
                        <a:cs typeface="Times New Roman" panose="02020603050405020304" pitchFamily="18" charset="0"/>
                      </a:endParaRPr>
                    </a:p>
                  </a:txBody>
                  <a:tcPr/>
                </a:tc>
              </a:tr>
              <a:tr h="611864">
                <a:tc>
                  <a:txBody>
                    <a:bodyPr/>
                    <a:lstStyle/>
                    <a:p>
                      <a:r>
                        <a:rPr kumimoji="0" lang="kk-KZ" sz="1700" b="0" i="0" u="none" strike="noStrike" kern="1200" cap="none" spc="0" normalizeH="0" baseline="0" noProof="0" dirty="0" smtClean="0">
                          <a:ln>
                            <a:noFill/>
                          </a:ln>
                          <a:solidFill>
                            <a:srgbClr val="073E87"/>
                          </a:solidFill>
                          <a:effectLst/>
                          <a:uLnTx/>
                          <a:uFillTx/>
                          <a:latin typeface="Times New Roman" panose="02020603050405020304" pitchFamily="18" charset="0"/>
                          <a:ea typeface="+mn-ea"/>
                          <a:cs typeface="Times New Roman" panose="02020603050405020304" pitchFamily="18" charset="0"/>
                        </a:rPr>
                        <a:t>Қазақтың алыстағы ағайынмен жөн сұрасқанда...</a:t>
                      </a:r>
                      <a:endParaRPr lang="ru-RU" dirty="0"/>
                    </a:p>
                  </a:txBody>
                  <a:tcPr/>
                </a:tc>
                <a:tc>
                  <a:txBody>
                    <a:bodyPr/>
                    <a:lstStyle/>
                    <a:p>
                      <a:pPr algn="ctr"/>
                      <a:r>
                        <a:rPr lang="kk-KZ" b="0" dirty="0" smtClean="0">
                          <a:solidFill>
                            <a:schemeClr val="tx1"/>
                          </a:solidFill>
                          <a:latin typeface="Times New Roman" panose="02020603050405020304" pitchFamily="18" charset="0"/>
                          <a:cs typeface="Times New Roman" panose="02020603050405020304" pitchFamily="18" charset="0"/>
                        </a:rPr>
                        <a:t>Абылай ханға ақылшы болған Бұқар жырау</a:t>
                      </a:r>
                      <a:endParaRPr lang="ru-RU" b="0" dirty="0">
                        <a:solidFill>
                          <a:schemeClr val="tx1"/>
                        </a:solidFill>
                        <a:latin typeface="Times New Roman" panose="02020603050405020304" pitchFamily="18" charset="0"/>
                        <a:cs typeface="Times New Roman" panose="02020603050405020304" pitchFamily="18" charset="0"/>
                      </a:endParaRPr>
                    </a:p>
                  </a:txBody>
                  <a:tcPr/>
                </a:tc>
              </a:tr>
              <a:tr h="619856">
                <a:tc>
                  <a:txBody>
                    <a:bodyPr/>
                    <a:lstStyle/>
                    <a:p>
                      <a:r>
                        <a:rPr kumimoji="0" lang="kk-KZ" sz="1700" b="0" i="0" u="none" strike="noStrike" kern="1200" cap="none" spc="0" normalizeH="0" baseline="0" noProof="0" dirty="0" smtClean="0">
                          <a:ln>
                            <a:noFill/>
                          </a:ln>
                          <a:solidFill>
                            <a:srgbClr val="073E87"/>
                          </a:solidFill>
                          <a:effectLst/>
                          <a:uLnTx/>
                          <a:uFillTx/>
                          <a:latin typeface="Times New Roman" panose="02020603050405020304" pitchFamily="18" charset="0"/>
                          <a:ea typeface="+mn-ea"/>
                          <a:cs typeface="Times New Roman" panose="02020603050405020304" pitchFamily="18" charset="0"/>
                        </a:rPr>
                        <a:t>Татулықтың қадірін білген, ынтымақтың ырысын бағалаған халық</a:t>
                      </a:r>
                      <a:endParaRPr lang="ru-RU" dirty="0"/>
                    </a:p>
                  </a:txBody>
                  <a:tcPr/>
                </a:tc>
                <a:tc>
                  <a:txBody>
                    <a:bodyPr/>
                    <a:lstStyle/>
                    <a:p>
                      <a:pPr algn="ctr"/>
                      <a:r>
                        <a:rPr lang="kk-KZ" b="0" dirty="0" smtClean="0">
                          <a:latin typeface="Times New Roman" panose="02020603050405020304" pitchFamily="18" charset="0"/>
                          <a:cs typeface="Times New Roman" panose="02020603050405020304" pitchFamily="18" charset="0"/>
                        </a:rPr>
                        <a:t>Абылайхан</a:t>
                      </a:r>
                      <a:endParaRPr lang="ru-RU" b="0" dirty="0">
                        <a:latin typeface="Times New Roman" panose="02020603050405020304" pitchFamily="18" charset="0"/>
                        <a:cs typeface="Times New Roman" panose="02020603050405020304" pitchFamily="18" charset="0"/>
                      </a:endParaRPr>
                    </a:p>
                  </a:txBody>
                  <a:tcPr/>
                </a:tc>
              </a:tr>
              <a:tr h="648072">
                <a:tc>
                  <a:txBody>
                    <a:bodyPr/>
                    <a:lstStyle/>
                    <a:p>
                      <a:pPr marL="0" marR="0" lvl="0" indent="0" algn="l" defTabSz="914400" rtl="0" eaLnBrk="1" fontAlgn="auto" latinLnBrk="0" hangingPunct="1">
                        <a:lnSpc>
                          <a:spcPct val="100000"/>
                        </a:lnSpc>
                        <a:spcBef>
                          <a:spcPct val="20000"/>
                        </a:spcBef>
                        <a:spcAft>
                          <a:spcPts val="0"/>
                        </a:spcAft>
                        <a:buClr>
                          <a:srgbClr val="31B6FD"/>
                        </a:buClr>
                        <a:buSzPct val="100000"/>
                        <a:buFont typeface="Symbol" pitchFamily="18" charset="2"/>
                        <a:buNone/>
                        <a:tabLst/>
                        <a:defRPr/>
                      </a:pPr>
                      <a:r>
                        <a:rPr kumimoji="0" lang="kk-KZ" sz="1700" b="0" i="0" u="none" strike="noStrike" kern="1200" cap="none" spc="0" normalizeH="0" baseline="0" noProof="0" dirty="0" smtClean="0">
                          <a:ln>
                            <a:noFill/>
                          </a:ln>
                          <a:solidFill>
                            <a:srgbClr val="073E87"/>
                          </a:solidFill>
                          <a:effectLst/>
                          <a:uLnTx/>
                          <a:uFillTx/>
                          <a:latin typeface="Times New Roman" panose="02020603050405020304" pitchFamily="18" charset="0"/>
                          <a:ea typeface="+mn-ea"/>
                          <a:cs typeface="Times New Roman" panose="02020603050405020304" pitchFamily="18" charset="0"/>
                        </a:rPr>
                        <a:t>Адамдықты айт, ерлікті айт, батырлықты айт,</a:t>
                      </a:r>
                    </a:p>
                    <a:p>
                      <a:pPr marL="0" marR="0" lvl="0" indent="0" algn="l" defTabSz="914400" rtl="0" eaLnBrk="1" fontAlgn="auto" latinLnBrk="0" hangingPunct="1">
                        <a:lnSpc>
                          <a:spcPct val="100000"/>
                        </a:lnSpc>
                        <a:spcBef>
                          <a:spcPct val="20000"/>
                        </a:spcBef>
                        <a:spcAft>
                          <a:spcPts val="0"/>
                        </a:spcAft>
                        <a:buClr>
                          <a:srgbClr val="31B6FD"/>
                        </a:buClr>
                        <a:buSzPct val="100000"/>
                        <a:buFont typeface="Symbol" pitchFamily="18" charset="2"/>
                        <a:buNone/>
                        <a:tabLst/>
                        <a:defRPr/>
                      </a:pPr>
                      <a:r>
                        <a:rPr kumimoji="0" lang="kk-KZ" sz="1700" b="0" i="0" u="none" strike="noStrike" kern="1200" cap="none" spc="0" normalizeH="0" baseline="0" noProof="0" dirty="0" smtClean="0">
                          <a:ln>
                            <a:noFill/>
                          </a:ln>
                          <a:solidFill>
                            <a:srgbClr val="073E87"/>
                          </a:solidFill>
                          <a:effectLst/>
                          <a:uLnTx/>
                          <a:uFillTx/>
                          <a:latin typeface="Times New Roman" panose="02020603050405020304" pitchFamily="18" charset="0"/>
                          <a:ea typeface="+mn-ea"/>
                          <a:cs typeface="Times New Roman" panose="02020603050405020304" pitchFamily="18" charset="0"/>
                        </a:rPr>
                        <a:t>Ел бірлігін сақтаған татулықты айт! </a:t>
                      </a:r>
                      <a:endParaRPr lang="ru-RU" dirty="0"/>
                    </a:p>
                  </a:txBody>
                  <a:tcPr/>
                </a:tc>
                <a:tc>
                  <a:txBody>
                    <a:bodyPr/>
                    <a:lstStyle/>
                    <a:p>
                      <a:pPr algn="ctr"/>
                      <a:r>
                        <a:rPr kumimoji="0" lang="kk-KZ" sz="1700" b="0" i="0" u="none" strike="noStrike" kern="1200" cap="none" spc="0" normalizeH="0" baseline="0" noProof="0" dirty="0" smtClean="0">
                          <a:ln>
                            <a:noFill/>
                          </a:ln>
                          <a:solidFill>
                            <a:srgbClr val="073E87"/>
                          </a:solidFill>
                          <a:effectLst/>
                          <a:uLnTx/>
                          <a:uFillTx/>
                          <a:latin typeface="Times New Roman" panose="02020603050405020304" pitchFamily="18" charset="0"/>
                          <a:ea typeface="+mn-ea"/>
                          <a:cs typeface="Times New Roman" panose="02020603050405020304" pitchFamily="18" charset="0"/>
                        </a:rPr>
                        <a:t>«Ел аман, жұрт  тыныш па?»</a:t>
                      </a:r>
                      <a:endParaRPr lang="ru-RU" dirty="0"/>
                    </a:p>
                  </a:txBody>
                  <a:tcPr/>
                </a:tc>
              </a:tr>
              <a:tr h="1004397">
                <a:tc>
                  <a:txBody>
                    <a:bodyPr/>
                    <a:lstStyle/>
                    <a:p>
                      <a:r>
                        <a:rPr lang="kk-KZ" dirty="0" smtClean="0">
                          <a:latin typeface="Times New Roman" panose="02020603050405020304" pitchFamily="18" charset="0"/>
                          <a:cs typeface="Times New Roman" panose="02020603050405020304" pitchFamily="18" charset="0"/>
                        </a:rPr>
                        <a:t>Үш жүздің басын қосқан хан</a:t>
                      </a:r>
                      <a:endParaRPr lang="ru-RU" dirty="0">
                        <a:latin typeface="Times New Roman" panose="02020603050405020304" pitchFamily="18" charset="0"/>
                        <a:cs typeface="Times New Roman" panose="02020603050405020304" pitchFamily="18" charset="0"/>
                      </a:endParaRPr>
                    </a:p>
                  </a:txBody>
                  <a:tcPr/>
                </a:tc>
                <a:tc>
                  <a:txBody>
                    <a:bodyPr/>
                    <a:lstStyle/>
                    <a:p>
                      <a:pPr algn="ctr"/>
                      <a:r>
                        <a:rPr lang="kk-KZ" dirty="0" smtClean="0">
                          <a:latin typeface="Times New Roman" panose="02020603050405020304" pitchFamily="18" charset="0"/>
                          <a:cs typeface="Times New Roman" panose="02020603050405020304" pitchFamily="18" charset="0"/>
                        </a:rPr>
                        <a:t>Қазақ</a:t>
                      </a:r>
                      <a:endParaRPr lang="ru-RU" dirty="0">
                        <a:latin typeface="Times New Roman" panose="02020603050405020304" pitchFamily="18" charset="0"/>
                        <a:cs typeface="Times New Roman" panose="02020603050405020304" pitchFamily="18" charset="0"/>
                      </a:endParaRPr>
                    </a:p>
                  </a:txBody>
                  <a:tcPr/>
                </a:tc>
              </a:tr>
            </a:tbl>
          </a:graphicData>
        </a:graphic>
      </p:graphicFrame>
      <p:sp>
        <p:nvSpPr>
          <p:cNvPr id="3" name="Заголовок 2"/>
          <p:cNvSpPr>
            <a:spLocks noGrp="1"/>
          </p:cNvSpPr>
          <p:nvPr>
            <p:ph type="title"/>
          </p:nvPr>
        </p:nvSpPr>
        <p:spPr>
          <a:xfrm>
            <a:off x="457200" y="338328"/>
            <a:ext cx="8229600" cy="858424"/>
          </a:xfrm>
        </p:spPr>
        <p:txBody>
          <a:bodyPr>
            <a:normAutofit/>
          </a:bodyPr>
          <a:lstStyle/>
          <a:p>
            <a:r>
              <a:rPr lang="kk-KZ" sz="2000" dirty="0" smtClean="0">
                <a:latin typeface="Times New Roman" panose="02020603050405020304" pitchFamily="18" charset="0"/>
                <a:cs typeface="Times New Roman" panose="02020603050405020304" pitchFamily="18" charset="0"/>
              </a:rPr>
              <a:t>1-тапсырма</a:t>
            </a:r>
            <a:br>
              <a:rPr lang="kk-KZ" sz="2000" dirty="0" smtClean="0">
                <a:latin typeface="Times New Roman" panose="02020603050405020304" pitchFamily="18" charset="0"/>
                <a:cs typeface="Times New Roman" panose="02020603050405020304" pitchFamily="18" charset="0"/>
              </a:rPr>
            </a:br>
            <a:r>
              <a:rPr lang="kk-KZ" sz="2000" dirty="0" smtClean="0">
                <a:latin typeface="Times New Roman" panose="02020603050405020304" pitchFamily="18" charset="0"/>
                <a:cs typeface="Times New Roman" panose="02020603050405020304" pitchFamily="18" charset="0"/>
              </a:rPr>
              <a:t>«Сәйкестендіру кестесі»</a:t>
            </a:r>
            <a:endParaRPr lang="ru-RU" sz="2000" dirty="0">
              <a:latin typeface="Times New Roman" panose="02020603050405020304" pitchFamily="18" charset="0"/>
              <a:cs typeface="Times New Roman" panose="02020603050405020304" pitchFamily="18" charset="0"/>
            </a:endParaRPr>
          </a:p>
        </p:txBody>
      </p:sp>
      <p:cxnSp>
        <p:nvCxnSpPr>
          <p:cNvPr id="21" name="Прямая со стрелкой 20"/>
          <p:cNvCxnSpPr/>
          <p:nvPr/>
        </p:nvCxnSpPr>
        <p:spPr>
          <a:xfrm>
            <a:off x="4355976" y="5805264"/>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Прямоугольник 24"/>
          <p:cNvSpPr/>
          <p:nvPr/>
        </p:nvSpPr>
        <p:spPr>
          <a:xfrm>
            <a:off x="2123728" y="5229200"/>
            <a:ext cx="4734272" cy="1047979"/>
          </a:xfrm>
          <a:prstGeom prst="rect">
            <a:avLst/>
          </a:prstGeom>
        </p:spPr>
        <p:txBody>
          <a:bodyPr wrap="square">
            <a:spAutoFit/>
          </a:bodyPr>
          <a:lstStyle/>
          <a:p>
            <a:pPr>
              <a:lnSpc>
                <a:spcPct val="115000"/>
              </a:lnSpc>
            </a:pPr>
            <a:r>
              <a:rPr lang="kk-KZ" i="1" dirty="0" smtClean="0">
                <a:solidFill>
                  <a:prstClr val="black"/>
                </a:solidFill>
                <a:latin typeface="Times New Roman"/>
                <a:ea typeface="Calibri"/>
                <a:cs typeface="Times New Roman"/>
              </a:rPr>
              <a:t>Дескриптор:</a:t>
            </a:r>
            <a:endParaRPr lang="ru-RU" sz="1600" dirty="0" smtClean="0">
              <a:solidFill>
                <a:prstClr val="black"/>
              </a:solidFill>
              <a:latin typeface="Calibri"/>
              <a:ea typeface="Times New Roman"/>
              <a:cs typeface="Times New Roman"/>
            </a:endParaRPr>
          </a:p>
          <a:p>
            <a:pPr>
              <a:lnSpc>
                <a:spcPct val="115000"/>
              </a:lnSpc>
            </a:pPr>
            <a:r>
              <a:rPr lang="kk-KZ" dirty="0" smtClean="0">
                <a:solidFill>
                  <a:prstClr val="black"/>
                </a:solidFill>
                <a:latin typeface="Times New Roman"/>
                <a:ea typeface="Calibri"/>
                <a:cs typeface="Times New Roman"/>
              </a:rPr>
              <a:t>-мәтінді толық түсінеді;</a:t>
            </a:r>
            <a:endParaRPr lang="ru-RU" sz="1600" dirty="0" smtClean="0">
              <a:solidFill>
                <a:prstClr val="black"/>
              </a:solidFill>
              <a:latin typeface="Calibri"/>
              <a:ea typeface="Times New Roman"/>
              <a:cs typeface="Times New Roman"/>
            </a:endParaRPr>
          </a:p>
          <a:p>
            <a:pPr>
              <a:lnSpc>
                <a:spcPct val="115000"/>
              </a:lnSpc>
            </a:pPr>
            <a:r>
              <a:rPr lang="kk-KZ" dirty="0" smtClean="0">
                <a:solidFill>
                  <a:prstClr val="black"/>
                </a:solidFill>
                <a:latin typeface="Times New Roman"/>
                <a:ea typeface="Calibri"/>
                <a:cs typeface="Times New Roman"/>
              </a:rPr>
              <a:t>-берілген ақпаратты сәйкестендіреді.</a:t>
            </a:r>
            <a:endParaRPr lang="ru-RU" sz="1600" dirty="0">
              <a:solidFill>
                <a:prstClr val="black"/>
              </a:solidFill>
              <a:latin typeface="Calibri"/>
              <a:ea typeface="Times New Roman"/>
              <a:cs typeface="Times New Roman"/>
            </a:endParaRPr>
          </a:p>
        </p:txBody>
      </p:sp>
      <p:cxnSp>
        <p:nvCxnSpPr>
          <p:cNvPr id="5" name="Прямая со стрелкой 4"/>
          <p:cNvCxnSpPr/>
          <p:nvPr/>
        </p:nvCxnSpPr>
        <p:spPr>
          <a:xfrm>
            <a:off x="4355976" y="2132856"/>
            <a:ext cx="792088"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p:nvPr/>
        </p:nvCxnSpPr>
        <p:spPr>
          <a:xfrm>
            <a:off x="4490864" y="2852936"/>
            <a:ext cx="91440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a:off x="4490864" y="3429000"/>
            <a:ext cx="91440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flipV="1">
            <a:off x="4490864" y="3310136"/>
            <a:ext cx="1089248" cy="11269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flipV="1">
            <a:off x="4490864" y="1916832"/>
            <a:ext cx="1233264" cy="1800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15978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271</TotalTime>
  <Words>800</Words>
  <Application>Microsoft Office PowerPoint</Application>
  <PresentationFormat>Экран (4:3)</PresentationFormat>
  <Paragraphs>99</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Волна</vt:lpstr>
      <vt:lpstr>«Болжамдық ретроспекция» әдісі бойынша суреттерді құрастырайық</vt:lpstr>
      <vt:lpstr>Презентация PowerPoint</vt:lpstr>
      <vt:lpstr>Бөлім тақырыбы Қазақстандағы ұлттар достастығы. Морфология</vt:lpstr>
      <vt:lpstr>Сабақтың мақсаты</vt:lpstr>
      <vt:lpstr>«Миға шабуыл» әдісі </vt:lpstr>
      <vt:lpstr>Ықтимал жауаптар</vt:lpstr>
      <vt:lpstr>Меймандос қазақ – татулықтың жаршысы</vt:lpstr>
      <vt:lpstr>1-тапсырма «Сәйкестендіру кестесі»</vt:lpstr>
      <vt:lpstr>1-тапсырма «Сәйкестендіру кестесі»</vt:lpstr>
      <vt:lpstr>2- тапсырма  «Пікірлер алаңы» әдісі </vt:lpstr>
      <vt:lpstr>Ұқсас жауаптар</vt:lpstr>
      <vt:lpstr>3- тапсырма  «SWOТ-талдау» әдісі бойынша өз жауабын өзгенің жауабымен салыстырады </vt:lpstr>
      <vt:lpstr>Өзіңді тексер</vt:lpstr>
      <vt:lpstr>4- тапсырма  ТІЛДІК БАҒДАР </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Бөлім тақырыбы Қазақстандағы ұлттар достастығы. Морфология</dc:title>
  <dc:creator>51 Мектеп</dc:creator>
  <cp:lastModifiedBy>51 Мектеп</cp:lastModifiedBy>
  <cp:revision>21</cp:revision>
  <dcterms:created xsi:type="dcterms:W3CDTF">2021-01-08T08:37:41Z</dcterms:created>
  <dcterms:modified xsi:type="dcterms:W3CDTF">2021-01-18T15:39:00Z</dcterms:modified>
</cp:coreProperties>
</file>