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7" r:id="rId11"/>
    <p:sldId id="262" r:id="rId12"/>
    <p:sldId id="263" r:id="rId13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407AC-ABFB-419F-9B25-887C0C74B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84" y="802298"/>
            <a:ext cx="1134566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>
                <a:solidFill>
                  <a:srgbClr val="002060"/>
                </a:solidFill>
              </a:rPr>
              <a:t>Сабақтың тақырыбы: </a:t>
            </a:r>
            <a:br>
              <a:rPr lang="kk-KZ" sz="4000" dirty="0">
                <a:solidFill>
                  <a:srgbClr val="002060"/>
                </a:solidFill>
              </a:rPr>
            </a:br>
            <a:r>
              <a:rPr lang="kk-KZ" sz="4000" dirty="0">
                <a:solidFill>
                  <a:srgbClr val="002060"/>
                </a:solidFill>
              </a:rPr>
              <a:t/>
            </a:r>
            <a:br>
              <a:rPr lang="kk-KZ" sz="4000" dirty="0">
                <a:solidFill>
                  <a:srgbClr val="002060"/>
                </a:solidFill>
              </a:rPr>
            </a:br>
            <a:r>
              <a:rPr lang="kk-KZ" dirty="0">
                <a:solidFill>
                  <a:srgbClr val="002060"/>
                </a:solidFill>
              </a:rPr>
              <a:t>Адал дос пен амал дос</a:t>
            </a:r>
            <a:endParaRPr lang="ru-KZ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BE4118-920E-437B-B919-A60CD8F0D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8384" y="3994950"/>
            <a:ext cx="9776468" cy="137603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kk-KZ" sz="2800" dirty="0"/>
              <a:t>Сабақтың мақсаты:</a:t>
            </a:r>
          </a:p>
          <a:p>
            <a:r>
              <a:rPr lang="kk-KZ" dirty="0"/>
              <a:t>Тыңдалған мәтін мазмұнын түсіну, ұсынылған ақпарат бойынша факті мен көзқарасты ажырата білу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21328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Болжамды жауаптар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Кемшіліксіз дос іздеген адам доссыз қалады.</a:t>
            </a:r>
          </a:p>
          <a:p>
            <a:r>
              <a:rPr lang="kk-KZ" dirty="0" smtClean="0"/>
              <a:t>2. Дұшпан күлдіріп айтады, дос жылатып айтады.</a:t>
            </a:r>
          </a:p>
          <a:p>
            <a:r>
              <a:rPr lang="kk-KZ" dirty="0" smtClean="0"/>
              <a:t>3. Ақылсыз достан, ақылды дұшпан артық</a:t>
            </a:r>
          </a:p>
          <a:p>
            <a:r>
              <a:rPr lang="kk-KZ" dirty="0" smtClean="0"/>
              <a:t>4. Досың мың болса да аз, дұшпаның біреу болса да көп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50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974B1-6D94-4D71-902D-197EA377D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83082"/>
            <a:ext cx="9603275" cy="4575349"/>
          </a:xfrm>
        </p:spPr>
        <p:txBody>
          <a:bodyPr>
            <a:normAutofit/>
          </a:bodyPr>
          <a:lstStyle/>
          <a:p>
            <a:r>
              <a:rPr lang="kk-KZ" dirty="0"/>
              <a:t/>
            </a:r>
            <a:br>
              <a:rPr lang="kk-KZ" dirty="0"/>
            </a:br>
            <a:r>
              <a:rPr lang="kk-KZ" dirty="0"/>
              <a:t/>
            </a:r>
            <a:br>
              <a:rPr lang="kk-KZ" dirty="0"/>
            </a:br>
            <a:r>
              <a:rPr lang="kk-KZ" dirty="0"/>
              <a:t>ҮЙГЕ БЕРІЛЕТІН ОҚУ ТАПСЫРМАСЫ: </a:t>
            </a:r>
            <a:br>
              <a:rPr lang="kk-KZ" dirty="0"/>
            </a:br>
            <a:r>
              <a:rPr lang="kk-KZ" dirty="0"/>
              <a:t/>
            </a:r>
            <a:br>
              <a:rPr lang="kk-KZ" dirty="0"/>
            </a:br>
            <a:r>
              <a:rPr lang="kk-KZ" dirty="0"/>
              <a:t/>
            </a:r>
            <a:br>
              <a:rPr lang="kk-KZ" dirty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>
                <a:solidFill>
                  <a:srgbClr val="C00000"/>
                </a:solidFill>
              </a:rPr>
              <a:t>«</a:t>
            </a:r>
            <a:r>
              <a:rPr lang="kk-KZ" dirty="0">
                <a:solidFill>
                  <a:srgbClr val="C00000"/>
                </a:solidFill>
              </a:rPr>
              <a:t> </a:t>
            </a:r>
            <a:r>
              <a:rPr lang="kk-KZ" dirty="0" smtClean="0">
                <a:solidFill>
                  <a:srgbClr val="C00000"/>
                </a:solidFill>
              </a:rPr>
              <a:t>Ағаш тамырымен, адам досымен мықты</a:t>
            </a:r>
            <a:r>
              <a:rPr lang="kk-KZ" dirty="0" smtClean="0">
                <a:solidFill>
                  <a:srgbClr val="C00000"/>
                </a:solidFill>
              </a:rPr>
              <a:t>» </a:t>
            </a:r>
            <a:r>
              <a:rPr lang="kk-KZ" dirty="0" smtClean="0"/>
              <a:t>тақырыбында өз досыңыз туралы </a:t>
            </a:r>
            <a:r>
              <a:rPr lang="kk-KZ" dirty="0"/>
              <a:t>шағын әңгіме </a:t>
            </a:r>
            <a:r>
              <a:rPr lang="kk-KZ" dirty="0" smtClean="0"/>
              <a:t>құрастырыңыздар</a:t>
            </a:r>
            <a:r>
              <a:rPr lang="kk-KZ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130169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D1AA3-9E2D-49E6-8216-8C5F0F1D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3984"/>
            <a:ext cx="9603275" cy="4324253"/>
          </a:xfrm>
        </p:spPr>
        <p:txBody>
          <a:bodyPr>
            <a:normAutofit/>
          </a:bodyPr>
          <a:lstStyle/>
          <a:p>
            <a:pPr algn="ctr"/>
            <a:r>
              <a:rPr lang="kk-KZ" dirty="0" smtClean="0"/>
              <a:t>Дескриптор:</a:t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-әңгімеде 2 тұрақты тіркес, 2 мақал-мәтел болады;</a:t>
            </a:r>
            <a:br>
              <a:rPr lang="kk-KZ" dirty="0" smtClean="0"/>
            </a:br>
            <a:r>
              <a:rPr lang="kk-KZ" dirty="0" smtClean="0"/>
              <a:t>Сауатты жазылады.</a:t>
            </a:r>
            <a:br>
              <a:rPr lang="kk-KZ" dirty="0" smtClean="0"/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FCF81E-4F00-4B62-B06B-40CD23275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6040"/>
            <a:ext cx="9603275" cy="4492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b="1" dirty="0"/>
          </a:p>
        </p:txBody>
      </p:sp>
    </p:spTree>
    <p:extLst>
      <p:ext uri="{BB962C8B-B14F-4D97-AF65-F5344CB8AC3E}">
        <p14:creationId xmlns:p14="http://schemas.microsoft.com/office/powerpoint/2010/main" val="287228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16A1B-8C23-4F9D-87F3-E408FF8F5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Ойтүрткі сұрақтар: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3113C9-E9B6-45C8-820C-081AE5EC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 Қалай ойлайсыңдар, амал дос дегеніміз кім?</a:t>
            </a:r>
          </a:p>
          <a:p>
            <a:endParaRPr lang="kk-KZ" dirty="0"/>
          </a:p>
          <a:p>
            <a:r>
              <a:rPr lang="kk-KZ" dirty="0"/>
              <a:t>Адал досың көп пе?</a:t>
            </a:r>
          </a:p>
          <a:p>
            <a:endParaRPr lang="kk-KZ" dirty="0"/>
          </a:p>
          <a:p>
            <a:r>
              <a:rPr lang="kk-KZ" dirty="0"/>
              <a:t>Амал досың болған жағдайда оның қисынсыз әрекетін өзіне айтар ма едіңдер?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3032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DB984-8B3F-451B-974A-F06EC449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0"/>
            <a:ext cx="9603275" cy="1136342"/>
          </a:xfrm>
        </p:spPr>
        <p:txBody>
          <a:bodyPr>
            <a:noAutofit/>
          </a:bodyPr>
          <a:lstStyle/>
          <a:p>
            <a:r>
              <a:rPr lang="kk-KZ" sz="2400" dirty="0">
                <a:solidFill>
                  <a:srgbClr val="C00000"/>
                </a:solidFill>
              </a:rPr>
              <a:t>1-тапсырма:  </a:t>
            </a:r>
            <a:r>
              <a:rPr lang="kk-KZ" sz="2400" dirty="0"/>
              <a:t>мәтінді мұқият тыңдаңдар. Тыңдалған мәтіндегі ұсынылған ақпарат бойынша факті мен көзқарасты ажыратып, «Т кестесіне» түсіріңдер.</a:t>
            </a: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0E10E0-AA33-4EB4-B394-0B786C34F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1846555"/>
            <a:ext cx="11150353" cy="3923930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792"/>
              </a:spcAft>
              <a:buNone/>
            </a:pPr>
            <a:r>
              <a:rPr lang="kk-KZ" i="1" dirty="0">
                <a:effectLst/>
                <a:latin typeface="Times New Roman, serif"/>
              </a:rPr>
              <a:t>	Ертеректе ел ішінде Әйтімбет деген сөзге шешен кісі</a:t>
            </a:r>
            <a:r>
              <a:rPr lang="kk-KZ" sz="2400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болыпты.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Бір отырыста Әйтімбет шешенді сынайын</a:t>
            </a:r>
            <a:r>
              <a:rPr lang="kk-KZ" sz="2400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деген</a:t>
            </a:r>
            <a:r>
              <a:rPr lang="kk-KZ" sz="2400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замандастары: «Достық нешеу» деп сұрақ</a:t>
            </a:r>
            <a:r>
              <a:rPr lang="kk-KZ" sz="2400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қояды. Сонда Әйтімбет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тұрып:</a:t>
            </a:r>
            <a:endParaRPr lang="kk-KZ" sz="2400" i="1" dirty="0">
              <a:effectLst/>
            </a:endParaRPr>
          </a:p>
          <a:p>
            <a:pPr marL="0" marR="0" indent="0">
              <a:spcAft>
                <a:spcPts val="792"/>
              </a:spcAft>
              <a:buNone/>
            </a:pPr>
            <a:r>
              <a:rPr lang="kk-KZ" i="1" dirty="0">
                <a:effectLst/>
                <a:latin typeface="Times New Roman, serif"/>
              </a:rPr>
              <a:t>	- Достықтың екі түрі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болады. Бірі – адал достық, екіншісі – амал достық, - деген екен.</a:t>
            </a:r>
            <a:endParaRPr lang="kk-KZ" sz="2400" i="1" dirty="0">
              <a:effectLst/>
            </a:endParaRPr>
          </a:p>
          <a:p>
            <a:pPr marL="0" indent="0">
              <a:spcAft>
                <a:spcPts val="792"/>
              </a:spcAft>
              <a:buNone/>
            </a:pPr>
            <a:r>
              <a:rPr lang="kk-KZ" i="1" dirty="0">
                <a:effectLst/>
                <a:latin typeface="Times New Roman, serif"/>
              </a:rPr>
              <a:t>	Сонда замандастарының ішінен біреуі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тұрып:</a:t>
            </a:r>
            <a:endParaRPr lang="kk-KZ" sz="2400" i="1" dirty="0">
              <a:effectLst/>
            </a:endParaRPr>
          </a:p>
          <a:p>
            <a:pPr marL="0" marR="0" indent="0">
              <a:spcAft>
                <a:spcPts val="792"/>
              </a:spcAft>
              <a:buNone/>
            </a:pPr>
            <a:r>
              <a:rPr lang="kk-KZ" i="1" dirty="0">
                <a:effectLst/>
                <a:latin typeface="Times New Roman, serif"/>
              </a:rPr>
              <a:t>	- Дұрыс- ақ. Енді оларды қалай ажырата аламыз?</a:t>
            </a:r>
            <a:r>
              <a:rPr lang="kk-KZ" sz="2400" i="1" dirty="0">
                <a:effectLst/>
              </a:rPr>
              <a:t> - </a:t>
            </a:r>
            <a:r>
              <a:rPr lang="kk-KZ" i="1" dirty="0">
                <a:effectLst/>
                <a:latin typeface="Times New Roman, serif"/>
              </a:rPr>
              <a:t>дегенде:</a:t>
            </a:r>
            <a:endParaRPr lang="kk-KZ" sz="2400" i="1" dirty="0">
              <a:effectLst/>
            </a:endParaRPr>
          </a:p>
          <a:p>
            <a:pPr marL="0" marR="0" indent="0">
              <a:spcAft>
                <a:spcPts val="792"/>
              </a:spcAft>
              <a:buNone/>
            </a:pPr>
            <a:r>
              <a:rPr lang="kk-KZ" i="1" dirty="0">
                <a:effectLst/>
                <a:latin typeface="Times New Roman, serif"/>
              </a:rPr>
              <a:t>	- Адал достық өмірлік нұсқа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болады, амал достықтың өрісі қысқа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болады, - деп жауап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берген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екен. Жауабына тәнті болған замандастары Әйтімбеттің шешендігін</a:t>
            </a:r>
            <a:r>
              <a:rPr lang="kk-KZ" sz="2400" i="1" dirty="0">
                <a:effectLst/>
              </a:rPr>
              <a:t> </a:t>
            </a:r>
            <a:r>
              <a:rPr lang="kk-KZ" i="1" dirty="0">
                <a:effectLst/>
                <a:latin typeface="Times New Roman, serif"/>
              </a:rPr>
              <a:t>мойындапты.</a:t>
            </a:r>
            <a:endParaRPr lang="kk-KZ" sz="2400" i="1" dirty="0">
              <a:effectLst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4974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FEDFF0-7FC5-4C89-82DD-EC68A836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600" y="329564"/>
            <a:ext cx="9603275" cy="1049235"/>
          </a:xfrm>
        </p:spPr>
        <p:txBody>
          <a:bodyPr/>
          <a:lstStyle/>
          <a:p>
            <a:pPr algn="ctr"/>
            <a:r>
              <a:rPr lang="kk-KZ" dirty="0"/>
              <a:t>Дескриптор: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408DD0-6331-438B-9A9B-D24AA340B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742" y="1278385"/>
            <a:ext cx="9603275" cy="1504762"/>
          </a:xfrm>
        </p:spPr>
        <p:txBody>
          <a:bodyPr>
            <a:normAutofit lnSpcReduction="10000"/>
          </a:bodyPr>
          <a:lstStyle/>
          <a:p>
            <a:r>
              <a:rPr lang="kk-KZ" sz="2400" dirty="0"/>
              <a:t>Мәтіннің мазмұнын түсінеді;</a:t>
            </a:r>
          </a:p>
          <a:p>
            <a:r>
              <a:rPr lang="kk-KZ" sz="2400" dirty="0"/>
              <a:t>Мәтінде ұсынылған ақпарат бойынша факті мен көзқарасты ажыратып, кестеге түсіреді.</a:t>
            </a:r>
          </a:p>
          <a:p>
            <a:endParaRPr lang="ru-KZ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A6B12FB-8671-4A48-89A7-7B0892DFAE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480415"/>
              </p:ext>
            </p:extLst>
          </p:nvPr>
        </p:nvGraphicFramePr>
        <p:xfrm>
          <a:off x="1451579" y="2876365"/>
          <a:ext cx="9604374" cy="372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7">
                  <a:extLst>
                    <a:ext uri="{9D8B030D-6E8A-4147-A177-3AD203B41FA5}">
                      <a16:colId xmlns:a16="http://schemas.microsoft.com/office/drawing/2014/main" val="1458239327"/>
                    </a:ext>
                  </a:extLst>
                </a:gridCol>
                <a:gridCol w="4802187">
                  <a:extLst>
                    <a:ext uri="{9D8B030D-6E8A-4147-A177-3AD203B41FA5}">
                      <a16:colId xmlns:a16="http://schemas.microsoft.com/office/drawing/2014/main" val="3287841650"/>
                    </a:ext>
                  </a:extLst>
                </a:gridCol>
              </a:tblGrid>
              <a:tr h="621437"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ФАКТ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КӨЗҚАРАС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96012"/>
                  </a:ext>
                </a:extLst>
              </a:tr>
              <a:tr h="6214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46868"/>
                  </a:ext>
                </a:extLst>
              </a:tr>
              <a:tr h="6214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04908"/>
                  </a:ext>
                </a:extLst>
              </a:tr>
              <a:tr h="6214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33872"/>
                  </a:ext>
                </a:extLst>
              </a:tr>
              <a:tr h="6214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95111"/>
                  </a:ext>
                </a:extLst>
              </a:tr>
              <a:tr h="6214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0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2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Болжамды жауаптар: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 БОЙЫНША: </a:t>
            </a:r>
          </a:p>
          <a:p>
            <a:pPr marL="0" indent="0" algn="ctr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ФАКТ: 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ӘЙТІМБЕТ БИ, ӘЙТІМБЕТ БИДІҢ ШЕШЕНДІГІ</a:t>
            </a:r>
          </a:p>
          <a:p>
            <a:pPr marL="0" indent="0" algn="ctr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КӨЗҚАРАС: 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Достықтың екі түрі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 Бірі – адал достық, екіншісі – амал достық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Адал достық өмірлік нұсқа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болады, амал достықтың өрісі қысқа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32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12CD2-BF8F-49E1-BB62-08DDA3D83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4242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kk-KZ" dirty="0">
                <a:solidFill>
                  <a:srgbClr val="C00000"/>
                </a:solidFill>
              </a:rPr>
              <a:t>2-тапсырма. </a:t>
            </a:r>
            <a:r>
              <a:rPr lang="kk-KZ" dirty="0"/>
              <a:t>Берілген ақпараттар бойынша қандай әңгімеден келтірілген үзінді екеніне болжам жасаңдар.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0B7F77-252C-440F-959B-0077A665E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015732"/>
            <a:ext cx="11070453" cy="39589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dirty="0" err="1">
                <a:solidFill>
                  <a:srgbClr val="002060"/>
                </a:solidFill>
              </a:rPr>
              <a:t>Ек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к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с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н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ң б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 err="1">
                <a:solidFill>
                  <a:srgbClr val="002060"/>
                </a:solidFill>
              </a:rPr>
              <a:t>реу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әлс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з, ауру </a:t>
            </a:r>
            <a:r>
              <a:rPr lang="ru-RU" sz="2600" dirty="0" err="1">
                <a:solidFill>
                  <a:srgbClr val="002060"/>
                </a:solidFill>
              </a:rPr>
              <a:t>екен</a:t>
            </a:r>
            <a:r>
              <a:rPr lang="ru-RU" sz="2600" dirty="0">
                <a:solidFill>
                  <a:srgbClr val="002060"/>
                </a:solidFill>
              </a:rPr>
              <a:t>;</a:t>
            </a:r>
          </a:p>
          <a:p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dirty="0">
                <a:solidFill>
                  <a:srgbClr val="002060"/>
                </a:solidFill>
              </a:rPr>
              <a:t>… ж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г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т ауру </a:t>
            </a:r>
            <a:r>
              <a:rPr lang="ru-RU" sz="2600" dirty="0" err="1">
                <a:solidFill>
                  <a:srgbClr val="002060"/>
                </a:solidFill>
              </a:rPr>
              <a:t>жолдасын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тастап</a:t>
            </a:r>
            <a:r>
              <a:rPr lang="ru-RU" sz="2600" dirty="0">
                <a:solidFill>
                  <a:srgbClr val="002060"/>
                </a:solidFill>
              </a:rPr>
              <a:t>, </a:t>
            </a:r>
            <a:r>
              <a:rPr lang="ru-RU" sz="2600" dirty="0" err="1">
                <a:solidFill>
                  <a:srgbClr val="002060"/>
                </a:solidFill>
              </a:rPr>
              <a:t>өз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б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>
                <a:solidFill>
                  <a:srgbClr val="002060"/>
                </a:solidFill>
              </a:rPr>
              <a:t>р </a:t>
            </a:r>
            <a:r>
              <a:rPr lang="ru-RU" sz="2600" dirty="0" err="1">
                <a:solidFill>
                  <a:srgbClr val="002060"/>
                </a:solidFill>
              </a:rPr>
              <a:t>үлкен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ағаштың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басына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шығып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кетті</a:t>
            </a:r>
            <a:r>
              <a:rPr lang="ru-RU" sz="2600" dirty="0">
                <a:solidFill>
                  <a:srgbClr val="002060"/>
                </a:solidFill>
              </a:rPr>
              <a:t>;</a:t>
            </a:r>
          </a:p>
          <a:p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dirty="0">
                <a:solidFill>
                  <a:srgbClr val="002060"/>
                </a:solidFill>
              </a:rPr>
              <a:t>  - </a:t>
            </a:r>
            <a:r>
              <a:rPr lang="ru-RU" sz="2600" dirty="0" err="1">
                <a:solidFill>
                  <a:srgbClr val="002060"/>
                </a:solidFill>
              </a:rPr>
              <a:t>Аю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құлағыма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ақыл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сыбырлап</a:t>
            </a:r>
            <a:r>
              <a:rPr lang="ru-RU" sz="2600" dirty="0">
                <a:solidFill>
                  <a:srgbClr val="002060"/>
                </a:solidFill>
              </a:rPr>
              <a:t>: «</a:t>
            </a:r>
            <a:r>
              <a:rPr lang="ru-RU" sz="2600" dirty="0" err="1">
                <a:solidFill>
                  <a:srgbClr val="002060"/>
                </a:solidFill>
              </a:rPr>
              <a:t>ек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ru-RU" sz="2600" dirty="0" err="1">
                <a:solidFill>
                  <a:srgbClr val="002060"/>
                </a:solidFill>
              </a:rPr>
              <a:t>нш</a:t>
            </a:r>
            <a:r>
              <a:rPr lang="en-US" sz="2600" dirty="0" err="1">
                <a:solidFill>
                  <a:srgbClr val="002060"/>
                </a:solidFill>
              </a:rPr>
              <a:t>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рет</a:t>
            </a:r>
            <a:r>
              <a:rPr lang="ru-RU" sz="2600" dirty="0">
                <a:solidFill>
                  <a:srgbClr val="002060"/>
                </a:solidFill>
              </a:rPr>
              <a:t> тар </a:t>
            </a:r>
            <a:r>
              <a:rPr lang="ru-RU" sz="2600" dirty="0" err="1">
                <a:solidFill>
                  <a:srgbClr val="002060"/>
                </a:solidFill>
              </a:rPr>
              <a:t>жерде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жолдасын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тастап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қашатын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достармен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жолдас</a:t>
            </a:r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dirty="0" err="1">
                <a:solidFill>
                  <a:srgbClr val="002060"/>
                </a:solidFill>
              </a:rPr>
              <a:t>болма</a:t>
            </a:r>
            <a:r>
              <a:rPr lang="ru-RU" sz="2600" dirty="0">
                <a:solidFill>
                  <a:srgbClr val="002060"/>
                </a:solidFill>
              </a:rPr>
              <a:t>» дед</a:t>
            </a:r>
            <a:r>
              <a:rPr lang="kk-KZ" sz="2600" dirty="0">
                <a:solidFill>
                  <a:srgbClr val="002060"/>
                </a:solidFill>
              </a:rPr>
              <a:t>і.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5441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48263-3FB6-49F7-B7CD-FCD937CC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Дескриптор: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A67E6-A74F-45EE-AD1A-58AFA5C32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ақпараттарды түсініп оқиды;</a:t>
            </a:r>
          </a:p>
          <a:p>
            <a:r>
              <a:rPr lang="kk-KZ" dirty="0"/>
              <a:t>Қандай әңгімеден келтірілген үзінділер екеніне болжам жасайды;</a:t>
            </a:r>
          </a:p>
          <a:p>
            <a:r>
              <a:rPr lang="kk-KZ" dirty="0"/>
              <a:t>Адал мен амал достықтың аражігін мәтін мазмұны негізінде түсіндіреді.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50640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Болжамды жауаптар: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 БОЙЫНША: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 «Жаман жолдас» әңгімесі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58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3-тапсырма. Көп нүктенің орнына қажетті сөзді қойыңыздар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Кемшіліксіз.......іздеген адам .......қалады.</a:t>
            </a:r>
          </a:p>
          <a:p>
            <a:r>
              <a:rPr lang="kk-KZ" dirty="0" smtClean="0"/>
              <a:t>2. Дұшпан.....айтады, дос.....айтады.</a:t>
            </a:r>
          </a:p>
          <a:p>
            <a:r>
              <a:rPr lang="kk-KZ" dirty="0" smtClean="0"/>
              <a:t>3. Ақылсыз......ақылды дұшпан...........</a:t>
            </a:r>
          </a:p>
          <a:p>
            <a:r>
              <a:rPr lang="kk-KZ" dirty="0" smtClean="0"/>
              <a:t>4. Досың мың.....біреу болса да көп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766657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302</TotalTime>
  <Words>335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Gill Sans MT</vt:lpstr>
      <vt:lpstr>Times New Roman</vt:lpstr>
      <vt:lpstr>Times New Roman, serif</vt:lpstr>
      <vt:lpstr>Галерея</vt:lpstr>
      <vt:lpstr>Сабақтың тақырыбы:   Адал дос пен амал дос</vt:lpstr>
      <vt:lpstr>Ойтүрткі сұрақтар:</vt:lpstr>
      <vt:lpstr>1-тапсырма:  мәтінді мұқият тыңдаңдар. Тыңдалған мәтіндегі ұсынылған ақпарат бойынша факті мен көзқарасты ажыратып, «Т кестесіне» түсіріңдер.</vt:lpstr>
      <vt:lpstr>Дескриптор:</vt:lpstr>
      <vt:lpstr>Болжамды жауаптар:</vt:lpstr>
      <vt:lpstr>2-тапсырма. Берілген ақпараттар бойынша қандай әңгімеден келтірілген үзінді екеніне болжам жасаңдар. </vt:lpstr>
      <vt:lpstr>Дескриптор:</vt:lpstr>
      <vt:lpstr>Болжамды жауаптар:</vt:lpstr>
      <vt:lpstr>3-тапсырма. Көп нүктенің орнына қажетті сөзді қойыңыздар</vt:lpstr>
      <vt:lpstr>Болжамды жауаптар</vt:lpstr>
      <vt:lpstr>  ҮЙГЕ БЕРІЛЕТІН ОҚУ ТАПСЫРМАСЫ:     « Ағаш тамырымен, адам досымен мықты» тақырыбында өз досыңыз туралы шағын әңгіме құрастырыңыздар.</vt:lpstr>
      <vt:lpstr>Дескриптор:    -әңгімеде 2 тұрақты тіркес, 2 мақал-мәтел болады; Сауатты жазылады.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Адал дос пен амал дос</dc:title>
  <dc:creator>Gulbarshyn Ydyrysbaeva</dc:creator>
  <cp:lastModifiedBy>Admin</cp:lastModifiedBy>
  <cp:revision>9</cp:revision>
  <cp:lastPrinted>2020-10-25T15:00:39Z</cp:lastPrinted>
  <dcterms:created xsi:type="dcterms:W3CDTF">2020-10-25T12:04:53Z</dcterms:created>
  <dcterms:modified xsi:type="dcterms:W3CDTF">2020-10-25T17:58:22Z</dcterms:modified>
</cp:coreProperties>
</file>