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8" r:id="rId3"/>
    <p:sldId id="262" r:id="rId4"/>
    <p:sldId id="261" r:id="rId5"/>
    <p:sldId id="263" r:id="rId6"/>
    <p:sldId id="265" r:id="rId7"/>
    <p:sldId id="268" r:id="rId8"/>
    <p:sldId id="267" r:id="rId9"/>
    <p:sldId id="266" r:id="rId10"/>
    <p:sldId id="271" r:id="rId11"/>
    <p:sldId id="260"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5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18.10.2020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18.10.2020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18.10.2020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18.10.2020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18.10.2020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surak.baribar.kz/585962/" TargetMode="External"/><Relationship Id="rId3" Type="http://schemas.openxmlformats.org/officeDocument/2006/relationships/image" Target="../media/image9.png"/><Relationship Id="rId7" Type="http://schemas.openxmlformats.org/officeDocument/2006/relationships/hyperlink" Target="https://surak.baribar.kz/59044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surak.baribar.kz/663697/" TargetMode="External"/><Relationship Id="rId5" Type="http://schemas.openxmlformats.org/officeDocument/2006/relationships/hyperlink" Target="https://surak.baribar.kz/663715/"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71" y="-30088"/>
            <a:ext cx="9196363" cy="68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15450" y="332656"/>
            <a:ext cx="6984776" cy="2677656"/>
          </a:xfrm>
          <a:prstGeom prst="rect">
            <a:avLst/>
          </a:prstGeom>
        </p:spPr>
        <p:txBody>
          <a:bodyPr wrap="square">
            <a:spAutoFit/>
          </a:bodyPr>
          <a:lstStyle/>
          <a:p>
            <a:pPr algn="ctr"/>
            <a:r>
              <a:rPr lang="kk-KZ" sz="2400" b="1" dirty="0">
                <a:solidFill>
                  <a:srgbClr val="464646"/>
                </a:solidFill>
                <a:latin typeface="Times New Roman"/>
                <a:ea typeface="Times New Roman"/>
                <a:cs typeface="+mj-cs"/>
              </a:rPr>
              <a:t>Пәні: Қазақ тілі</a:t>
            </a:r>
            <a:br>
              <a:rPr lang="kk-KZ" sz="2400" b="1" dirty="0">
                <a:solidFill>
                  <a:srgbClr val="464646"/>
                </a:solidFill>
                <a:latin typeface="Times New Roman"/>
                <a:ea typeface="Times New Roman"/>
                <a:cs typeface="+mj-cs"/>
              </a:rPr>
            </a:br>
            <a:r>
              <a:rPr lang="kk-KZ" sz="2400" b="1" dirty="0">
                <a:solidFill>
                  <a:srgbClr val="464646"/>
                </a:solidFill>
                <a:latin typeface="Times New Roman"/>
                <a:ea typeface="Times New Roman"/>
                <a:cs typeface="+mj-cs"/>
              </a:rPr>
              <a:t>7-сынып</a:t>
            </a:r>
            <a:br>
              <a:rPr lang="kk-KZ" sz="2400" b="1" dirty="0">
                <a:solidFill>
                  <a:srgbClr val="464646"/>
                </a:solidFill>
                <a:latin typeface="Times New Roman"/>
                <a:ea typeface="Times New Roman"/>
                <a:cs typeface="+mj-cs"/>
              </a:rPr>
            </a:br>
            <a:r>
              <a:rPr lang="kk-KZ" sz="2400" b="1" dirty="0">
                <a:solidFill>
                  <a:srgbClr val="464646"/>
                </a:solidFill>
                <a:latin typeface="Times New Roman"/>
                <a:ea typeface="Times New Roman"/>
                <a:cs typeface="+mj-cs"/>
              </a:rPr>
              <a:t>ІІ тоқсан, 4-сабақ</a:t>
            </a:r>
            <a:br>
              <a:rPr lang="kk-KZ" sz="2400" b="1" dirty="0">
                <a:solidFill>
                  <a:srgbClr val="464646"/>
                </a:solidFill>
                <a:latin typeface="Times New Roman"/>
                <a:ea typeface="Times New Roman"/>
                <a:cs typeface="+mj-cs"/>
              </a:rPr>
            </a:br>
            <a:r>
              <a:rPr lang="kk-KZ" sz="2400" b="1" dirty="0">
                <a:solidFill>
                  <a:srgbClr val="464646"/>
                </a:solidFill>
                <a:latin typeface="Times New Roman"/>
                <a:ea typeface="Times New Roman"/>
                <a:cs typeface="+mj-cs"/>
              </a:rPr>
              <a:t> 4-бөлімі: Сүйіспеншілік пен </a:t>
            </a:r>
            <a:r>
              <a:rPr lang="kk-KZ" sz="2400" b="1" dirty="0" smtClean="0">
                <a:solidFill>
                  <a:srgbClr val="464646"/>
                </a:solidFill>
                <a:latin typeface="Times New Roman"/>
                <a:ea typeface="Times New Roman"/>
                <a:cs typeface="+mj-cs"/>
              </a:rPr>
              <a:t>достық</a:t>
            </a:r>
          </a:p>
          <a:p>
            <a:pPr algn="ctr"/>
            <a:r>
              <a:rPr lang="kk-KZ" sz="2400" b="1" dirty="0">
                <a:solidFill>
                  <a:srgbClr val="464646"/>
                </a:solidFill>
                <a:latin typeface="Times New Roman"/>
                <a:ea typeface="Times New Roman"/>
                <a:cs typeface="+mj-cs"/>
              </a:rPr>
              <a:t/>
            </a:r>
            <a:br>
              <a:rPr lang="kk-KZ" sz="2400" b="1" dirty="0">
                <a:solidFill>
                  <a:srgbClr val="464646"/>
                </a:solidFill>
                <a:latin typeface="Times New Roman"/>
                <a:ea typeface="Times New Roman"/>
                <a:cs typeface="+mj-cs"/>
              </a:rPr>
            </a:br>
            <a:r>
              <a:rPr lang="kk-KZ" sz="2400" b="1" dirty="0">
                <a:solidFill>
                  <a:srgbClr val="464646"/>
                </a:solidFill>
                <a:latin typeface="Times New Roman"/>
                <a:ea typeface="Times New Roman"/>
                <a:cs typeface="+mj-cs"/>
              </a:rPr>
              <a:t>Сабақтың тақырыбы:</a:t>
            </a:r>
            <a:br>
              <a:rPr lang="kk-KZ" sz="2400" b="1" dirty="0">
                <a:solidFill>
                  <a:srgbClr val="464646"/>
                </a:solidFill>
                <a:latin typeface="Times New Roman"/>
                <a:ea typeface="Times New Roman"/>
                <a:cs typeface="+mj-cs"/>
              </a:rPr>
            </a:br>
            <a:r>
              <a:rPr lang="kk-KZ" sz="2400" b="1" dirty="0">
                <a:solidFill>
                  <a:srgbClr val="464646"/>
                </a:solidFill>
                <a:latin typeface="Times New Roman"/>
                <a:ea typeface="Calibri"/>
                <a:cs typeface="+mj-cs"/>
              </a:rPr>
              <a:t>Бай баласы мен жарлы баласы</a:t>
            </a:r>
            <a:endParaRPr lang="ru-RU" sz="2400" dirty="0"/>
          </a:p>
        </p:txBody>
      </p:sp>
      <p:sp>
        <p:nvSpPr>
          <p:cNvPr id="2" name="Прямоугольник 1"/>
          <p:cNvSpPr/>
          <p:nvPr/>
        </p:nvSpPr>
        <p:spPr>
          <a:xfrm>
            <a:off x="611560" y="3212976"/>
            <a:ext cx="8208912" cy="1569660"/>
          </a:xfrm>
          <a:prstGeom prst="rect">
            <a:avLst/>
          </a:prstGeom>
        </p:spPr>
        <p:txBody>
          <a:bodyPr wrap="square">
            <a:spAutoFit/>
          </a:bodyPr>
          <a:lstStyle/>
          <a:p>
            <a:r>
              <a:rPr lang="kk-KZ" sz="2400" b="1" dirty="0" smtClean="0">
                <a:solidFill>
                  <a:schemeClr val="tx1">
                    <a:lumMod val="85000"/>
                    <a:lumOff val="15000"/>
                  </a:schemeClr>
                </a:solidFill>
                <a:latin typeface="Times New Roman" pitchFamily="18" charset="0"/>
                <a:ea typeface="Times New Roman"/>
                <a:cs typeface="Times New Roman" pitchFamily="18" charset="0"/>
              </a:rPr>
              <a:t>Сабақтың мақсаты: </a:t>
            </a:r>
          </a:p>
          <a:p>
            <a:endParaRPr lang="kk-KZ" sz="2400" dirty="0" smtClean="0">
              <a:solidFill>
                <a:schemeClr val="tx1">
                  <a:lumMod val="85000"/>
                  <a:lumOff val="15000"/>
                </a:schemeClr>
              </a:solidFill>
              <a:latin typeface="Times New Roman" pitchFamily="18" charset="0"/>
              <a:ea typeface="Times New Roman"/>
              <a:cs typeface="Times New Roman" pitchFamily="18" charset="0"/>
            </a:endParaRPr>
          </a:p>
          <a:p>
            <a:r>
              <a:rPr lang="kk-KZ" sz="2400" dirty="0" smtClean="0">
                <a:solidFill>
                  <a:schemeClr val="tx1">
                    <a:lumMod val="85000"/>
                    <a:lumOff val="15000"/>
                  </a:schemeClr>
                </a:solidFill>
                <a:latin typeface="Times New Roman" pitchFamily="18" charset="0"/>
                <a:ea typeface="Times New Roman"/>
                <a:cs typeface="Times New Roman" pitchFamily="18" charset="0"/>
              </a:rPr>
              <a:t>Фразеологизм</a:t>
            </a:r>
            <a:r>
              <a:rPr lang="kk-KZ" sz="2400" dirty="0">
                <a:solidFill>
                  <a:schemeClr val="tx1">
                    <a:lumMod val="85000"/>
                    <a:lumOff val="15000"/>
                  </a:schemeClr>
                </a:solidFill>
                <a:latin typeface="Times New Roman" pitchFamily="18" charset="0"/>
                <a:ea typeface="Times New Roman"/>
                <a:cs typeface="Times New Roman" pitchFamily="18" charset="0"/>
              </a:rPr>
              <a:t>, мақал-мәтелдердің эмоционалды мәнін, көркемдік ерекшеліктерін түсініп қолдану </a:t>
            </a:r>
            <a:endParaRPr lang="ru-RU" sz="24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3358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2859087"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6980"/>
            <a:ext cx="3792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69256" y="2708920"/>
            <a:ext cx="8136904" cy="2569934"/>
          </a:xfrm>
          <a:prstGeom prst="rect">
            <a:avLst/>
          </a:prstGeom>
        </p:spPr>
        <p:txBody>
          <a:bodyPr wrap="square">
            <a:spAutoFit/>
          </a:bodyPr>
          <a:lstStyle/>
          <a:p>
            <a:pPr marL="342900" lvl="0" indent="-342900">
              <a:lnSpc>
                <a:spcPct val="115000"/>
              </a:lnSpc>
              <a:spcAft>
                <a:spcPts val="0"/>
              </a:spcAft>
              <a:buFont typeface="Wingdings"/>
              <a:buChar char=""/>
            </a:pPr>
            <a:r>
              <a:rPr lang="kk-KZ" sz="2800" u="sng" dirty="0">
                <a:solidFill>
                  <a:srgbClr val="7030A0"/>
                </a:solidFill>
                <a:latin typeface="Times New Roman" pitchFamily="18" charset="0"/>
                <a:ea typeface="Calibri"/>
                <a:cs typeface="Times New Roman" pitchFamily="18" charset="0"/>
                <a:hlinkClick r:id="rId5"/>
              </a:rPr>
              <a:t>Қазіргі заманда дос деген кім? Жолдас деген кім?</a:t>
            </a:r>
            <a:endParaRPr lang="ru-RU" sz="2800" dirty="0">
              <a:solidFill>
                <a:srgbClr val="7030A0"/>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800" u="sng" dirty="0">
                <a:solidFill>
                  <a:srgbClr val="7030A0"/>
                </a:solidFill>
                <a:latin typeface="Times New Roman" pitchFamily="18" charset="0"/>
                <a:ea typeface="Calibri"/>
                <a:cs typeface="Times New Roman" pitchFamily="18" charset="0"/>
                <a:hlinkClick r:id="rId6"/>
              </a:rPr>
              <a:t>Адамдардың барлығымен дос бола білу мүмкін бе?</a:t>
            </a:r>
            <a:endParaRPr lang="ru-RU" sz="2800" dirty="0">
              <a:solidFill>
                <a:srgbClr val="7030A0"/>
              </a:solidFill>
              <a:latin typeface="Times New Roman" pitchFamily="18" charset="0"/>
              <a:ea typeface="Calibri"/>
              <a:cs typeface="Times New Roman" pitchFamily="18" charset="0"/>
            </a:endParaRPr>
          </a:p>
          <a:p>
            <a:pPr marL="342900" lvl="0" indent="-342900">
              <a:lnSpc>
                <a:spcPct val="115000"/>
              </a:lnSpc>
              <a:spcAft>
                <a:spcPts val="0"/>
              </a:spcAft>
              <a:buFont typeface="Wingdings"/>
              <a:buChar char=""/>
            </a:pPr>
            <a:r>
              <a:rPr lang="kk-KZ" sz="2800" u="sng" dirty="0">
                <a:solidFill>
                  <a:srgbClr val="7030A0"/>
                </a:solidFill>
                <a:latin typeface="Times New Roman" pitchFamily="18" charset="0"/>
                <a:ea typeface="Calibri"/>
                <a:cs typeface="Times New Roman" pitchFamily="18" charset="0"/>
                <a:hlinkClick r:id="rId7"/>
              </a:rPr>
              <a:t>Мәңгілік дос болуы мүмкін </a:t>
            </a:r>
            <a:r>
              <a:rPr lang="kk-KZ" sz="2800" u="sng" dirty="0" smtClean="0">
                <a:solidFill>
                  <a:srgbClr val="7030A0"/>
                </a:solidFill>
                <a:latin typeface="Times New Roman" pitchFamily="18" charset="0"/>
                <a:ea typeface="Calibri"/>
                <a:cs typeface="Times New Roman" pitchFamily="18" charset="0"/>
                <a:hlinkClick r:id="rId7"/>
              </a:rPr>
              <a:t>бе?</a:t>
            </a:r>
            <a:endParaRPr lang="ru-RU" sz="2800" dirty="0">
              <a:solidFill>
                <a:srgbClr val="7030A0"/>
              </a:solidFill>
              <a:latin typeface="Times New Roman" pitchFamily="18" charset="0"/>
              <a:ea typeface="Calibri"/>
              <a:cs typeface="Times New Roman" pitchFamily="18" charset="0"/>
            </a:endParaRPr>
          </a:p>
          <a:p>
            <a:pPr marL="342900" lvl="0" indent="-342900">
              <a:lnSpc>
                <a:spcPct val="115000"/>
              </a:lnSpc>
              <a:spcAft>
                <a:spcPts val="1000"/>
              </a:spcAft>
              <a:buFont typeface="Wingdings"/>
              <a:buChar char=""/>
            </a:pPr>
            <a:r>
              <a:rPr lang="ru-RU" sz="2800" u="sng" dirty="0" err="1">
                <a:solidFill>
                  <a:srgbClr val="7030A0"/>
                </a:solidFill>
                <a:latin typeface="Times New Roman" pitchFamily="18" charset="0"/>
                <a:ea typeface="Calibri"/>
                <a:cs typeface="Times New Roman" pitchFamily="18" charset="0"/>
                <a:hlinkClick r:id="rId8"/>
              </a:rPr>
              <a:t>Шын</a:t>
            </a:r>
            <a:r>
              <a:rPr lang="ru-RU" sz="2800" u="sng" dirty="0">
                <a:solidFill>
                  <a:srgbClr val="7030A0"/>
                </a:solidFill>
                <a:latin typeface="Times New Roman" pitchFamily="18" charset="0"/>
                <a:ea typeface="Calibri"/>
                <a:cs typeface="Times New Roman" pitchFamily="18" charset="0"/>
                <a:hlinkClick r:id="rId8"/>
              </a:rPr>
              <a:t> </a:t>
            </a:r>
            <a:r>
              <a:rPr lang="ru-RU" sz="2800" u="sng" dirty="0" err="1">
                <a:solidFill>
                  <a:srgbClr val="7030A0"/>
                </a:solidFill>
                <a:latin typeface="Times New Roman" pitchFamily="18" charset="0"/>
                <a:ea typeface="Calibri"/>
                <a:cs typeface="Times New Roman" pitchFamily="18" charset="0"/>
                <a:hlinkClick r:id="rId8"/>
              </a:rPr>
              <a:t>сенімді</a:t>
            </a:r>
            <a:r>
              <a:rPr lang="ru-RU" sz="2800" u="sng" dirty="0">
                <a:solidFill>
                  <a:srgbClr val="7030A0"/>
                </a:solidFill>
                <a:latin typeface="Times New Roman" pitchFamily="18" charset="0"/>
                <a:ea typeface="Calibri"/>
                <a:cs typeface="Times New Roman" pitchFamily="18" charset="0"/>
                <a:hlinkClick r:id="rId8"/>
              </a:rPr>
              <a:t>, </a:t>
            </a:r>
            <a:r>
              <a:rPr lang="ru-RU" sz="2800" u="sng" dirty="0" err="1">
                <a:solidFill>
                  <a:srgbClr val="7030A0"/>
                </a:solidFill>
                <a:latin typeface="Times New Roman" pitchFamily="18" charset="0"/>
                <a:ea typeface="Calibri"/>
                <a:cs typeface="Times New Roman" pitchFamily="18" charset="0"/>
                <a:hlinkClick r:id="rId8"/>
              </a:rPr>
              <a:t>адал</a:t>
            </a:r>
            <a:r>
              <a:rPr lang="ru-RU" sz="2800" u="sng" dirty="0">
                <a:solidFill>
                  <a:srgbClr val="7030A0"/>
                </a:solidFill>
                <a:latin typeface="Times New Roman" pitchFamily="18" charset="0"/>
                <a:ea typeface="Calibri"/>
                <a:cs typeface="Times New Roman" pitchFamily="18" charset="0"/>
                <a:hlinkClick r:id="rId8"/>
              </a:rPr>
              <a:t> </a:t>
            </a:r>
            <a:r>
              <a:rPr lang="ru-RU" sz="2800" u="sng" dirty="0" err="1">
                <a:solidFill>
                  <a:srgbClr val="7030A0"/>
                </a:solidFill>
                <a:latin typeface="Times New Roman" pitchFamily="18" charset="0"/>
                <a:ea typeface="Calibri"/>
                <a:cs typeface="Times New Roman" pitchFamily="18" charset="0"/>
                <a:hlinkClick r:id="rId8"/>
              </a:rPr>
              <a:t>дос</a:t>
            </a:r>
            <a:r>
              <a:rPr lang="ru-RU" sz="2800" u="sng" dirty="0">
                <a:solidFill>
                  <a:srgbClr val="7030A0"/>
                </a:solidFill>
                <a:latin typeface="Times New Roman" pitchFamily="18" charset="0"/>
                <a:ea typeface="Calibri"/>
                <a:cs typeface="Times New Roman" pitchFamily="18" charset="0"/>
                <a:hlinkClick r:id="rId8"/>
              </a:rPr>
              <a:t> </a:t>
            </a:r>
            <a:r>
              <a:rPr lang="ru-RU" sz="2800" u="sng" dirty="0" err="1">
                <a:solidFill>
                  <a:srgbClr val="7030A0"/>
                </a:solidFill>
                <a:latin typeface="Times New Roman" pitchFamily="18" charset="0"/>
                <a:ea typeface="Calibri"/>
                <a:cs typeface="Times New Roman" pitchFamily="18" charset="0"/>
                <a:hlinkClick r:id="rId8"/>
              </a:rPr>
              <a:t>кімде</a:t>
            </a:r>
            <a:r>
              <a:rPr lang="ru-RU" sz="2800" u="sng" dirty="0">
                <a:solidFill>
                  <a:srgbClr val="7030A0"/>
                </a:solidFill>
                <a:latin typeface="Times New Roman" pitchFamily="18" charset="0"/>
                <a:ea typeface="Calibri"/>
                <a:cs typeface="Times New Roman" pitchFamily="18" charset="0"/>
                <a:hlinkClick r:id="rId8"/>
              </a:rPr>
              <a:t> бар?</a:t>
            </a:r>
            <a:endParaRPr lang="ru-RU" sz="2800" dirty="0">
              <a:solidFill>
                <a:srgbClr val="7030A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6714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908720"/>
            <a:ext cx="7632848" cy="3531847"/>
          </a:xfrm>
        </p:spPr>
        <p:txBody>
          <a:bodyPr/>
          <a:lstStyle/>
          <a:p>
            <a:pPr marL="0" lvl="0" indent="0">
              <a:lnSpc>
                <a:spcPct val="115000"/>
              </a:lnSpc>
              <a:spcBef>
                <a:spcPts val="0"/>
              </a:spcBef>
              <a:spcAft>
                <a:spcPts val="1000"/>
              </a:spcAft>
              <a:buClrTx/>
              <a:buSzTx/>
              <a:buNone/>
            </a:pPr>
            <a:r>
              <a:rPr lang="kk-KZ" sz="3600" b="1" dirty="0">
                <a:solidFill>
                  <a:prstClr val="black"/>
                </a:solidFill>
                <a:latin typeface="Times New Roman" pitchFamily="18" charset="0"/>
                <a:ea typeface="Times New Roman"/>
                <a:cs typeface="Times New Roman" pitchFamily="18" charset="0"/>
              </a:rPr>
              <a:t>Бағалау критерийлері:</a:t>
            </a:r>
            <a:endParaRPr lang="ru-RU" sz="3600" dirty="0">
              <a:solidFill>
                <a:prstClr val="black"/>
              </a:solidFill>
              <a:latin typeface="Times New Roman" pitchFamily="18" charset="0"/>
              <a:ea typeface="Calibri"/>
              <a:cs typeface="Times New Roman" pitchFamily="18" charset="0"/>
            </a:endParaRPr>
          </a:p>
          <a:p>
            <a:pPr marL="0" lvl="0" indent="0">
              <a:lnSpc>
                <a:spcPct val="115000"/>
              </a:lnSpc>
              <a:spcBef>
                <a:spcPts val="0"/>
              </a:spcBef>
              <a:spcAft>
                <a:spcPts val="1000"/>
              </a:spcAft>
              <a:buClrTx/>
              <a:buSzTx/>
              <a:buNone/>
            </a:pPr>
            <a:r>
              <a:rPr lang="kk-KZ" sz="3600" dirty="0">
                <a:solidFill>
                  <a:prstClr val="black"/>
                </a:solidFill>
                <a:latin typeface="Times New Roman" pitchFamily="18" charset="0"/>
                <a:ea typeface="Times New Roman"/>
                <a:cs typeface="Times New Roman" pitchFamily="18" charset="0"/>
              </a:rPr>
              <a:t>- Мысалдар келтіреді;</a:t>
            </a:r>
            <a:endParaRPr lang="ru-RU" sz="3600" dirty="0">
              <a:solidFill>
                <a:prstClr val="black"/>
              </a:solidFill>
              <a:latin typeface="Times New Roman" pitchFamily="18" charset="0"/>
              <a:ea typeface="Calibri"/>
              <a:cs typeface="Times New Roman" pitchFamily="18" charset="0"/>
            </a:endParaRPr>
          </a:p>
          <a:p>
            <a:pPr marL="0" lvl="0" indent="0">
              <a:spcBef>
                <a:spcPts val="0"/>
              </a:spcBef>
              <a:buClrTx/>
              <a:buSzTx/>
              <a:buNone/>
            </a:pPr>
            <a:r>
              <a:rPr lang="kk-KZ" sz="3600" dirty="0">
                <a:solidFill>
                  <a:prstClr val="black"/>
                </a:solidFill>
                <a:latin typeface="Times New Roman" pitchFamily="18" charset="0"/>
                <a:ea typeface="Times New Roman"/>
                <a:cs typeface="Times New Roman" pitchFamily="18" charset="0"/>
              </a:rPr>
              <a:t>- Сабақ барысында білім деңгейі ескеріледі.</a:t>
            </a:r>
            <a:endParaRPr lang="ru-RU" sz="3600" dirty="0">
              <a:solidFill>
                <a:prstClr val="black"/>
              </a:solidFill>
              <a:latin typeface="Times New Roman" pitchFamily="18" charset="0"/>
              <a:cs typeface="Times New Roman" pitchFamily="18" charset="0"/>
            </a:endParaRPr>
          </a:p>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184" y="4293096"/>
            <a:ext cx="36210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305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0"/>
            <a:ext cx="9144000" cy="695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71800" y="1489139"/>
            <a:ext cx="3538341" cy="584775"/>
          </a:xfrm>
          <a:prstGeom prst="rect">
            <a:avLst/>
          </a:prstGeom>
        </p:spPr>
        <p:txBody>
          <a:bodyPr wrap="none">
            <a:spAutoFit/>
          </a:bodyPr>
          <a:lstStyle/>
          <a:p>
            <a:r>
              <a:rPr lang="kk-KZ" sz="3200" b="1" dirty="0">
                <a:solidFill>
                  <a:srgbClr val="7030A0"/>
                </a:solidFill>
                <a:latin typeface="Times New Roman"/>
                <a:ea typeface="Calibri"/>
              </a:rPr>
              <a:t>Оқу </a:t>
            </a:r>
            <a:r>
              <a:rPr lang="kk-KZ" sz="3200" b="1" dirty="0" smtClean="0">
                <a:solidFill>
                  <a:srgbClr val="7030A0"/>
                </a:solidFill>
                <a:latin typeface="Times New Roman"/>
                <a:ea typeface="Calibri"/>
              </a:rPr>
              <a:t>тапсырмасы:</a:t>
            </a:r>
            <a:endParaRPr lang="ru-RU" sz="3200" b="1" dirty="0">
              <a:solidFill>
                <a:srgbClr val="7030A0"/>
              </a:solidFill>
            </a:endParaRPr>
          </a:p>
        </p:txBody>
      </p:sp>
      <p:sp>
        <p:nvSpPr>
          <p:cNvPr id="5" name="Прямоугольник 4"/>
          <p:cNvSpPr/>
          <p:nvPr/>
        </p:nvSpPr>
        <p:spPr>
          <a:xfrm>
            <a:off x="2339752" y="2564904"/>
            <a:ext cx="6408712" cy="1754326"/>
          </a:xfrm>
          <a:prstGeom prst="rect">
            <a:avLst/>
          </a:prstGeom>
        </p:spPr>
        <p:txBody>
          <a:bodyPr wrap="square">
            <a:spAutoFit/>
          </a:bodyPr>
          <a:lstStyle/>
          <a:p>
            <a:r>
              <a:rPr lang="kk-KZ" sz="3600" dirty="0">
                <a:solidFill>
                  <a:srgbClr val="7030A0"/>
                </a:solidFill>
                <a:latin typeface="Times New Roman"/>
                <a:ea typeface="Calibri"/>
              </a:rPr>
              <a:t>«Досым саған арнаймын» </a:t>
            </a:r>
            <a:r>
              <a:rPr lang="kk-KZ" sz="3600" dirty="0">
                <a:solidFill>
                  <a:srgbClr val="000000"/>
                </a:solidFill>
                <a:latin typeface="Times New Roman"/>
                <a:ea typeface="Calibri"/>
              </a:rPr>
              <a:t>(ақындар өлеңдерінен көркемсөз оқу)</a:t>
            </a:r>
            <a:endParaRPr lang="ru-RU" sz="3600" dirty="0"/>
          </a:p>
        </p:txBody>
      </p:sp>
    </p:spTree>
    <p:extLst>
      <p:ext uri="{BB962C8B-B14F-4D97-AF65-F5344CB8AC3E}">
        <p14:creationId xmlns:p14="http://schemas.microsoft.com/office/powerpoint/2010/main" val="80389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2050" name="Picture 2" descr="C:\Users\Admin\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75656" y="692696"/>
            <a:ext cx="5496505" cy="523220"/>
          </a:xfrm>
          <a:prstGeom prst="rect">
            <a:avLst/>
          </a:prstGeom>
        </p:spPr>
        <p:txBody>
          <a:bodyPr wrap="none">
            <a:spAutoFit/>
          </a:bodyPr>
          <a:lstStyle/>
          <a:p>
            <a:r>
              <a:rPr lang="kk-KZ" sz="2800" b="1" dirty="0">
                <a:solidFill>
                  <a:srgbClr val="0070C0"/>
                </a:solidFill>
                <a:latin typeface="Times New Roman"/>
                <a:ea typeface="Times New Roman"/>
              </a:rPr>
              <a:t>Қызығушылықты ояту </a:t>
            </a:r>
            <a:r>
              <a:rPr lang="kk-KZ" sz="2800" b="1" dirty="0" smtClean="0">
                <a:solidFill>
                  <a:srgbClr val="0070C0"/>
                </a:solidFill>
                <a:latin typeface="Times New Roman"/>
                <a:ea typeface="Times New Roman"/>
              </a:rPr>
              <a:t>сатысы </a:t>
            </a:r>
            <a:r>
              <a:rPr lang="kk-KZ" b="1" dirty="0">
                <a:solidFill>
                  <a:srgbClr val="0070C0"/>
                </a:solidFill>
                <a:latin typeface="Times New Roman"/>
                <a:ea typeface="Calibri"/>
              </a:rPr>
              <a:t> </a:t>
            </a:r>
            <a:endParaRPr lang="ru-RU" b="1" dirty="0">
              <a:solidFill>
                <a:srgbClr val="0070C0"/>
              </a:solidFill>
            </a:endParaRPr>
          </a:p>
        </p:txBody>
      </p:sp>
      <p:sp>
        <p:nvSpPr>
          <p:cNvPr id="5" name="Прямоугольник 4"/>
          <p:cNvSpPr/>
          <p:nvPr/>
        </p:nvSpPr>
        <p:spPr>
          <a:xfrm>
            <a:off x="935596" y="2564904"/>
            <a:ext cx="7272808" cy="2246769"/>
          </a:xfrm>
          <a:prstGeom prst="rect">
            <a:avLst/>
          </a:prstGeom>
        </p:spPr>
        <p:txBody>
          <a:bodyPr wrap="square">
            <a:spAutoFit/>
          </a:bodyPr>
          <a:lstStyle/>
          <a:p>
            <a:pPr>
              <a:lnSpc>
                <a:spcPct val="115000"/>
              </a:lnSpc>
              <a:spcAft>
                <a:spcPts val="1000"/>
              </a:spcAft>
            </a:pPr>
            <a:r>
              <a:rPr lang="kk-KZ" sz="2000" b="1" dirty="0" smtClean="0">
                <a:latin typeface="Times New Roman"/>
                <a:ea typeface="Calibri"/>
                <a:cs typeface="Times New Roman"/>
              </a:rPr>
              <a:t>Халық арасында </a:t>
            </a:r>
            <a:r>
              <a:rPr lang="kk-KZ" sz="2000" b="1" dirty="0">
                <a:latin typeface="Times New Roman"/>
                <a:ea typeface="Calibri"/>
                <a:cs typeface="Times New Roman"/>
              </a:rPr>
              <a:t>достық </a:t>
            </a:r>
            <a:r>
              <a:rPr lang="kk-KZ" sz="2000" b="1" dirty="0" smtClean="0">
                <a:latin typeface="Times New Roman"/>
                <a:ea typeface="Calibri"/>
                <a:cs typeface="Times New Roman"/>
              </a:rPr>
              <a:t>туралы </a:t>
            </a:r>
            <a:r>
              <a:rPr lang="kk-KZ" sz="2000" b="1" dirty="0" smtClean="0">
                <a:latin typeface="Times New Roman"/>
                <a:ea typeface="Calibri"/>
                <a:cs typeface="Times New Roman"/>
              </a:rPr>
              <a:t>мақал-мәтелдер </a:t>
            </a:r>
            <a:r>
              <a:rPr lang="kk-KZ" sz="2000" b="1" dirty="0" smtClean="0">
                <a:latin typeface="Times New Roman"/>
                <a:ea typeface="Calibri"/>
                <a:cs typeface="Times New Roman"/>
              </a:rPr>
              <a:t>жеткілікті</a:t>
            </a:r>
            <a:r>
              <a:rPr lang="kk-KZ" sz="2000" dirty="0" smtClean="0">
                <a:latin typeface="Times New Roman"/>
                <a:ea typeface="Calibri"/>
                <a:cs typeface="Times New Roman"/>
              </a:rPr>
              <a:t>: </a:t>
            </a:r>
            <a:endParaRPr lang="ru-RU" sz="2000" dirty="0">
              <a:latin typeface="Calibri"/>
              <a:ea typeface="Calibri"/>
              <a:cs typeface="Times New Roman"/>
            </a:endParaRPr>
          </a:p>
          <a:p>
            <a:pPr>
              <a:lnSpc>
                <a:spcPct val="115000"/>
              </a:lnSpc>
              <a:spcAft>
                <a:spcPts val="1000"/>
              </a:spcAft>
            </a:pPr>
            <a:r>
              <a:rPr lang="kk-KZ" sz="2000" dirty="0">
                <a:latin typeface="Times New Roman"/>
                <a:ea typeface="Calibri"/>
                <a:cs typeface="Times New Roman"/>
              </a:rPr>
              <a:t>- Дос жылатып, дұшпан күлдіріп айтады, </a:t>
            </a:r>
            <a:endParaRPr lang="ru-RU" sz="2000" dirty="0">
              <a:latin typeface="Calibri"/>
              <a:ea typeface="Calibri"/>
              <a:cs typeface="Times New Roman"/>
            </a:endParaRPr>
          </a:p>
          <a:p>
            <a:pPr>
              <a:lnSpc>
                <a:spcPct val="115000"/>
              </a:lnSpc>
              <a:spcAft>
                <a:spcPts val="1000"/>
              </a:spcAft>
            </a:pPr>
            <a:r>
              <a:rPr lang="kk-KZ" sz="2000" dirty="0">
                <a:latin typeface="Times New Roman"/>
                <a:ea typeface="Calibri"/>
                <a:cs typeface="Times New Roman"/>
              </a:rPr>
              <a:t>- Досы жақсының, өзі де жақсы, </a:t>
            </a:r>
            <a:endParaRPr lang="ru-RU" sz="2000" dirty="0">
              <a:latin typeface="Calibri"/>
              <a:ea typeface="Calibri"/>
              <a:cs typeface="Times New Roman"/>
            </a:endParaRPr>
          </a:p>
          <a:p>
            <a:pPr>
              <a:lnSpc>
                <a:spcPct val="115000"/>
              </a:lnSpc>
              <a:spcAft>
                <a:spcPts val="1000"/>
              </a:spcAft>
            </a:pPr>
            <a:r>
              <a:rPr lang="kk-KZ" sz="2000" dirty="0">
                <a:latin typeface="Times New Roman"/>
                <a:ea typeface="Calibri"/>
                <a:cs typeface="Times New Roman"/>
              </a:rPr>
              <a:t>- Дүниеде адамның жалғыз қалғаны — өлгені, қайғының бәрі соның басында. </a:t>
            </a:r>
            <a:endParaRPr lang="ru-RU" sz="2000" dirty="0">
              <a:effectLst/>
              <a:latin typeface="Calibri"/>
              <a:ea typeface="Calibri"/>
              <a:cs typeface="Times New Roman"/>
            </a:endParaRPr>
          </a:p>
        </p:txBody>
      </p:sp>
      <p:sp>
        <p:nvSpPr>
          <p:cNvPr id="6" name="Прямоугольник 5"/>
          <p:cNvSpPr/>
          <p:nvPr/>
        </p:nvSpPr>
        <p:spPr>
          <a:xfrm>
            <a:off x="1485984" y="1419968"/>
            <a:ext cx="5076056" cy="941796"/>
          </a:xfrm>
          <a:prstGeom prst="rect">
            <a:avLst/>
          </a:prstGeom>
        </p:spPr>
        <p:txBody>
          <a:bodyPr wrap="square">
            <a:spAutoFit/>
          </a:bodyPr>
          <a:lstStyle/>
          <a:p>
            <a:pPr>
              <a:lnSpc>
                <a:spcPct val="115000"/>
              </a:lnSpc>
              <a:spcAft>
                <a:spcPts val="1000"/>
              </a:spcAft>
            </a:pPr>
            <a:r>
              <a:rPr lang="kk-KZ" sz="2400" dirty="0">
                <a:solidFill>
                  <a:srgbClr val="0070C0"/>
                </a:solidFill>
                <a:latin typeface="Times New Roman"/>
                <a:ea typeface="Calibri"/>
                <a:cs typeface="Times New Roman"/>
              </a:rPr>
              <a:t>Осы мақал-мәтелдердің мағынасын қалай </a:t>
            </a:r>
            <a:r>
              <a:rPr lang="kk-KZ" sz="2400" dirty="0" smtClean="0">
                <a:solidFill>
                  <a:srgbClr val="0070C0"/>
                </a:solidFill>
                <a:latin typeface="Times New Roman"/>
                <a:ea typeface="Calibri"/>
                <a:cs typeface="Times New Roman"/>
              </a:rPr>
              <a:t>түсінесіздер</a:t>
            </a:r>
            <a:r>
              <a:rPr lang="kk-KZ" sz="2400" dirty="0">
                <a:solidFill>
                  <a:srgbClr val="0070C0"/>
                </a:solidFill>
                <a:latin typeface="Times New Roman"/>
                <a:ea typeface="Calibri"/>
                <a:cs typeface="Times New Roman"/>
              </a:rPr>
              <a:t>? </a:t>
            </a:r>
            <a:endParaRPr lang="ru-RU" sz="2400" dirty="0">
              <a:solidFill>
                <a:srgbClr val="0070C0"/>
              </a:solidFill>
              <a:effectLst/>
              <a:latin typeface="Calibri"/>
              <a:ea typeface="Calibri"/>
              <a:cs typeface="Times New Roman"/>
            </a:endParaRPr>
          </a:p>
        </p:txBody>
      </p:sp>
    </p:spTree>
    <p:extLst>
      <p:ext uri="{BB962C8B-B14F-4D97-AF65-F5344CB8AC3E}">
        <p14:creationId xmlns:p14="http://schemas.microsoft.com/office/powerpoint/2010/main" val="167143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398793"/>
            <a:ext cx="4248472" cy="5262979"/>
          </a:xfrm>
          <a:prstGeom prst="rect">
            <a:avLst/>
          </a:prstGeom>
        </p:spPr>
        <p:txBody>
          <a:bodyPr wrap="square">
            <a:spAutoFit/>
          </a:bodyPr>
          <a:lstStyle/>
          <a:p>
            <a:r>
              <a:rPr lang="kk-KZ" b="1" dirty="0">
                <a:latin typeface="Times New Roman"/>
                <a:ea typeface="Times New Roman"/>
                <a:cs typeface="Times New Roman"/>
              </a:rPr>
              <a:t> </a:t>
            </a:r>
            <a:r>
              <a:rPr lang="kk-KZ" sz="2800" b="1" dirty="0">
                <a:latin typeface="Times New Roman"/>
                <a:ea typeface="Times New Roman"/>
                <a:cs typeface="Times New Roman"/>
              </a:rPr>
              <a:t>1-тапсырма.</a:t>
            </a:r>
            <a:r>
              <a:rPr lang="kk-KZ" sz="2800" dirty="0">
                <a:latin typeface="Times New Roman"/>
                <a:ea typeface="Times New Roman"/>
                <a:cs typeface="Times New Roman"/>
              </a:rPr>
              <a:t> </a:t>
            </a:r>
            <a:r>
              <a:rPr lang="kk-KZ" sz="2800" dirty="0" smtClean="0">
                <a:latin typeface="Times New Roman"/>
                <a:ea typeface="Times New Roman"/>
                <a:cs typeface="Times New Roman"/>
              </a:rPr>
              <a:t> </a:t>
            </a:r>
            <a:endParaRPr lang="kk-KZ" sz="2800" dirty="0">
              <a:latin typeface="Times New Roman"/>
              <a:ea typeface="Times New Roman"/>
              <a:cs typeface="Times New Roman"/>
            </a:endParaRPr>
          </a:p>
          <a:p>
            <a:r>
              <a:rPr lang="kk-KZ" sz="2800" dirty="0" smtClean="0">
                <a:latin typeface="Times New Roman"/>
                <a:ea typeface="Times New Roman"/>
                <a:cs typeface="Times New Roman"/>
              </a:rPr>
              <a:t>«</a:t>
            </a:r>
            <a:r>
              <a:rPr lang="kk-KZ" sz="2800" dirty="0">
                <a:latin typeface="Times New Roman"/>
                <a:ea typeface="Calibri"/>
                <a:cs typeface="Times New Roman"/>
              </a:rPr>
              <a:t>Бай баласы мен жарлы баласы» әңгімесін </a:t>
            </a:r>
            <a:r>
              <a:rPr lang="kk-KZ" sz="2800" dirty="0" smtClean="0">
                <a:latin typeface="Times New Roman"/>
                <a:ea typeface="Calibri"/>
                <a:cs typeface="Times New Roman"/>
              </a:rPr>
              <a:t>берілген тірек сөздер арқылы </a:t>
            </a:r>
            <a:r>
              <a:rPr lang="kk-KZ" sz="2800" dirty="0" smtClean="0">
                <a:latin typeface="Times New Roman"/>
                <a:ea typeface="Calibri"/>
                <a:cs typeface="Times New Roman"/>
              </a:rPr>
              <a:t>естеріңізге </a:t>
            </a:r>
            <a:r>
              <a:rPr lang="kk-KZ" sz="2800" dirty="0" smtClean="0">
                <a:latin typeface="Times New Roman"/>
                <a:ea typeface="Calibri"/>
                <a:cs typeface="Times New Roman"/>
              </a:rPr>
              <a:t>түсіріңіздер. </a:t>
            </a:r>
          </a:p>
          <a:p>
            <a:endParaRPr lang="kk-KZ" sz="2800" dirty="0">
              <a:latin typeface="Times New Roman"/>
              <a:cs typeface="Times New Roman"/>
            </a:endParaRPr>
          </a:p>
          <a:p>
            <a:r>
              <a:rPr lang="kk-KZ" sz="2800" b="1" dirty="0" smtClean="0">
                <a:latin typeface="Times New Roman"/>
                <a:cs typeface="Times New Roman"/>
              </a:rPr>
              <a:t>Тірек сөздер: </a:t>
            </a:r>
          </a:p>
          <a:p>
            <a:r>
              <a:rPr lang="kk-KZ" sz="2800" i="1" dirty="0" smtClean="0">
                <a:latin typeface="Times New Roman"/>
                <a:cs typeface="Times New Roman"/>
              </a:rPr>
              <a:t>Көшкен </a:t>
            </a:r>
            <a:r>
              <a:rPr lang="kk-KZ" sz="2800" i="1" dirty="0" smtClean="0">
                <a:latin typeface="Times New Roman"/>
                <a:cs typeface="Times New Roman"/>
              </a:rPr>
              <a:t>ауыл, ине, пышақ сынығы, үйрек, балық, шақпақ тас, мола, малшылар</a:t>
            </a:r>
            <a:endParaRPr lang="ru-RU" sz="2800" i="1" dirty="0"/>
          </a:p>
        </p:txBody>
      </p:sp>
      <p:pic>
        <p:nvPicPr>
          <p:cNvPr id="6147" name="Picture 3" descr="C:\Users\Admin\Desktop\Без названия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70623"/>
            <a:ext cx="308605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8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836712"/>
            <a:ext cx="7095868" cy="4752528"/>
          </a:xfrm>
        </p:spPr>
        <p:txBody>
          <a:bodyPr>
            <a:normAutofit fontScale="77500" lnSpcReduction="20000"/>
          </a:bodyPr>
          <a:lstStyle/>
          <a:p>
            <a:pPr marL="109728" indent="0">
              <a:lnSpc>
                <a:spcPct val="115000"/>
              </a:lnSpc>
              <a:spcAft>
                <a:spcPts val="1000"/>
              </a:spcAft>
              <a:buNone/>
            </a:pPr>
            <a:r>
              <a:rPr lang="kk-KZ" sz="3800" b="1" dirty="0" smtClean="0">
                <a:latin typeface="Times New Roman" pitchFamily="18" charset="0"/>
                <a:ea typeface="Times New Roman"/>
                <a:cs typeface="Times New Roman" pitchFamily="18" charset="0"/>
              </a:rPr>
              <a:t>Бағалау </a:t>
            </a:r>
            <a:r>
              <a:rPr lang="kk-KZ" sz="3800" b="1" dirty="0">
                <a:latin typeface="Times New Roman" pitchFamily="18" charset="0"/>
                <a:ea typeface="Times New Roman"/>
                <a:cs typeface="Times New Roman" pitchFamily="18" charset="0"/>
              </a:rPr>
              <a:t>критерийі</a:t>
            </a:r>
            <a:r>
              <a:rPr lang="kk-KZ" sz="3800" b="1" dirty="0" smtClean="0">
                <a:latin typeface="Times New Roman" pitchFamily="18" charset="0"/>
                <a:ea typeface="Times New Roman"/>
                <a:cs typeface="Times New Roman" pitchFamily="18" charset="0"/>
              </a:rPr>
              <a:t>:</a:t>
            </a:r>
            <a:r>
              <a:rPr lang="kk-KZ" sz="3800" b="1" dirty="0">
                <a:latin typeface="Times New Roman" pitchFamily="18" charset="0"/>
                <a:ea typeface="Times New Roman"/>
                <a:cs typeface="Times New Roman" pitchFamily="18" charset="0"/>
              </a:rPr>
              <a:t> </a:t>
            </a:r>
            <a:endParaRPr lang="ru-RU" sz="3800" dirty="0">
              <a:latin typeface="Times New Roman" pitchFamily="18" charset="0"/>
              <a:ea typeface="Calibri"/>
              <a:cs typeface="Times New Roman" pitchFamily="18" charset="0"/>
            </a:endParaRPr>
          </a:p>
          <a:p>
            <a:pPr>
              <a:lnSpc>
                <a:spcPct val="115000"/>
              </a:lnSpc>
              <a:spcAft>
                <a:spcPts val="1000"/>
              </a:spcAft>
            </a:pPr>
            <a:r>
              <a:rPr lang="kk-KZ" sz="3800" dirty="0">
                <a:latin typeface="Times New Roman" pitchFamily="18" charset="0"/>
                <a:ea typeface="Times New Roman"/>
                <a:cs typeface="Times New Roman" pitchFamily="18" charset="0"/>
              </a:rPr>
              <a:t>- Әңгімені естеріне </a:t>
            </a:r>
            <a:r>
              <a:rPr lang="kk-KZ" sz="3800" dirty="0" smtClean="0">
                <a:latin typeface="Times New Roman" pitchFamily="18" charset="0"/>
                <a:ea typeface="Times New Roman"/>
                <a:cs typeface="Times New Roman" pitchFamily="18" charset="0"/>
              </a:rPr>
              <a:t>түсіру.</a:t>
            </a:r>
            <a:endParaRPr lang="ru-RU" sz="3800" dirty="0">
              <a:latin typeface="Times New Roman" pitchFamily="18" charset="0"/>
              <a:ea typeface="Calibri"/>
              <a:cs typeface="Times New Roman" pitchFamily="18" charset="0"/>
            </a:endParaRPr>
          </a:p>
          <a:p>
            <a:pPr marL="109728" indent="0">
              <a:lnSpc>
                <a:spcPct val="115000"/>
              </a:lnSpc>
              <a:spcAft>
                <a:spcPts val="1000"/>
              </a:spcAft>
              <a:buNone/>
            </a:pPr>
            <a:r>
              <a:rPr lang="kk-KZ" sz="2800" b="1" dirty="0" smtClean="0">
                <a:latin typeface="Times New Roman" pitchFamily="18" charset="0"/>
                <a:ea typeface="Times New Roman"/>
                <a:cs typeface="Times New Roman" pitchFamily="18" charset="0"/>
              </a:rPr>
              <a:t>  </a:t>
            </a:r>
          </a:p>
          <a:p>
            <a:pPr marL="109728" indent="0">
              <a:lnSpc>
                <a:spcPct val="115000"/>
              </a:lnSpc>
              <a:spcAft>
                <a:spcPts val="1000"/>
              </a:spcAft>
              <a:buNone/>
            </a:pPr>
            <a:r>
              <a:rPr lang="kk-KZ" sz="3600" b="1" dirty="0" smtClean="0">
                <a:latin typeface="Times New Roman" pitchFamily="18" charset="0"/>
                <a:ea typeface="Times New Roman"/>
                <a:cs typeface="Times New Roman" pitchFamily="18" charset="0"/>
              </a:rPr>
              <a:t>Дескриптор</a:t>
            </a:r>
            <a:r>
              <a:rPr lang="kk-KZ" sz="3600" b="1" dirty="0">
                <a:latin typeface="Times New Roman" pitchFamily="18" charset="0"/>
                <a:ea typeface="Times New Roman"/>
                <a:cs typeface="Times New Roman" pitchFamily="18" charset="0"/>
              </a:rPr>
              <a:t>: </a:t>
            </a:r>
            <a:endParaRPr lang="ru-RU" sz="3200" dirty="0">
              <a:latin typeface="Times New Roman" pitchFamily="18" charset="0"/>
              <a:ea typeface="Calibri"/>
              <a:cs typeface="Times New Roman" pitchFamily="18" charset="0"/>
            </a:endParaRPr>
          </a:p>
          <a:p>
            <a:pPr>
              <a:lnSpc>
                <a:spcPct val="115000"/>
              </a:lnSpc>
              <a:spcAft>
                <a:spcPts val="1000"/>
              </a:spcAft>
            </a:pPr>
            <a:r>
              <a:rPr lang="kk-KZ" sz="3600" dirty="0">
                <a:latin typeface="Times New Roman" pitchFamily="18" charset="0"/>
                <a:ea typeface="Times New Roman"/>
                <a:cs typeface="Times New Roman" pitchFamily="18" charset="0"/>
              </a:rPr>
              <a:t>- Әңгімені тірек сөздердің қатысуымен естеріне түсіреді;</a:t>
            </a:r>
            <a:endParaRPr lang="ru-RU" sz="3200" dirty="0">
              <a:latin typeface="Times New Roman" pitchFamily="18" charset="0"/>
              <a:ea typeface="Calibri"/>
              <a:cs typeface="Times New Roman" pitchFamily="18" charset="0"/>
            </a:endParaRPr>
          </a:p>
          <a:p>
            <a:pPr>
              <a:lnSpc>
                <a:spcPct val="115000"/>
              </a:lnSpc>
              <a:spcAft>
                <a:spcPts val="1000"/>
              </a:spcAft>
            </a:pPr>
            <a:r>
              <a:rPr lang="kk-KZ" sz="3600" dirty="0">
                <a:latin typeface="Times New Roman" pitchFamily="18" charset="0"/>
                <a:ea typeface="Times New Roman"/>
                <a:cs typeface="Times New Roman" pitchFamily="18" charset="0"/>
              </a:rPr>
              <a:t>- Ой бөліседі.</a:t>
            </a:r>
            <a:endParaRPr lang="ru-RU" sz="3200" dirty="0">
              <a:latin typeface="Times New Roman" pitchFamily="18" charset="0"/>
              <a:ea typeface="Calibri"/>
              <a:cs typeface="Times New Roman" pitchFamily="18" charset="0"/>
            </a:endParaRPr>
          </a:p>
          <a:p>
            <a:pPr marL="109728" indent="0">
              <a:lnSpc>
                <a:spcPct val="115000"/>
              </a:lnSpc>
              <a:spcAft>
                <a:spcPts val="1000"/>
              </a:spcAft>
              <a:buNone/>
            </a:pPr>
            <a:r>
              <a:rPr lang="kk-KZ" sz="3600" b="1" dirty="0">
                <a:latin typeface="Times New Roman" pitchFamily="18" charset="0"/>
                <a:ea typeface="Times New Roman"/>
                <a:cs typeface="Times New Roman" pitchFamily="18" charset="0"/>
              </a:rPr>
              <a:t> </a:t>
            </a:r>
            <a:endParaRPr lang="ru-RU" sz="3200" dirty="0">
              <a:latin typeface="Times New Roman" pitchFamily="18" charset="0"/>
              <a:ea typeface="Calibri"/>
              <a:cs typeface="Times New Roman" pitchFamily="18" charset="0"/>
            </a:endParaRPr>
          </a:p>
          <a:p>
            <a:endParaRPr lang="ru-RU" dirty="0"/>
          </a:p>
        </p:txBody>
      </p:sp>
      <p:pic>
        <p:nvPicPr>
          <p:cNvPr id="5122" name="Picture 2" descr="C:\Users\Admi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509120"/>
            <a:ext cx="362121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1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56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8976" y="188640"/>
            <a:ext cx="8712968" cy="4883388"/>
          </a:xfrm>
          <a:prstGeom prst="rect">
            <a:avLst/>
          </a:prstGeom>
        </p:spPr>
        <p:txBody>
          <a:bodyPr wrap="square">
            <a:spAutoFit/>
          </a:bodyPr>
          <a:lstStyle/>
          <a:p>
            <a:pPr>
              <a:lnSpc>
                <a:spcPct val="115000"/>
              </a:lnSpc>
              <a:spcAft>
                <a:spcPts val="1000"/>
              </a:spcAft>
            </a:pPr>
            <a:r>
              <a:rPr lang="kk-KZ" sz="2000" b="1" dirty="0">
                <a:latin typeface="Times New Roman"/>
                <a:ea typeface="Times New Roman"/>
                <a:cs typeface="Times New Roman"/>
              </a:rPr>
              <a:t>Қысқаша мазмұны:</a:t>
            </a:r>
            <a:endParaRPr lang="ru-RU" sz="2000" dirty="0">
              <a:latin typeface="Calibri"/>
              <a:ea typeface="Calibri"/>
              <a:cs typeface="Times New Roman"/>
            </a:endParaRPr>
          </a:p>
          <a:p>
            <a:r>
              <a:rPr lang="kk-KZ" sz="2000" dirty="0">
                <a:latin typeface="Times New Roman"/>
                <a:ea typeface="Calibri"/>
              </a:rPr>
              <a:t>Бұл әңгімеде екі баланың басынан өткендері айтылған. Олар-Асан мен Үсен.</a:t>
            </a:r>
            <a:br>
              <a:rPr lang="kk-KZ" sz="2000" dirty="0">
                <a:latin typeface="Times New Roman"/>
                <a:ea typeface="Calibri"/>
              </a:rPr>
            </a:br>
            <a:r>
              <a:rPr lang="kk-KZ" sz="2000" dirty="0">
                <a:latin typeface="Times New Roman"/>
                <a:ea typeface="Calibri"/>
              </a:rPr>
              <a:t>Асан - бай баласы. Үсен - жарлы баласы. Ел көшіп кеткенде, Асан не істерін білмей, жылай бастайды. Ал Үсен жыламай, дереу іс-әрекетке көшеді.</a:t>
            </a:r>
            <a:br>
              <a:rPr lang="kk-KZ" sz="2000" dirty="0">
                <a:latin typeface="Times New Roman"/>
                <a:ea typeface="Calibri"/>
              </a:rPr>
            </a:br>
            <a:r>
              <a:rPr lang="kk-KZ" sz="2000" dirty="0">
                <a:latin typeface="Times New Roman"/>
                <a:ea typeface="Calibri"/>
              </a:rPr>
              <a:t>Еңбекке үйренген кедей баласы Үсен өте тапқыр болып суреттеледі. Ол малдың ізі, тезегі арқылы көш қайда кетті, соны табады. Ескі жұрттан ине, пышақ, қыл тауып алады. Қарны ашқан Асанды тамақтандырады. Ептілігі сондай-үйрек ұстайды, от жаға біледі, балық аулайды.</a:t>
            </a:r>
            <a:br>
              <a:rPr lang="kk-KZ" sz="2000" dirty="0">
                <a:latin typeface="Times New Roman"/>
                <a:ea typeface="Calibri"/>
              </a:rPr>
            </a:br>
            <a:r>
              <a:rPr lang="kk-KZ" sz="2000" dirty="0">
                <a:latin typeface="Times New Roman"/>
                <a:ea typeface="Calibri"/>
              </a:rPr>
              <a:t>Асан болса: «Үйректі тірі алып, ойнап барайық» - дейді. Қалай пісіріп жеуді білмей абыржыды. Далада жатқанына қарамай, үйдегі қалыбынша қатты ұйықтап қалады.</a:t>
            </a:r>
            <a:br>
              <a:rPr lang="kk-KZ" sz="2000" dirty="0">
                <a:latin typeface="Times New Roman"/>
                <a:ea typeface="Calibri"/>
              </a:rPr>
            </a:br>
            <a:r>
              <a:rPr lang="kk-KZ" sz="2000" dirty="0">
                <a:latin typeface="Times New Roman"/>
                <a:ea typeface="Calibri"/>
              </a:rPr>
              <a:t>Көшті таба алмай, шаршаған кезде молаға тап болады. Әкесінің айтқандары есіне түседі, мола бар жерде су болатынын, ал сулы жерге ел қонатынын аңғарады. Үсеннің ақылдығымен,еңбекқорлығымен олар жұртты табады.</a:t>
            </a:r>
            <a:br>
              <a:rPr lang="kk-KZ" sz="2000" dirty="0">
                <a:latin typeface="Times New Roman"/>
                <a:ea typeface="Calibri"/>
              </a:rPr>
            </a:br>
            <a:r>
              <a:rPr lang="kk-KZ" sz="2000" dirty="0">
                <a:latin typeface="Times New Roman"/>
                <a:ea typeface="Calibri"/>
              </a:rPr>
              <a:t>Егер Үсен болмаса, Асан далада қалар еді.</a:t>
            </a:r>
            <a:endParaRPr lang="ru-RU" sz="2000" dirty="0"/>
          </a:p>
        </p:txBody>
      </p:sp>
    </p:spTree>
    <p:extLst>
      <p:ext uri="{BB962C8B-B14F-4D97-AF65-F5344CB8AC3E}">
        <p14:creationId xmlns:p14="http://schemas.microsoft.com/office/powerpoint/2010/main" val="122905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577771321"/>
              </p:ext>
            </p:extLst>
          </p:nvPr>
        </p:nvGraphicFramePr>
        <p:xfrm>
          <a:off x="539552" y="1965960"/>
          <a:ext cx="8229600" cy="4541520"/>
        </p:xfrm>
        <a:graphic>
          <a:graphicData uri="http://schemas.openxmlformats.org/drawingml/2006/table">
            <a:tbl>
              <a:tblPr firstRow="1" bandRow="1">
                <a:tableStyleId>{5C22544A-7EE6-4342-B048-85BDC9FD1C3A}</a:tableStyleId>
              </a:tblPr>
              <a:tblGrid>
                <a:gridCol w="2743200"/>
                <a:gridCol w="2743200"/>
                <a:gridCol w="2743200"/>
              </a:tblGrid>
              <a:tr h="2800858">
                <a:tc>
                  <a:txBody>
                    <a:bodyPr/>
                    <a:lstStyle/>
                    <a:p>
                      <a:pPr algn="l">
                        <a:lnSpc>
                          <a:spcPct val="115000"/>
                        </a:lnSpc>
                        <a:spcAft>
                          <a:spcPts val="0"/>
                        </a:spcAft>
                      </a:pPr>
                      <a:r>
                        <a:rPr lang="kk-KZ" sz="2000" dirty="0">
                          <a:effectLst/>
                          <a:latin typeface="Times New Roman"/>
                          <a:ea typeface="Calibri"/>
                          <a:cs typeface="Times New Roman"/>
                        </a:rPr>
                        <a:t>Елдi жердiң ұрысы, далалы жердiң бөрiсi болады</a:t>
                      </a:r>
                      <a:endParaRPr lang="ru-RU" sz="2000" dirty="0">
                        <a:effectLst/>
                        <a:latin typeface="Calibri"/>
                        <a:ea typeface="Calibri"/>
                        <a:cs typeface="Times New Roman"/>
                      </a:endParaRPr>
                    </a:p>
                  </a:txBody>
                  <a:tcPr marL="68580" marR="68580" marT="0" marB="0"/>
                </a:tc>
                <a:tc>
                  <a:txBody>
                    <a:bodyPr/>
                    <a:lstStyle/>
                    <a:p>
                      <a:pPr algn="l">
                        <a:lnSpc>
                          <a:spcPct val="115000"/>
                        </a:lnSpc>
                        <a:spcAft>
                          <a:spcPts val="0"/>
                        </a:spcAft>
                      </a:pPr>
                      <a:r>
                        <a:rPr lang="kk-KZ" sz="2000">
                          <a:effectLst/>
                          <a:latin typeface="Times New Roman"/>
                          <a:ea typeface="Calibri"/>
                          <a:cs typeface="Times New Roman"/>
                        </a:rPr>
                        <a:t>Д</a:t>
                      </a:r>
                      <a:r>
                        <a:rPr lang="ru-RU" sz="2000">
                          <a:effectLst/>
                          <a:latin typeface="Times New Roman"/>
                          <a:ea typeface="Calibri"/>
                          <a:cs typeface="Times New Roman"/>
                        </a:rPr>
                        <a:t>алада жүріп адассаң, молалы жерде су болады, сулы жерде ел болады </a:t>
                      </a:r>
                      <a:endParaRPr lang="ru-RU" sz="2000">
                        <a:effectLst/>
                        <a:latin typeface="Calibri"/>
                        <a:ea typeface="Calibri"/>
                        <a:cs typeface="Times New Roman"/>
                      </a:endParaRPr>
                    </a:p>
                    <a:p>
                      <a:pPr algn="l">
                        <a:lnSpc>
                          <a:spcPct val="115000"/>
                        </a:lnSpc>
                        <a:spcAft>
                          <a:spcPts val="0"/>
                        </a:spcAft>
                      </a:pPr>
                      <a:r>
                        <a:rPr lang="kk-KZ" sz="2000">
                          <a:effectLst/>
                          <a:latin typeface="Times New Roman"/>
                          <a:ea typeface="Calibri"/>
                          <a:cs typeface="Times New Roman"/>
                        </a:rPr>
                        <a:t> </a:t>
                      </a:r>
                      <a:endParaRPr lang="ru-RU" sz="2000">
                        <a:effectLst/>
                        <a:latin typeface="Calibri"/>
                        <a:ea typeface="Calibri"/>
                        <a:cs typeface="Times New Roman"/>
                      </a:endParaRPr>
                    </a:p>
                  </a:txBody>
                  <a:tcPr marL="68580" marR="68580" marT="0" marB="0"/>
                </a:tc>
                <a:tc>
                  <a:txBody>
                    <a:bodyPr/>
                    <a:lstStyle/>
                    <a:p>
                      <a:pPr algn="l">
                        <a:lnSpc>
                          <a:spcPct val="115000"/>
                        </a:lnSpc>
                        <a:spcAft>
                          <a:spcPts val="0"/>
                        </a:spcAft>
                      </a:pPr>
                      <a:r>
                        <a:rPr lang="kk-KZ" sz="2000" dirty="0">
                          <a:effectLst/>
                          <a:latin typeface="Times New Roman"/>
                          <a:ea typeface="Calibri"/>
                          <a:cs typeface="Times New Roman"/>
                        </a:rPr>
                        <a:t>Үйрек, қаз адал құстар, мұқтаждықта Құдайтағала бұларды адамға алып, тамақ етуге бұйырады, бірақ тірілей байлап-матап әуре ету обал деп айтушы еді </a:t>
                      </a:r>
                      <a:endParaRPr lang="ru-RU" sz="2000" dirty="0">
                        <a:effectLst/>
                        <a:latin typeface="Calibri"/>
                        <a:ea typeface="Calibri"/>
                        <a:cs typeface="Times New Roman"/>
                      </a:endParaRPr>
                    </a:p>
                  </a:txBody>
                  <a:tcPr marL="68580" marR="68580" marT="0" marB="0"/>
                </a:tc>
              </a:tr>
              <a:tr h="1542502">
                <a:tc>
                  <a:txBody>
                    <a:bodyPr/>
                    <a:lstStyle/>
                    <a:p>
                      <a:endParaRPr lang="ru-RU" dirty="0"/>
                    </a:p>
                  </a:txBody>
                  <a:tcPr/>
                </a:tc>
                <a:tc>
                  <a:txBody>
                    <a:bodyPr/>
                    <a:lstStyle/>
                    <a:p>
                      <a:endParaRPr lang="kk-KZ" dirty="0" smtClean="0"/>
                    </a:p>
                    <a:p>
                      <a:endParaRPr lang="kk-KZ" dirty="0" smtClean="0"/>
                    </a:p>
                    <a:p>
                      <a:endParaRPr lang="kk-KZ" dirty="0" smtClean="0"/>
                    </a:p>
                    <a:p>
                      <a:endParaRPr lang="kk-KZ" dirty="0" smtClean="0"/>
                    </a:p>
                    <a:p>
                      <a:endParaRPr lang="kk-KZ" dirty="0" smtClean="0"/>
                    </a:p>
                    <a:p>
                      <a:endParaRPr lang="ru-RU" dirty="0"/>
                    </a:p>
                  </a:txBody>
                  <a:tcPr/>
                </a:tc>
                <a:tc>
                  <a:txBody>
                    <a:bodyPr/>
                    <a:lstStyle/>
                    <a:p>
                      <a:endParaRPr lang="ru-RU" dirty="0"/>
                    </a:p>
                  </a:txBody>
                  <a:tcPr/>
                </a:tc>
              </a:tr>
            </a:tbl>
          </a:graphicData>
        </a:graphic>
      </p:graphicFrame>
      <p:sp>
        <p:nvSpPr>
          <p:cNvPr id="6" name="Заголовок 5"/>
          <p:cNvSpPr>
            <a:spLocks noGrp="1"/>
          </p:cNvSpPr>
          <p:nvPr>
            <p:ph type="title"/>
          </p:nvPr>
        </p:nvSpPr>
        <p:spPr>
          <a:xfrm>
            <a:off x="457200" y="-49492"/>
            <a:ext cx="8229600" cy="1791260"/>
          </a:xfrm>
          <a:prstGeom prst="rect">
            <a:avLst/>
          </a:prstGeom>
        </p:spPr>
        <p:txBody>
          <a:bodyPr wrap="square">
            <a:spAutoFit/>
          </a:bodyPr>
          <a:lstStyle/>
          <a:p>
            <a:pPr algn="just">
              <a:lnSpc>
                <a:spcPct val="115000"/>
              </a:lnSpc>
              <a:spcAft>
                <a:spcPts val="1000"/>
              </a:spcAft>
            </a:pPr>
            <a:r>
              <a:rPr lang="kk-KZ" sz="2400" b="1" dirty="0" smtClean="0">
                <a:solidFill>
                  <a:srgbClr val="0070C0"/>
                </a:solidFill>
                <a:latin typeface="Times New Roman"/>
                <a:ea typeface="Times New Roman"/>
                <a:cs typeface="Times New Roman"/>
              </a:rPr>
              <a:t>2 – тапсырма. </a:t>
            </a:r>
            <a:r>
              <a:rPr lang="kk-KZ" sz="2400" dirty="0" smtClean="0">
                <a:latin typeface="Times New Roman"/>
                <a:ea typeface="Times New Roman"/>
                <a:cs typeface="Times New Roman"/>
              </a:rPr>
              <a:t>Әңгіме желісі бойынша Үсен әкесінің айтқан сөздерін жадына түйіп, қиын-қыстау кезде еске алып, әрекет жасауына назар аударыңыздар.</a:t>
            </a:r>
            <a:r>
              <a:rPr lang="kk-KZ" sz="2400" dirty="0">
                <a:effectLst/>
                <a:latin typeface="Times New Roman"/>
                <a:ea typeface="Times New Roman"/>
              </a:rPr>
              <a:t> Мағынасын ашыңыздар.</a:t>
            </a:r>
            <a:r>
              <a:rPr lang="kk-KZ" sz="2400" dirty="0" smtClean="0">
                <a:latin typeface="Times New Roman"/>
                <a:ea typeface="Times New Roman"/>
                <a:cs typeface="Times New Roman"/>
              </a:rPr>
              <a:t> </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62540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20" y="11416"/>
            <a:ext cx="917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1340768"/>
            <a:ext cx="5220072" cy="4131387"/>
          </a:xfrm>
          <a:prstGeom prst="rect">
            <a:avLst/>
          </a:prstGeom>
        </p:spPr>
        <p:txBody>
          <a:bodyPr wrap="square">
            <a:spAutoFit/>
          </a:bodyPr>
          <a:lstStyle/>
          <a:p>
            <a:pPr>
              <a:lnSpc>
                <a:spcPct val="115000"/>
              </a:lnSpc>
              <a:spcAft>
                <a:spcPts val="1000"/>
              </a:spcAft>
            </a:pPr>
            <a:r>
              <a:rPr lang="kk-KZ" sz="2400" b="1" dirty="0">
                <a:latin typeface="Times New Roman"/>
                <a:ea typeface="Times New Roman"/>
                <a:cs typeface="Times New Roman"/>
              </a:rPr>
              <a:t>Бағалау критерийі:</a:t>
            </a:r>
            <a:endParaRPr lang="ru-RU" sz="2000" dirty="0">
              <a:latin typeface="Calibri"/>
              <a:ea typeface="Calibri"/>
              <a:cs typeface="Times New Roman"/>
            </a:endParaRPr>
          </a:p>
          <a:p>
            <a:pPr>
              <a:lnSpc>
                <a:spcPct val="115000"/>
              </a:lnSpc>
              <a:spcAft>
                <a:spcPts val="1000"/>
              </a:spcAft>
            </a:pPr>
            <a:r>
              <a:rPr lang="kk-KZ" sz="2400" dirty="0">
                <a:latin typeface="Times New Roman"/>
                <a:ea typeface="Times New Roman"/>
                <a:cs typeface="Times New Roman"/>
              </a:rPr>
              <a:t>- Берілген кеңестердің мағынасын ашу.</a:t>
            </a:r>
            <a:endParaRPr lang="ru-RU" sz="2000" dirty="0">
              <a:latin typeface="Calibri"/>
              <a:ea typeface="Calibri"/>
              <a:cs typeface="Times New Roman"/>
            </a:endParaRPr>
          </a:p>
          <a:p>
            <a:pPr>
              <a:lnSpc>
                <a:spcPct val="115000"/>
              </a:lnSpc>
              <a:spcAft>
                <a:spcPts val="1000"/>
              </a:spcAft>
            </a:pPr>
            <a:r>
              <a:rPr lang="kk-KZ" sz="2400" b="1" dirty="0">
                <a:latin typeface="Times New Roman"/>
                <a:ea typeface="Times New Roman"/>
                <a:cs typeface="Times New Roman"/>
              </a:rPr>
              <a:t> </a:t>
            </a:r>
            <a:endParaRPr lang="ru-RU" sz="2000" dirty="0">
              <a:latin typeface="Calibri"/>
              <a:ea typeface="Calibri"/>
              <a:cs typeface="Times New Roman"/>
            </a:endParaRPr>
          </a:p>
          <a:p>
            <a:pPr>
              <a:lnSpc>
                <a:spcPct val="115000"/>
              </a:lnSpc>
              <a:spcAft>
                <a:spcPts val="1000"/>
              </a:spcAft>
            </a:pPr>
            <a:r>
              <a:rPr lang="kk-KZ" sz="2400" b="1" dirty="0">
                <a:latin typeface="Times New Roman"/>
                <a:ea typeface="Times New Roman"/>
                <a:cs typeface="Times New Roman"/>
              </a:rPr>
              <a:t>Дескриптор: </a:t>
            </a:r>
            <a:endParaRPr lang="ru-RU" sz="2000" dirty="0">
              <a:latin typeface="Calibri"/>
              <a:ea typeface="Calibri"/>
              <a:cs typeface="Times New Roman"/>
            </a:endParaRPr>
          </a:p>
          <a:p>
            <a:pPr>
              <a:lnSpc>
                <a:spcPct val="115000"/>
              </a:lnSpc>
              <a:spcAft>
                <a:spcPts val="1000"/>
              </a:spcAft>
            </a:pPr>
            <a:r>
              <a:rPr lang="kk-KZ" sz="2400" dirty="0">
                <a:latin typeface="Times New Roman"/>
                <a:ea typeface="Times New Roman"/>
                <a:cs typeface="Times New Roman"/>
              </a:rPr>
              <a:t>- Берілген кеңестердің мағынасын түсінеді;</a:t>
            </a:r>
            <a:endParaRPr lang="ru-RU" sz="2000" dirty="0">
              <a:latin typeface="Calibri"/>
              <a:ea typeface="Calibri"/>
              <a:cs typeface="Times New Roman"/>
            </a:endParaRPr>
          </a:p>
          <a:p>
            <a:pPr>
              <a:lnSpc>
                <a:spcPct val="115000"/>
              </a:lnSpc>
              <a:spcAft>
                <a:spcPts val="1000"/>
              </a:spcAft>
            </a:pPr>
            <a:r>
              <a:rPr lang="kk-KZ" sz="2400" dirty="0">
                <a:latin typeface="Times New Roman"/>
                <a:ea typeface="Times New Roman"/>
                <a:cs typeface="Times New Roman"/>
              </a:rPr>
              <a:t>- мағынасын ашады.</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2047405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95182226"/>
              </p:ext>
            </p:extLst>
          </p:nvPr>
        </p:nvGraphicFramePr>
        <p:xfrm>
          <a:off x="611560" y="1700808"/>
          <a:ext cx="7654019" cy="4335922"/>
        </p:xfrm>
        <a:graphic>
          <a:graphicData uri="http://schemas.openxmlformats.org/drawingml/2006/table">
            <a:tbl>
              <a:tblPr firstRow="1" firstCol="1" bandRow="1"/>
              <a:tblGrid>
                <a:gridCol w="4199605"/>
                <a:gridCol w="3454414"/>
              </a:tblGrid>
              <a:tr h="450580">
                <a:tc>
                  <a:txBody>
                    <a:bodyPr/>
                    <a:lstStyle/>
                    <a:p>
                      <a:pPr>
                        <a:lnSpc>
                          <a:spcPct val="115000"/>
                        </a:lnSpc>
                        <a:spcAft>
                          <a:spcPts val="0"/>
                        </a:spcAft>
                      </a:pPr>
                      <a:r>
                        <a:rPr lang="kk-KZ" sz="2400" dirty="0">
                          <a:effectLst/>
                          <a:latin typeface="Times New Roman"/>
                          <a:ea typeface="Calibri"/>
                          <a:cs typeface="Times New Roman"/>
                        </a:rPr>
                        <a:t>Арасынан қыл өтпейді</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80">
                <a:tc>
                  <a:txBody>
                    <a:bodyPr/>
                    <a:lstStyle/>
                    <a:p>
                      <a:pPr>
                        <a:lnSpc>
                          <a:spcPct val="115000"/>
                        </a:lnSpc>
                        <a:spcAft>
                          <a:spcPts val="0"/>
                        </a:spcAft>
                      </a:pPr>
                      <a:r>
                        <a:rPr lang="kk-KZ" sz="2400" dirty="0" smtClean="0">
                          <a:effectLst/>
                          <a:latin typeface="Times New Roman"/>
                          <a:ea typeface="Calibri"/>
                          <a:cs typeface="Times New Roman"/>
                        </a:rPr>
                        <a:t>Аш бала тоқ баламен ойнамайды</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80">
                <a:tc>
                  <a:txBody>
                    <a:bodyPr/>
                    <a:lstStyle/>
                    <a:p>
                      <a:pPr>
                        <a:lnSpc>
                          <a:spcPct val="115000"/>
                        </a:lnSpc>
                        <a:spcAft>
                          <a:spcPts val="0"/>
                        </a:spcAft>
                      </a:pPr>
                      <a:r>
                        <a:rPr lang="kk-KZ" sz="2400" dirty="0" smtClean="0">
                          <a:effectLst/>
                          <a:latin typeface="Times New Roman"/>
                          <a:ea typeface="Calibri"/>
                          <a:cs typeface="Times New Roman"/>
                        </a:rPr>
                        <a:t>Әке көрген оқ жонар, ана көрген тоң пішер</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80">
                <a:tc>
                  <a:txBody>
                    <a:bodyPr/>
                    <a:lstStyle/>
                    <a:p>
                      <a:pPr>
                        <a:lnSpc>
                          <a:spcPct val="115000"/>
                        </a:lnSpc>
                        <a:spcAft>
                          <a:spcPts val="0"/>
                        </a:spcAft>
                      </a:pPr>
                      <a:r>
                        <a:rPr lang="kk-KZ" sz="2400">
                          <a:effectLst/>
                          <a:latin typeface="Times New Roman"/>
                          <a:ea typeface="Calibri"/>
                          <a:cs typeface="Times New Roman"/>
                        </a:rPr>
                        <a:t>Бауыр басу</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80">
                <a:tc>
                  <a:txBody>
                    <a:bodyPr/>
                    <a:lstStyle/>
                    <a:p>
                      <a:pPr>
                        <a:lnSpc>
                          <a:spcPct val="115000"/>
                        </a:lnSpc>
                        <a:spcAft>
                          <a:spcPts val="0"/>
                        </a:spcAft>
                      </a:pPr>
                      <a:r>
                        <a:rPr lang="kk-KZ" sz="2400" dirty="0">
                          <a:effectLst/>
                          <a:latin typeface="Times New Roman"/>
                          <a:ea typeface="Calibri"/>
                          <a:cs typeface="Times New Roman"/>
                        </a:rPr>
                        <a:t>Қаймағы бұзылмау</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56">
                <a:tc>
                  <a:txBody>
                    <a:bodyPr/>
                    <a:lstStyle/>
                    <a:p>
                      <a:pPr>
                        <a:lnSpc>
                          <a:spcPct val="115000"/>
                        </a:lnSpc>
                        <a:spcAft>
                          <a:spcPts val="0"/>
                        </a:spcAft>
                      </a:pPr>
                      <a:r>
                        <a:rPr lang="kk-KZ" sz="2400" dirty="0">
                          <a:effectLst/>
                          <a:latin typeface="Times New Roman"/>
                          <a:ea typeface="Calibri"/>
                          <a:cs typeface="Times New Roman"/>
                        </a:rPr>
                        <a:t>Қол жалғау (қол ұшын беру)</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580">
                <a:tc>
                  <a:txBody>
                    <a:bodyPr/>
                    <a:lstStyle/>
                    <a:p>
                      <a:pPr>
                        <a:lnSpc>
                          <a:spcPct val="115000"/>
                        </a:lnSpc>
                        <a:spcAft>
                          <a:spcPts val="0"/>
                        </a:spcAft>
                      </a:pPr>
                      <a:r>
                        <a:rPr lang="ru-RU" sz="2400" b="0" i="0" dirty="0" smtClean="0">
                          <a:solidFill>
                            <a:srgbClr val="000000"/>
                          </a:solidFill>
                          <a:effectLst/>
                          <a:latin typeface="Times New Roman" pitchFamily="18" charset="0"/>
                          <a:cs typeface="Times New Roman" pitchFamily="18" charset="0"/>
                        </a:rPr>
                        <a:t>Бар </a:t>
                      </a:r>
                      <a:r>
                        <a:rPr lang="ru-RU" sz="2400" b="0" i="0" dirty="0" err="1" smtClean="0">
                          <a:solidFill>
                            <a:srgbClr val="000000"/>
                          </a:solidFill>
                          <a:effectLst/>
                          <a:latin typeface="Times New Roman" pitchFamily="18" charset="0"/>
                          <a:cs typeface="Times New Roman" pitchFamily="18" charset="0"/>
                        </a:rPr>
                        <a:t>мақтанса</a:t>
                      </a:r>
                      <a:r>
                        <a:rPr lang="ru-RU" sz="2400" b="0" i="0" dirty="0" smtClean="0">
                          <a:solidFill>
                            <a:srgbClr val="000000"/>
                          </a:solidFill>
                          <a:effectLst/>
                          <a:latin typeface="Times New Roman" pitchFamily="18" charset="0"/>
                          <a:cs typeface="Times New Roman" pitchFamily="18" charset="0"/>
                        </a:rPr>
                        <a:t>, </a:t>
                      </a:r>
                      <a:r>
                        <a:rPr lang="ru-RU" sz="2400" b="0" i="0" dirty="0" err="1" smtClean="0">
                          <a:solidFill>
                            <a:srgbClr val="000000"/>
                          </a:solidFill>
                          <a:effectLst/>
                          <a:latin typeface="Times New Roman" pitchFamily="18" charset="0"/>
                          <a:cs typeface="Times New Roman" pitchFamily="18" charset="0"/>
                        </a:rPr>
                        <a:t>табылар</a:t>
                      </a:r>
                      <a:r>
                        <a:rPr lang="ru-RU" sz="2400" b="0" i="0" dirty="0" smtClean="0">
                          <a:solidFill>
                            <a:srgbClr val="000000"/>
                          </a:solidFill>
                          <a:effectLst/>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0" i="0" dirty="0" err="1" smtClean="0">
                          <a:solidFill>
                            <a:srgbClr val="000000"/>
                          </a:solidFill>
                          <a:effectLst/>
                          <a:latin typeface="Times New Roman" pitchFamily="18" charset="0"/>
                          <a:cs typeface="Times New Roman" pitchFamily="18" charset="0"/>
                        </a:rPr>
                        <a:t>Жарлы</a:t>
                      </a:r>
                      <a:r>
                        <a:rPr lang="ru-RU" sz="2400" b="0" i="0" dirty="0" smtClean="0">
                          <a:solidFill>
                            <a:srgbClr val="000000"/>
                          </a:solidFill>
                          <a:effectLst/>
                          <a:latin typeface="Times New Roman" pitchFamily="18" charset="0"/>
                          <a:cs typeface="Times New Roman" pitchFamily="18" charset="0"/>
                        </a:rPr>
                        <a:t> </a:t>
                      </a:r>
                      <a:r>
                        <a:rPr lang="ru-RU" sz="2400" b="0" i="0" dirty="0" err="1" smtClean="0">
                          <a:solidFill>
                            <a:srgbClr val="000000"/>
                          </a:solidFill>
                          <a:effectLst/>
                          <a:latin typeface="Times New Roman" pitchFamily="18" charset="0"/>
                          <a:cs typeface="Times New Roman" pitchFamily="18" charset="0"/>
                        </a:rPr>
                        <a:t>мақтанса</a:t>
                      </a:r>
                      <a:r>
                        <a:rPr lang="ru-RU" sz="2400" b="0" i="0" dirty="0" smtClean="0">
                          <a:solidFill>
                            <a:srgbClr val="000000"/>
                          </a:solidFill>
                          <a:effectLst/>
                          <a:latin typeface="Times New Roman" pitchFamily="18" charset="0"/>
                          <a:cs typeface="Times New Roman" pitchFamily="18" charset="0"/>
                        </a:rPr>
                        <a:t>, </a:t>
                      </a:r>
                      <a:r>
                        <a:rPr lang="ru-RU" sz="2400" b="0" i="0" dirty="0" err="1" smtClean="0">
                          <a:solidFill>
                            <a:srgbClr val="000000"/>
                          </a:solidFill>
                          <a:effectLst/>
                          <a:latin typeface="Times New Roman" pitchFamily="18" charset="0"/>
                          <a:cs typeface="Times New Roman" pitchFamily="18" charset="0"/>
                        </a:rPr>
                        <a:t>шабылар</a:t>
                      </a:r>
                      <a:r>
                        <a:rPr lang="ru-RU" sz="2400" b="0" i="0" dirty="0" smtClean="0">
                          <a:solidFill>
                            <a:srgbClr val="000000"/>
                          </a:solidFill>
                          <a:effectLst/>
                          <a:latin typeface="Times New Roman" pitchFamily="18" charset="0"/>
                          <a:cs typeface="Times New Roman" pitchFamily="18" charset="0"/>
                        </a:rPr>
                        <a:t>.</a:t>
                      </a:r>
                      <a:endParaRPr lang="ru-RU" sz="2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a:xfrm>
            <a:off x="611560" y="188640"/>
            <a:ext cx="8229600" cy="1143000"/>
          </a:xfrm>
        </p:spPr>
        <p:txBody>
          <a:bodyPr>
            <a:normAutofit fontScale="90000"/>
          </a:bodyPr>
          <a:lstStyle/>
          <a:p>
            <a:r>
              <a:rPr lang="kk-KZ" sz="3100" dirty="0">
                <a:effectLst/>
                <a:latin typeface="Times New Roman"/>
                <a:ea typeface="Times New Roman"/>
                <a:cs typeface="Times New Roman"/>
              </a:rPr>
              <a:t>3-тапсырма. Берілген </a:t>
            </a:r>
            <a:r>
              <a:rPr lang="kk-KZ" sz="3100" dirty="0" smtClean="0">
                <a:effectLst/>
                <a:latin typeface="Times New Roman"/>
                <a:ea typeface="Times New Roman"/>
                <a:cs typeface="Times New Roman"/>
              </a:rPr>
              <a:t>фрозиологизмдер мен </a:t>
            </a:r>
            <a:r>
              <a:rPr lang="kk-KZ" sz="3100" dirty="0" smtClean="0">
                <a:effectLst/>
                <a:latin typeface="Times New Roman"/>
                <a:ea typeface="Times New Roman"/>
                <a:cs typeface="Times New Roman"/>
              </a:rPr>
              <a:t>мақал-мәтелдерді ажыратып, әңгімеге қатысын анықтаңыз</a:t>
            </a:r>
            <a:r>
              <a:rPr lang="kk-KZ" sz="3600" dirty="0" smtClean="0">
                <a:effectLst/>
                <a:latin typeface="Times New Roman"/>
                <a:ea typeface="Times New Roman"/>
                <a:cs typeface="Times New Roman"/>
              </a:rPr>
              <a:t>. </a:t>
            </a:r>
            <a:endParaRPr lang="ru-RU" dirty="0"/>
          </a:p>
        </p:txBody>
      </p:sp>
      <p:pic>
        <p:nvPicPr>
          <p:cNvPr id="6146" name="Picture 2" descr="C:\Users\Admin\Desktop\о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5" y="4598311"/>
            <a:ext cx="2259689" cy="225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5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9218" name="Picture 2" descr="C:\Users\Admin\Desktop\пер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98"/>
            <a:ext cx="9144000" cy="695349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1124744"/>
            <a:ext cx="6048672" cy="4500719"/>
          </a:xfrm>
          <a:prstGeom prst="rect">
            <a:avLst/>
          </a:prstGeom>
        </p:spPr>
        <p:txBody>
          <a:bodyPr wrap="square">
            <a:spAutoFit/>
          </a:bodyPr>
          <a:lstStyle/>
          <a:p>
            <a:pPr>
              <a:lnSpc>
                <a:spcPct val="115000"/>
              </a:lnSpc>
              <a:spcAft>
                <a:spcPts val="1000"/>
              </a:spcAft>
            </a:pPr>
            <a:r>
              <a:rPr lang="kk-KZ" sz="2400" b="1" dirty="0">
                <a:latin typeface="Times New Roman"/>
                <a:ea typeface="Times New Roman"/>
                <a:cs typeface="Times New Roman"/>
              </a:rPr>
              <a:t>Бағалау критерийі:</a:t>
            </a:r>
            <a:endParaRPr lang="ru-RU" sz="2000" dirty="0">
              <a:latin typeface="Calibri"/>
              <a:ea typeface="Calibri"/>
              <a:cs typeface="Times New Roman"/>
            </a:endParaRPr>
          </a:p>
          <a:p>
            <a:pPr>
              <a:lnSpc>
                <a:spcPct val="115000"/>
              </a:lnSpc>
              <a:spcAft>
                <a:spcPts val="1000"/>
              </a:spcAft>
            </a:pPr>
            <a:r>
              <a:rPr lang="kk-KZ" sz="2400" b="1" dirty="0">
                <a:latin typeface="Times New Roman"/>
                <a:ea typeface="Times New Roman"/>
                <a:cs typeface="Times New Roman"/>
              </a:rPr>
              <a:t>- </a:t>
            </a:r>
            <a:r>
              <a:rPr lang="kk-KZ" sz="2400" dirty="0">
                <a:latin typeface="Times New Roman"/>
                <a:ea typeface="Times New Roman"/>
                <a:cs typeface="Times New Roman"/>
              </a:rPr>
              <a:t>Берілген фрозиологизмдер мен мақал-мәтелдердің шығармамен байланысын ажырату</a:t>
            </a:r>
            <a:r>
              <a:rPr lang="kk-KZ" sz="2400" dirty="0" smtClean="0">
                <a:latin typeface="Times New Roman"/>
                <a:ea typeface="Times New Roman"/>
                <a:cs typeface="Times New Roman"/>
              </a:rPr>
              <a:t>.</a:t>
            </a:r>
            <a:endParaRPr lang="kk-KZ" sz="2400" b="1" dirty="0" smtClean="0">
              <a:latin typeface="Times New Roman"/>
              <a:ea typeface="Times New Roman"/>
              <a:cs typeface="Times New Roman"/>
            </a:endParaRPr>
          </a:p>
          <a:p>
            <a:pPr>
              <a:lnSpc>
                <a:spcPct val="115000"/>
              </a:lnSpc>
              <a:spcAft>
                <a:spcPts val="1000"/>
              </a:spcAft>
            </a:pPr>
            <a:r>
              <a:rPr lang="kk-KZ" sz="2400" b="1" dirty="0" smtClean="0">
                <a:latin typeface="Times New Roman"/>
                <a:ea typeface="Times New Roman"/>
                <a:cs typeface="Times New Roman"/>
              </a:rPr>
              <a:t>Дескриптор</a:t>
            </a:r>
            <a:r>
              <a:rPr lang="kk-KZ" sz="2400" b="1" dirty="0">
                <a:latin typeface="Times New Roman"/>
                <a:ea typeface="Times New Roman"/>
                <a:cs typeface="Times New Roman"/>
              </a:rPr>
              <a:t>: </a:t>
            </a:r>
            <a:endParaRPr lang="ru-RU" sz="2000" dirty="0">
              <a:latin typeface="Calibri"/>
              <a:ea typeface="Calibri"/>
              <a:cs typeface="Times New Roman"/>
            </a:endParaRPr>
          </a:p>
          <a:p>
            <a:pPr>
              <a:lnSpc>
                <a:spcPct val="115000"/>
              </a:lnSpc>
              <a:spcAft>
                <a:spcPts val="1000"/>
              </a:spcAft>
            </a:pPr>
            <a:r>
              <a:rPr lang="kk-KZ" sz="2400" dirty="0">
                <a:latin typeface="Times New Roman"/>
                <a:ea typeface="Times New Roman"/>
                <a:cs typeface="Times New Roman"/>
              </a:rPr>
              <a:t>- фрозиологизмдер мен мақал-мәтелдердің шығармамен байланысын анықтайды;</a:t>
            </a:r>
            <a:endParaRPr lang="ru-RU" sz="2000" dirty="0">
              <a:latin typeface="Calibri"/>
              <a:ea typeface="Calibri"/>
              <a:cs typeface="Times New Roman"/>
            </a:endParaRPr>
          </a:p>
          <a:p>
            <a:pPr>
              <a:lnSpc>
                <a:spcPct val="115000"/>
              </a:lnSpc>
              <a:spcAft>
                <a:spcPts val="1000"/>
              </a:spcAft>
            </a:pPr>
            <a:r>
              <a:rPr lang="kk-KZ" sz="2400" dirty="0">
                <a:latin typeface="Times New Roman"/>
                <a:ea typeface="Times New Roman"/>
                <a:cs typeface="Times New Roman"/>
              </a:rPr>
              <a:t>-тақырыппен байланыстырады; </a:t>
            </a:r>
            <a:endParaRPr lang="ru-RU" sz="2000" dirty="0">
              <a:latin typeface="Calibri"/>
              <a:ea typeface="Calibri"/>
              <a:cs typeface="Times New Roman"/>
            </a:endParaRPr>
          </a:p>
          <a:p>
            <a:r>
              <a:rPr lang="kk-KZ" sz="2400" dirty="0">
                <a:latin typeface="Times New Roman"/>
                <a:ea typeface="Times New Roman"/>
              </a:rPr>
              <a:t>- ой </a:t>
            </a:r>
            <a:r>
              <a:rPr lang="kk-KZ" sz="2400" dirty="0" smtClean="0">
                <a:latin typeface="Times New Roman"/>
                <a:ea typeface="Times New Roman"/>
              </a:rPr>
              <a:t>бөлісіп, толықтырады.</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1716749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615</TotalTime>
  <Words>339</Words>
  <Application>Microsoft Office PowerPoint</Application>
  <PresentationFormat>Экран (4:3)</PresentationFormat>
  <Paragraphs>70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2 – тапсырма. Әңгіме желісі бойынша Үсен әкесінің айтқан сөздерін жадына түйіп, қиын-қыстау кезде еске алып, әрекет жасауына назар аударыңыздар. Мағынасын ашыңыздар. </vt:lpstr>
      <vt:lpstr>Презентация PowerPoint</vt:lpstr>
      <vt:lpstr>3-тапсырма. Берілген фрозиологизмдер мен мақал-мәтелдерді ажыратып, әңгімеге қатысын анықтаңыз.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28</cp:revision>
  <dcterms:created xsi:type="dcterms:W3CDTF">2020-10-13T13:48:39Z</dcterms:created>
  <dcterms:modified xsi:type="dcterms:W3CDTF">2020-10-18T15:46:11Z</dcterms:modified>
</cp:coreProperties>
</file>