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 id="257" r:id="rId3"/>
    <p:sldId id="266" r:id="rId4"/>
    <p:sldId id="258" r:id="rId5"/>
    <p:sldId id="268" r:id="rId6"/>
    <p:sldId id="264" r:id="rId7"/>
    <p:sldId id="260" r:id="rId8"/>
    <p:sldId id="261" r:id="rId9"/>
    <p:sldId id="256"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11/17/2020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6yOE4H-kj78"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8655" y="609600"/>
            <a:ext cx="10230152" cy="709749"/>
          </a:xfrm>
        </p:spPr>
        <p:txBody>
          <a:bodyPr>
            <a:normAutofit/>
          </a:bodyPr>
          <a:lstStyle/>
          <a:p>
            <a:r>
              <a:rPr lang="kk-KZ" sz="2400" b="1" dirty="0" smtClean="0">
                <a:solidFill>
                  <a:schemeClr val="tx1"/>
                </a:solidFill>
                <a:latin typeface="Times New Roman" panose="02020603050405020304" pitchFamily="18" charset="0"/>
                <a:cs typeface="Times New Roman" panose="02020603050405020304" pitchFamily="18" charset="0"/>
              </a:rPr>
              <a:t>Бөлімнің тақырыбы:          Сүйіспеншілік </a:t>
            </a:r>
            <a:r>
              <a:rPr lang="kk-KZ" sz="2400" b="1" dirty="0">
                <a:solidFill>
                  <a:schemeClr val="tx1"/>
                </a:solidFill>
                <a:latin typeface="Times New Roman" panose="02020603050405020304" pitchFamily="18" charset="0"/>
                <a:cs typeface="Times New Roman" panose="02020603050405020304" pitchFamily="18" charset="0"/>
              </a:rPr>
              <a:t>пен достық</a:t>
            </a: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4088" y="1319349"/>
            <a:ext cx="8074779" cy="4937935"/>
          </a:xfrm>
        </p:spPr>
        <p:txBody>
          <a:bodyPr/>
          <a:lstStyle/>
          <a:p>
            <a:pPr marL="0" indent="0">
              <a:buNone/>
            </a:pPr>
            <a:r>
              <a:rPr lang="kk-KZ" sz="2800" dirty="0" smtClean="0">
                <a:solidFill>
                  <a:schemeClr val="tx1"/>
                </a:solidFill>
                <a:latin typeface="Times New Roman" panose="02020603050405020304" pitchFamily="18" charset="0"/>
                <a:cs typeface="Times New Roman" panose="02020603050405020304" pitchFamily="18" charset="0"/>
              </a:rPr>
              <a:t>Сабақтың тақырыбы: </a:t>
            </a:r>
            <a:r>
              <a:rPr lang="kk-KZ" sz="2800" dirty="0">
                <a:solidFill>
                  <a:schemeClr val="tx1"/>
                </a:solidFill>
                <a:latin typeface="Times New Roman" panose="02020603050405020304" pitchFamily="18" charset="0"/>
                <a:cs typeface="Times New Roman" panose="02020603050405020304" pitchFamily="18" charset="0"/>
              </a:rPr>
              <a:t>Жаман жолдас </a:t>
            </a:r>
            <a:endParaRPr lang="kk-KZ" sz="2800"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ru-RU" dirty="0"/>
          </a:p>
        </p:txBody>
      </p:sp>
      <p:pic>
        <p:nvPicPr>
          <p:cNvPr id="2050" name="Picture 2" descr="Біржан Нуржанович, New York City, СШ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8358" y="2574639"/>
            <a:ext cx="5710747" cy="35507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1004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4950" y="509451"/>
            <a:ext cx="11194868" cy="7202885"/>
          </a:xfrm>
        </p:spPr>
        <p:txBody>
          <a:bodyPr>
            <a:normAutofit/>
          </a:bodyPr>
          <a:lstStyle/>
          <a:p>
            <a:r>
              <a:rPr lang="kk-KZ" sz="2800" dirty="0" smtClean="0">
                <a:solidFill>
                  <a:schemeClr val="tx1"/>
                </a:solidFill>
                <a:latin typeface="Times New Roman" panose="02020603050405020304" pitchFamily="18" charset="0"/>
                <a:cs typeface="Times New Roman" panose="02020603050405020304" pitchFamily="18" charset="0"/>
              </a:rPr>
              <a:t>Қорытынды</a:t>
            </a:r>
            <a:r>
              <a:rPr lang="kk-KZ" sz="2800" dirty="0" smtClean="0">
                <a:latin typeface="Times New Roman" panose="02020603050405020304" pitchFamily="18" charset="0"/>
                <a:cs typeface="Times New Roman" panose="02020603050405020304" pitchFamily="18" charset="0"/>
              </a:rPr>
              <a:t/>
            </a:r>
            <a:br>
              <a:rPr lang="kk-KZ" sz="2800" dirty="0" smtClean="0">
                <a:latin typeface="Times New Roman" panose="02020603050405020304" pitchFamily="18" charset="0"/>
                <a:cs typeface="Times New Roman" panose="02020603050405020304" pitchFamily="18" charset="0"/>
              </a:rPr>
            </a:br>
            <a:r>
              <a:rPr lang="kk-KZ" sz="2800" dirty="0" smtClean="0">
                <a:latin typeface="Times New Roman" panose="02020603050405020304" pitchFamily="18" charset="0"/>
                <a:cs typeface="Times New Roman" panose="02020603050405020304" pitchFamily="18" charset="0"/>
              </a:rPr>
              <a:t>   </a:t>
            </a:r>
            <a:r>
              <a:rPr lang="kk-KZ" sz="2800" dirty="0" smtClean="0">
                <a:solidFill>
                  <a:schemeClr val="tx1"/>
                </a:solidFill>
                <a:latin typeface="Times New Roman" panose="02020603050405020304" pitchFamily="18" charset="0"/>
                <a:cs typeface="Times New Roman" panose="02020603050405020304" pitchFamily="18" charset="0"/>
              </a:rPr>
              <a:t>Халықта </a:t>
            </a:r>
            <a:r>
              <a:rPr lang="kk-KZ" sz="2800" dirty="0">
                <a:solidFill>
                  <a:schemeClr val="tx1"/>
                </a:solidFill>
                <a:latin typeface="Times New Roman" panose="02020603050405020304" pitchFamily="18" charset="0"/>
                <a:cs typeface="Times New Roman" panose="02020603050405020304" pitchFamily="18" charset="0"/>
              </a:rPr>
              <a:t>«Алтын берген – дос емес, ақыл берген – дос» деген мақал бар. Достық – бұл өмірдегі еш нәрсемен бағаланбайтын құндылық.Дос табу оңай, ал оны сақтау  қиын. Сенім мен жарқын көңіл – достықты берік ететін тірек саналады. Өзі шынайы дос бола білген адамның достары да көп болады және жер бетінде өзін жалғыз сезінбейді. Күнделікті өмірде көңіліңе шапа­ғат сәулесін шашып, сенің төрт құбы­лаң­ды тең ететін айналаңдағы доста­рың­ның басы бұзылмағаны қандай жақсы. </a:t>
            </a:r>
            <a:r>
              <a:rPr lang="kk-KZ" sz="2800" dirty="0" smtClean="0">
                <a:solidFill>
                  <a:schemeClr val="tx1"/>
                </a:solidFill>
                <a:latin typeface="Times New Roman" panose="02020603050405020304" pitchFamily="18" charset="0"/>
                <a:cs typeface="Times New Roman" panose="02020603050405020304" pitchFamily="18" charset="0"/>
              </a:rPr>
              <a:t>Сондықтан жаман достан бойыңды аулақ ұста. Оның жаман қылықтарын  түзеуге себепші бол.Адал достықты бағала.</a:t>
            </a:r>
            <a:endParaRPr lang="ru-RU" sz="2800" dirty="0">
              <a:solidFill>
                <a:schemeClr val="tx1"/>
              </a:solidFill>
              <a:latin typeface="Times New Roman" panose="02020603050405020304" pitchFamily="18" charset="0"/>
              <a:cs typeface="Times New Roman" panose="02020603050405020304" pitchFamily="18" charset="0"/>
            </a:endParaRPr>
          </a:p>
        </p:txBody>
      </p:sp>
      <p:pic>
        <p:nvPicPr>
          <p:cNvPr id="4098" name="Picture 2" descr="Запись от 05.11.2015 | Даналардан шыққан нақыл сөздер | ВКонтакте"/>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414623" y="4746444"/>
            <a:ext cx="2626258" cy="26262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09282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2" y="609599"/>
            <a:ext cx="10661227" cy="2995750"/>
          </a:xfrm>
        </p:spPr>
        <p:txBody>
          <a:bodyPr>
            <a:normAutofit fontScale="90000"/>
          </a:bodyPr>
          <a:lstStyle/>
          <a:p>
            <a:r>
              <a:rPr lang="kk-KZ" sz="2800" b="1" i="1" dirty="0" smtClean="0">
                <a:solidFill>
                  <a:schemeClr val="tx1"/>
                </a:solidFill>
                <a:latin typeface="Times New Roman" panose="02020603050405020304" pitchFamily="18" charset="0"/>
                <a:cs typeface="Times New Roman" panose="02020603050405020304" pitchFamily="18" charset="0"/>
              </a:rPr>
              <a:t>Оқу мақсаттары</a:t>
            </a:r>
            <a:r>
              <a:rPr lang="kk-KZ" sz="2800" dirty="0" smtClean="0">
                <a:solidFill>
                  <a:schemeClr val="tx1"/>
                </a:solidFill>
                <a:latin typeface="Times New Roman" panose="02020603050405020304" pitchFamily="18" charset="0"/>
                <a:cs typeface="Times New Roman" panose="02020603050405020304" pitchFamily="18" charset="0"/>
              </a:rPr>
              <a:t>: </a:t>
            </a:r>
            <a:br>
              <a:rPr lang="kk-KZ" sz="2800" dirty="0" smtClean="0">
                <a:solidFill>
                  <a:schemeClr val="tx1"/>
                </a:solidFill>
                <a:latin typeface="Times New Roman" panose="02020603050405020304" pitchFamily="18" charset="0"/>
                <a:cs typeface="Times New Roman" panose="02020603050405020304" pitchFamily="18" charset="0"/>
              </a:rPr>
            </a:br>
            <a:r>
              <a:rPr lang="kk-KZ" sz="2700" dirty="0" smtClean="0">
                <a:solidFill>
                  <a:schemeClr val="tx1"/>
                </a:solidFill>
                <a:latin typeface="Times New Roman" panose="02020603050405020304" pitchFamily="18" charset="0"/>
                <a:cs typeface="Times New Roman" panose="02020603050405020304" pitchFamily="18" charset="0"/>
              </a:rPr>
              <a:t>7.О5.Мәтін </a:t>
            </a:r>
            <a:r>
              <a:rPr lang="kk-KZ" sz="2700" dirty="0">
                <a:solidFill>
                  <a:schemeClr val="tx1"/>
                </a:solidFill>
                <a:latin typeface="Times New Roman" panose="02020603050405020304" pitchFamily="18" charset="0"/>
                <a:cs typeface="Times New Roman" panose="02020603050405020304" pitchFamily="18" charset="0"/>
              </a:rPr>
              <a:t>бойынша проблемалық сұрақтар </a:t>
            </a:r>
            <a:r>
              <a:rPr lang="kk-KZ" sz="2700" dirty="0" smtClean="0">
                <a:solidFill>
                  <a:schemeClr val="tx1"/>
                </a:solidFill>
                <a:latin typeface="Times New Roman" panose="02020603050405020304" pitchFamily="18" charset="0"/>
                <a:cs typeface="Times New Roman" panose="02020603050405020304" pitchFamily="18" charset="0"/>
              </a:rPr>
              <a:t>құрастыру</a:t>
            </a:r>
            <a:br>
              <a:rPr lang="kk-KZ" sz="2700" dirty="0" smtClean="0">
                <a:solidFill>
                  <a:schemeClr val="tx1"/>
                </a:solidFill>
                <a:latin typeface="Times New Roman" panose="02020603050405020304" pitchFamily="18" charset="0"/>
                <a:cs typeface="Times New Roman" panose="02020603050405020304" pitchFamily="18" charset="0"/>
              </a:rPr>
            </a:br>
            <a:r>
              <a:rPr lang="kk-KZ" sz="2700" dirty="0" smtClean="0">
                <a:solidFill>
                  <a:schemeClr val="tx1"/>
                </a:solidFill>
                <a:latin typeface="Times New Roman" panose="02020603050405020304" pitchFamily="18" charset="0"/>
                <a:cs typeface="Times New Roman" panose="02020603050405020304" pitchFamily="18" charset="0"/>
              </a:rPr>
              <a:t>7.ӘТН4. Еліктеуіш </a:t>
            </a:r>
            <a:r>
              <a:rPr lang="kk-KZ" sz="2700" dirty="0">
                <a:solidFill>
                  <a:schemeClr val="tx1"/>
                </a:solidFill>
                <a:latin typeface="Times New Roman" panose="02020603050405020304" pitchFamily="18" charset="0"/>
                <a:cs typeface="Times New Roman" panose="02020603050405020304" pitchFamily="18" charset="0"/>
              </a:rPr>
              <a:t>сөздердің мәнмәтіндегі қолданысын </a:t>
            </a:r>
            <a:r>
              <a:rPr lang="kk-KZ" sz="2700" dirty="0" smtClean="0">
                <a:solidFill>
                  <a:schemeClr val="tx1"/>
                </a:solidFill>
                <a:latin typeface="Times New Roman" panose="02020603050405020304" pitchFamily="18" charset="0"/>
                <a:cs typeface="Times New Roman" panose="02020603050405020304" pitchFamily="18" charset="0"/>
              </a:rPr>
              <a:t>түсіну</a:t>
            </a:r>
            <a:br>
              <a:rPr lang="kk-KZ" sz="2700" dirty="0" smtClean="0">
                <a:solidFill>
                  <a:schemeClr val="tx1"/>
                </a:solidFill>
                <a:latin typeface="Times New Roman" panose="02020603050405020304" pitchFamily="18" charset="0"/>
                <a:cs typeface="Times New Roman" panose="02020603050405020304" pitchFamily="18" charset="0"/>
              </a:rPr>
            </a:br>
            <a:r>
              <a:rPr lang="kk-KZ" sz="2700" dirty="0" smtClean="0">
                <a:solidFill>
                  <a:schemeClr val="tx1"/>
                </a:solidFill>
                <a:latin typeface="Times New Roman" panose="02020603050405020304" pitchFamily="18" charset="0"/>
                <a:cs typeface="Times New Roman" panose="02020603050405020304" pitchFamily="18" charset="0"/>
              </a:rPr>
              <a:t/>
            </a:r>
            <a:br>
              <a:rPr lang="kk-KZ" sz="2700" dirty="0" smtClean="0">
                <a:solidFill>
                  <a:schemeClr val="tx1"/>
                </a:solidFill>
                <a:latin typeface="Times New Roman" panose="02020603050405020304" pitchFamily="18" charset="0"/>
                <a:cs typeface="Times New Roman" panose="02020603050405020304" pitchFamily="18" charset="0"/>
              </a:rPr>
            </a:br>
            <a:r>
              <a:rPr lang="kk-KZ" sz="2800" dirty="0">
                <a:solidFill>
                  <a:schemeClr val="tx1"/>
                </a:solidFill>
                <a:latin typeface="Times New Roman" panose="02020603050405020304" pitchFamily="18" charset="0"/>
                <a:cs typeface="Times New Roman" panose="02020603050405020304" pitchFamily="18" charset="0"/>
              </a:rPr>
              <a:t> </a:t>
            </a:r>
            <a:r>
              <a:rPr lang="kk-KZ" sz="2800" b="1" i="1" dirty="0" smtClean="0">
                <a:solidFill>
                  <a:schemeClr val="tx1"/>
                </a:solidFill>
                <a:latin typeface="Times New Roman" panose="02020603050405020304" pitchFamily="18" charset="0"/>
                <a:cs typeface="Times New Roman" panose="02020603050405020304" pitchFamily="18" charset="0"/>
              </a:rPr>
              <a:t>Сабақ мақсаттары</a:t>
            </a:r>
            <a:r>
              <a:rPr lang="kk-KZ" sz="2800" dirty="0" smtClean="0">
                <a:solidFill>
                  <a:schemeClr val="tx1"/>
                </a:solidFill>
                <a:latin typeface="Times New Roman" panose="02020603050405020304" pitchFamily="18" charset="0"/>
                <a:cs typeface="Times New Roman" panose="02020603050405020304" pitchFamily="18" charset="0"/>
              </a:rPr>
              <a:t>: </a:t>
            </a:r>
            <a:br>
              <a:rPr lang="kk-KZ" sz="2800" dirty="0" smtClean="0">
                <a:solidFill>
                  <a:schemeClr val="tx1"/>
                </a:solidFill>
                <a:latin typeface="Times New Roman" panose="02020603050405020304" pitchFamily="18" charset="0"/>
                <a:cs typeface="Times New Roman" panose="02020603050405020304" pitchFamily="18" charset="0"/>
              </a:rPr>
            </a:br>
            <a:r>
              <a:rPr lang="kk-KZ" sz="2800" dirty="0" smtClean="0">
                <a:solidFill>
                  <a:schemeClr val="tx1"/>
                </a:solidFill>
                <a:latin typeface="Times New Roman" panose="02020603050405020304" pitchFamily="18" charset="0"/>
                <a:cs typeface="Times New Roman" panose="02020603050405020304" pitchFamily="18" charset="0"/>
              </a:rPr>
              <a:t>Мәтін бойынша  </a:t>
            </a:r>
            <a:r>
              <a:rPr lang="kk-KZ" sz="2800" dirty="0">
                <a:solidFill>
                  <a:schemeClr val="tx1"/>
                </a:solidFill>
                <a:latin typeface="Times New Roman" panose="02020603050405020304" pitchFamily="18" charset="0"/>
                <a:cs typeface="Times New Roman" panose="02020603050405020304" pitchFamily="18" charset="0"/>
              </a:rPr>
              <a:t>проблемалық сұрақтар </a:t>
            </a:r>
            <a:r>
              <a:rPr lang="kk-KZ" sz="2800" dirty="0" smtClean="0">
                <a:solidFill>
                  <a:schemeClr val="tx1"/>
                </a:solidFill>
                <a:latin typeface="Times New Roman" panose="02020603050405020304" pitchFamily="18" charset="0"/>
                <a:cs typeface="Times New Roman" panose="02020603050405020304" pitchFamily="18" charset="0"/>
              </a:rPr>
              <a:t>құрастырады.</a:t>
            </a:r>
            <a:br>
              <a:rPr lang="kk-KZ" sz="2800" dirty="0" smtClean="0">
                <a:solidFill>
                  <a:schemeClr val="tx1"/>
                </a:solidFill>
                <a:latin typeface="Times New Roman" panose="02020603050405020304" pitchFamily="18" charset="0"/>
                <a:cs typeface="Times New Roman" panose="02020603050405020304" pitchFamily="18" charset="0"/>
              </a:rPr>
            </a:br>
            <a:r>
              <a:rPr lang="kk-KZ" sz="2800" dirty="0">
                <a:solidFill>
                  <a:schemeClr val="tx1"/>
                </a:solidFill>
                <a:latin typeface="Times New Roman" panose="02020603050405020304" pitchFamily="18" charset="0"/>
                <a:cs typeface="Times New Roman" panose="02020603050405020304" pitchFamily="18" charset="0"/>
              </a:rPr>
              <a:t>Еліктеуіш сөздердің мәнмәтіндегі қолданысын </a:t>
            </a:r>
            <a:r>
              <a:rPr lang="kk-KZ" sz="2800" dirty="0" smtClean="0">
                <a:solidFill>
                  <a:schemeClr val="tx1"/>
                </a:solidFill>
                <a:latin typeface="Times New Roman" panose="02020603050405020304" pitchFamily="18" charset="0"/>
                <a:cs typeface="Times New Roman" panose="02020603050405020304" pitchFamily="18" charset="0"/>
              </a:rPr>
              <a:t>түсінеді.</a:t>
            </a:r>
            <a:r>
              <a:rPr lang="kk-KZ" sz="2800" dirty="0">
                <a:solidFill>
                  <a:schemeClr val="tx1"/>
                </a:solidFill>
                <a:latin typeface="Times New Roman" panose="02020603050405020304" pitchFamily="18" charset="0"/>
                <a:cs typeface="Times New Roman" panose="02020603050405020304" pitchFamily="18" charset="0"/>
              </a:rPr>
              <a:t/>
            </a:r>
            <a:br>
              <a:rPr lang="kk-KZ" sz="2800" dirty="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
            </a:r>
            <a:br>
              <a:rPr lang="ru-RU" sz="2000" dirty="0">
                <a:solidFill>
                  <a:schemeClr val="tx1"/>
                </a:solidFill>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3" y="3605349"/>
            <a:ext cx="10465284" cy="2991394"/>
          </a:xfrm>
        </p:spPr>
        <p:txBody>
          <a:bodyPr/>
          <a:lstStyle/>
          <a:p>
            <a:pPr marL="0" indent="0">
              <a:buNone/>
            </a:pPr>
            <a:r>
              <a:rPr lang="kk-KZ" sz="3200" b="1" i="1" dirty="0" smtClean="0">
                <a:latin typeface="Times New Roman" panose="02020603050405020304" pitchFamily="18" charset="0"/>
                <a:cs typeface="Times New Roman" panose="02020603050405020304" pitchFamily="18" charset="0"/>
              </a:rPr>
              <a:t>Бағалау критерийі</a:t>
            </a:r>
            <a:r>
              <a:rPr lang="kk-KZ" sz="3200" dirty="0" smtClean="0"/>
              <a:t>:</a:t>
            </a:r>
          </a:p>
          <a:p>
            <a:r>
              <a:rPr lang="kk-KZ" sz="3200" dirty="0" smtClean="0"/>
              <a:t> </a:t>
            </a:r>
            <a:r>
              <a:rPr lang="kk-KZ" sz="3200" dirty="0" smtClean="0">
                <a:solidFill>
                  <a:schemeClr val="tx1"/>
                </a:solidFill>
                <a:latin typeface="Times New Roman" panose="02020603050405020304" pitchFamily="18" charset="0"/>
                <a:cs typeface="Times New Roman" panose="02020603050405020304" pitchFamily="18" charset="0"/>
              </a:rPr>
              <a:t>Проблемалық </a:t>
            </a:r>
            <a:r>
              <a:rPr lang="kk-KZ" sz="3200" dirty="0">
                <a:solidFill>
                  <a:schemeClr val="tx1"/>
                </a:solidFill>
                <a:latin typeface="Times New Roman" panose="02020603050405020304" pitchFamily="18" charset="0"/>
                <a:cs typeface="Times New Roman" panose="02020603050405020304" pitchFamily="18" charset="0"/>
              </a:rPr>
              <a:t>сұрақтар </a:t>
            </a:r>
            <a:r>
              <a:rPr lang="kk-KZ" sz="3200" dirty="0" smtClean="0">
                <a:solidFill>
                  <a:schemeClr val="tx1"/>
                </a:solidFill>
                <a:latin typeface="Times New Roman" panose="02020603050405020304" pitchFamily="18" charset="0"/>
                <a:cs typeface="Times New Roman" panose="02020603050405020304" pitchFamily="18" charset="0"/>
              </a:rPr>
              <a:t>құрастыру</a:t>
            </a:r>
          </a:p>
          <a:p>
            <a:r>
              <a:rPr lang="kk-KZ" sz="3200" dirty="0">
                <a:solidFill>
                  <a:schemeClr val="tx1"/>
                </a:solidFill>
                <a:latin typeface="Times New Roman" panose="02020603050405020304" pitchFamily="18" charset="0"/>
                <a:cs typeface="Times New Roman" panose="02020603050405020304" pitchFamily="18" charset="0"/>
              </a:rPr>
              <a:t>Еліктеуіш </a:t>
            </a:r>
            <a:r>
              <a:rPr lang="kk-KZ" sz="3200" dirty="0" smtClean="0">
                <a:solidFill>
                  <a:schemeClr val="tx1"/>
                </a:solidFill>
                <a:latin typeface="Times New Roman" panose="02020603050405020304" pitchFamily="18" charset="0"/>
                <a:cs typeface="Times New Roman" panose="02020603050405020304" pitchFamily="18" charset="0"/>
              </a:rPr>
              <a:t>сөздердің </a:t>
            </a:r>
            <a:r>
              <a:rPr lang="kk-KZ" sz="3200" dirty="0">
                <a:solidFill>
                  <a:schemeClr val="tx1"/>
                </a:solidFill>
                <a:latin typeface="Times New Roman" panose="02020603050405020304" pitchFamily="18" charset="0"/>
                <a:cs typeface="Times New Roman" panose="02020603050405020304" pitchFamily="18" charset="0"/>
              </a:rPr>
              <a:t>қолданысын </a:t>
            </a:r>
            <a:r>
              <a:rPr lang="kk-KZ" sz="3200" dirty="0" smtClean="0">
                <a:solidFill>
                  <a:schemeClr val="tx1"/>
                </a:solidFill>
                <a:latin typeface="Times New Roman" panose="02020603050405020304" pitchFamily="18" charset="0"/>
                <a:cs typeface="Times New Roman" panose="02020603050405020304" pitchFamily="18" charset="0"/>
              </a:rPr>
              <a:t>түсіну</a:t>
            </a:r>
            <a:endParaRPr lang="kk-KZ" sz="3200" dirty="0" smtClean="0"/>
          </a:p>
          <a:p>
            <a:endParaRPr lang="ru-RU" dirty="0"/>
          </a:p>
        </p:txBody>
      </p:sp>
    </p:spTree>
    <p:extLst>
      <p:ext uri="{BB962C8B-B14F-4D97-AF65-F5344CB8AC3E}">
        <p14:creationId xmlns:p14="http://schemas.microsoft.com/office/powerpoint/2010/main" val="39575319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349100" cy="2133600"/>
          </a:xfrm>
        </p:spPr>
        <p:txBody>
          <a:bodyPr/>
          <a:lstStyle/>
          <a:p>
            <a:pPr algn="ctr"/>
            <a:r>
              <a:rPr lang="kk-KZ" altLang="ru-RU" b="1" dirty="0" smtClean="0">
                <a:solidFill>
                  <a:schemeClr val="tx1"/>
                </a:solidFill>
                <a:latin typeface="Times New Roman" panose="02020603050405020304" pitchFamily="18" charset="0"/>
                <a:cs typeface="Times New Roman" panose="02020603050405020304" pitchFamily="18" charset="0"/>
              </a:rPr>
              <a:t>Миға шабуыл </a:t>
            </a:r>
            <a:endParaRPr lang="ru-RU" dirty="0"/>
          </a:p>
        </p:txBody>
      </p:sp>
      <p:sp>
        <p:nvSpPr>
          <p:cNvPr id="3" name="Объект 2"/>
          <p:cNvSpPr>
            <a:spLocks noGrp="1"/>
          </p:cNvSpPr>
          <p:nvPr>
            <p:ph idx="1"/>
          </p:nvPr>
        </p:nvSpPr>
        <p:spPr>
          <a:xfrm>
            <a:off x="677334" y="2403566"/>
            <a:ext cx="8740986" cy="3637796"/>
          </a:xfrm>
        </p:spPr>
        <p:txBody>
          <a:bodyPr>
            <a:normAutofit/>
          </a:bodyPr>
          <a:lstStyle/>
          <a:p>
            <a:r>
              <a:rPr lang="kk-KZ" sz="3200" dirty="0" smtClean="0">
                <a:latin typeface="Times New Roman" panose="02020603050405020304" pitchFamily="18" charset="0"/>
                <a:cs typeface="Times New Roman" panose="02020603050405020304" pitchFamily="18" charset="0"/>
              </a:rPr>
              <a:t>1.Досың бар ма?</a:t>
            </a:r>
          </a:p>
          <a:p>
            <a:r>
              <a:rPr lang="kk-KZ" sz="3200" dirty="0" smtClean="0">
                <a:latin typeface="Times New Roman" panose="02020603050405020304" pitchFamily="18" charset="0"/>
                <a:cs typeface="Times New Roman" panose="02020603050405020304" pitchFamily="18" charset="0"/>
              </a:rPr>
              <a:t>2.Адал достық дегеніміз қандай болады?</a:t>
            </a:r>
          </a:p>
          <a:p>
            <a:r>
              <a:rPr lang="kk-KZ" sz="3200" dirty="0">
                <a:latin typeface="Times New Roman" panose="02020603050405020304" pitchFamily="18" charset="0"/>
                <a:cs typeface="Times New Roman" panose="02020603050405020304" pitchFamily="18" charset="0"/>
              </a:rPr>
              <a:t>3</a:t>
            </a:r>
            <a:r>
              <a:rPr lang="kk-KZ" sz="3200" dirty="0" smtClean="0">
                <a:latin typeface="Times New Roman" panose="02020603050405020304" pitchFamily="18" charset="0"/>
                <a:cs typeface="Times New Roman" panose="02020603050405020304" pitchFamily="18" charset="0"/>
              </a:rPr>
              <a:t>.Жаман досқа қандай сипаттама берер едің?</a:t>
            </a:r>
            <a:r>
              <a:rPr lang="kk-KZ" sz="3200" dirty="0">
                <a:latin typeface="Times New Roman" panose="02020603050405020304" pitchFamily="18" charset="0"/>
                <a:cs typeface="Times New Roman" panose="02020603050405020304" pitchFamily="18" charset="0"/>
              </a:rPr>
              <a:t> </a:t>
            </a:r>
            <a:endParaRPr lang="kk-KZ" sz="3200" dirty="0" smtClean="0">
              <a:latin typeface="Times New Roman" panose="02020603050405020304" pitchFamily="18" charset="0"/>
              <a:cs typeface="Times New Roman" panose="02020603050405020304" pitchFamily="18" charset="0"/>
            </a:endParaRPr>
          </a:p>
          <a:p>
            <a:endParaRPr lang="kk-KZ"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4394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96686"/>
          </a:xfrm>
        </p:spPr>
        <p:txBody>
          <a:bodyPr>
            <a:normAutofit/>
          </a:bodyPr>
          <a:lstStyle/>
          <a:p>
            <a:r>
              <a:rPr lang="kk-KZ" altLang="ru-RU" b="1" i="1" dirty="0" smtClean="0">
                <a:solidFill>
                  <a:schemeClr val="tx1"/>
                </a:solidFill>
                <a:latin typeface="Times New Roman" panose="02020603050405020304" pitchFamily="18" charset="0"/>
                <a:cs typeface="Times New Roman" panose="02020603050405020304" pitchFamily="18" charset="0"/>
              </a:rPr>
              <a:t>Ой түрткі </a:t>
            </a:r>
            <a:endParaRPr lang="ru-RU" b="1" i="1" dirty="0">
              <a:solidFill>
                <a:schemeClr val="tx1"/>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idx="1"/>
          </p:nvPr>
        </p:nvSpPr>
        <p:spPr>
          <a:xfrm>
            <a:off x="677334" y="1476103"/>
            <a:ext cx="8596668" cy="4565259"/>
          </a:xfrm>
        </p:spPr>
        <p:txBody>
          <a:bodyPr>
            <a:normAutofit fontScale="92500" lnSpcReduction="20000"/>
          </a:bodyPr>
          <a:lstStyle/>
          <a:p>
            <a:r>
              <a:rPr lang="kk-KZ" sz="3200" dirty="0" smtClean="0">
                <a:latin typeface="Times New Roman" panose="02020603050405020304" pitchFamily="18" charset="0"/>
                <a:cs typeface="Times New Roman" panose="02020603050405020304" pitchFamily="18" charset="0"/>
              </a:rPr>
              <a:t>Қандай сұрақтарды проблемалық сұрақ дейміз?</a:t>
            </a:r>
          </a:p>
          <a:p>
            <a:r>
              <a:rPr lang="kk-KZ" sz="3200" dirty="0" smtClean="0">
                <a:latin typeface="Times New Roman" panose="02020603050405020304" pitchFamily="18" charset="0"/>
                <a:cs typeface="Times New Roman" panose="02020603050405020304" pitchFamily="18" charset="0"/>
              </a:rPr>
              <a:t>Мына сөздерді еліктеуіш сөздерге жатқызуға бола ма? Мысалы: Мылтық тарс етті.Ағаш гүрс етті.Атты жігіт мырс-мырс күлді.Абай селк етіп,жалт қарады.</a:t>
            </a:r>
          </a:p>
          <a:p>
            <a:r>
              <a:rPr lang="kk-KZ" sz="3200" dirty="0" smtClean="0">
                <a:latin typeface="Times New Roman" panose="02020603050405020304" pitchFamily="18" charset="0"/>
                <a:cs typeface="Times New Roman" panose="02020603050405020304" pitchFamily="18" charset="0"/>
              </a:rPr>
              <a:t>Еліктеуіш сөздерге анықтаманы қалай  берер едің?</a:t>
            </a:r>
          </a:p>
          <a:p>
            <a:endParaRPr lang="kk-KZ" sz="3200" dirty="0" smtClean="0">
              <a:latin typeface="Times New Roman" panose="02020603050405020304" pitchFamily="18" charset="0"/>
              <a:cs typeface="Times New Roman" panose="02020603050405020304" pitchFamily="18" charset="0"/>
            </a:endParaRPr>
          </a:p>
          <a:p>
            <a:endParaRPr lang="kk-KZ" sz="3200" dirty="0">
              <a:latin typeface="Times New Roman" panose="02020603050405020304" pitchFamily="18" charset="0"/>
              <a:cs typeface="Times New Roman" panose="02020603050405020304" pitchFamily="18" charset="0"/>
            </a:endParaRPr>
          </a:p>
          <a:p>
            <a:r>
              <a:rPr lang="kk-KZ" sz="3200" b="1" dirty="0" smtClean="0">
                <a:latin typeface="Times New Roman" panose="02020603050405020304" pitchFamily="18" charset="0"/>
                <a:cs typeface="Times New Roman" panose="02020603050405020304" pitchFamily="18" charset="0"/>
              </a:rPr>
              <a:t>Өзіңді тексер</a:t>
            </a:r>
          </a:p>
          <a:p>
            <a:endParaRPr lang="ru-RU" dirty="0"/>
          </a:p>
        </p:txBody>
      </p:sp>
    </p:spTree>
    <p:extLst>
      <p:ext uri="{BB962C8B-B14F-4D97-AF65-F5344CB8AC3E}">
        <p14:creationId xmlns:p14="http://schemas.microsoft.com/office/powerpoint/2010/main" val="2630703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Әлеуметтік желілердің қазіргі жастардың дүниетанымына тигізетін әсер -  online presentation"/>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92331" y="561703"/>
            <a:ext cx="10137012" cy="62962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3475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3"/>
          <p:cNvSpPr>
            <a:spLocks noGrp="1"/>
          </p:cNvSpPr>
          <p:nvPr>
            <p:ph idx="1"/>
          </p:nvPr>
        </p:nvSpPr>
        <p:spPr>
          <a:xfrm>
            <a:off x="677863" y="587829"/>
            <a:ext cx="9772423" cy="5943600"/>
          </a:xfrm>
        </p:spPr>
        <p:txBody>
          <a:bodyPr>
            <a:normAutofit fontScale="90000" lnSpcReduction="10000"/>
          </a:bodyPr>
          <a:lstStyle/>
          <a:p>
            <a:pPr marL="0" indent="0">
              <a:buNone/>
            </a:pPr>
            <a:r>
              <a:rPr lang="kk-KZ" sz="2900" b="1" dirty="0" smtClean="0">
                <a:latin typeface="Times New Roman" panose="02020603050405020304" pitchFamily="18" charset="0"/>
                <a:cs typeface="Times New Roman" panose="02020603050405020304" pitchFamily="18" charset="0"/>
              </a:rPr>
              <a:t>Өзіңді тексер</a:t>
            </a:r>
            <a:endParaRPr lang="kk-KZ" dirty="0" smtClean="0"/>
          </a:p>
          <a:p>
            <a:r>
              <a:rPr lang="kk-KZ" sz="2900" dirty="0" smtClean="0">
                <a:latin typeface="Times New Roman" panose="02020603050405020304" pitchFamily="18" charset="0"/>
                <a:cs typeface="Times New Roman" panose="02020603050405020304" pitchFamily="18" charset="0"/>
              </a:rPr>
              <a:t>Еліктеу сөздер екіге бөлінеді: бір тобы еліктеуіш сөздер,екіншісі бейнелеуіш сөздер деп аталады.</a:t>
            </a:r>
            <a:endParaRPr lang="ru-RU" sz="2900" dirty="0">
              <a:latin typeface="Times New Roman" panose="02020603050405020304" pitchFamily="18" charset="0"/>
              <a:cs typeface="Times New Roman" panose="02020603050405020304" pitchFamily="18" charset="0"/>
            </a:endParaRPr>
          </a:p>
          <a:p>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Еліктеуіш</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сөздер</a:t>
            </a:r>
            <a:r>
              <a:rPr lang="ru-RU" sz="2900" dirty="0" smtClean="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т</a:t>
            </a:r>
            <a:r>
              <a:rPr lang="ru-RU" sz="2900" dirty="0" err="1" smtClean="0">
                <a:latin typeface="Times New Roman" panose="02020603050405020304" pitchFamily="18" charset="0"/>
                <a:cs typeface="Times New Roman" panose="02020603050405020304" pitchFamily="18" charset="0"/>
              </a:rPr>
              <a:t>абиғатта</a:t>
            </a:r>
            <a:r>
              <a:rPr lang="ru-RU" sz="2900" dirty="0" smtClean="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ұшырасатын</a:t>
            </a:r>
            <a:r>
              <a:rPr lang="ru-RU" sz="2900" dirty="0">
                <a:latin typeface="Times New Roman" panose="02020603050405020304" pitchFamily="18" charset="0"/>
                <a:cs typeface="Times New Roman" panose="02020603050405020304" pitchFamily="18" charset="0"/>
              </a:rPr>
              <a:t> сан </a:t>
            </a:r>
            <a:r>
              <a:rPr lang="ru-RU" sz="2900" dirty="0" err="1">
                <a:latin typeface="Times New Roman" panose="02020603050405020304" pitchFamily="18" charset="0"/>
                <a:cs typeface="Times New Roman" panose="02020603050405020304" pitchFamily="18" charset="0"/>
              </a:rPr>
              <a:t>алуан</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құбылыстар</a:t>
            </a:r>
            <a:r>
              <a:rPr lang="ru-RU" sz="2900" dirty="0">
                <a:latin typeface="Times New Roman" panose="02020603050405020304" pitchFamily="18" charset="0"/>
                <a:cs typeface="Times New Roman" panose="02020603050405020304" pitchFamily="18" charset="0"/>
              </a:rPr>
              <a:t> мен </a:t>
            </a:r>
            <a:r>
              <a:rPr lang="ru-RU" sz="2900" dirty="0" err="1">
                <a:latin typeface="Times New Roman" panose="02020603050405020304" pitchFamily="18" charset="0"/>
                <a:cs typeface="Times New Roman" panose="02020603050405020304" pitchFamily="18" charset="0"/>
              </a:rPr>
              <a:t>заттардың</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бір-біріне</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қақтығысу-соқтығысуларынан</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туатын</a:t>
            </a:r>
            <a:r>
              <a:rPr lang="ru-RU" sz="2900" dirty="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дыбыстардың</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атауларын</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айтамыз</a:t>
            </a:r>
            <a:r>
              <a:rPr lang="ru-RU" sz="2900" dirty="0" smtClean="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Мысалы</a:t>
            </a:r>
            <a:r>
              <a:rPr lang="ru-RU" sz="2900" dirty="0">
                <a:latin typeface="Times New Roman" panose="02020603050405020304" pitchFamily="18" charset="0"/>
                <a:cs typeface="Times New Roman" panose="02020603050405020304" pitchFamily="18" charset="0"/>
              </a:rPr>
              <a:t>: </a:t>
            </a:r>
            <a:r>
              <a:rPr lang="ru-RU" sz="2900" i="1" dirty="0" err="1">
                <a:latin typeface="Times New Roman" panose="02020603050405020304" pitchFamily="18" charset="0"/>
                <a:cs typeface="Times New Roman" panose="02020603050405020304" pitchFamily="18" charset="0"/>
              </a:rPr>
              <a:t>Мылтық</a:t>
            </a:r>
            <a:r>
              <a:rPr lang="ru-RU" sz="2900" i="1" dirty="0">
                <a:latin typeface="Times New Roman" panose="02020603050405020304" pitchFamily="18" charset="0"/>
                <a:cs typeface="Times New Roman" panose="02020603050405020304" pitchFamily="18" charset="0"/>
              </a:rPr>
              <a:t> </a:t>
            </a:r>
            <a:r>
              <a:rPr lang="ru-RU" sz="2900" i="1" dirty="0" err="1">
                <a:latin typeface="Times New Roman" panose="02020603050405020304" pitchFamily="18" charset="0"/>
                <a:cs typeface="Times New Roman" panose="02020603050405020304" pitchFamily="18" charset="0"/>
              </a:rPr>
              <a:t>тарс</a:t>
            </a:r>
            <a:r>
              <a:rPr lang="ru-RU" sz="2900" i="1" dirty="0">
                <a:latin typeface="Times New Roman" panose="02020603050405020304" pitchFamily="18" charset="0"/>
                <a:cs typeface="Times New Roman" panose="02020603050405020304" pitchFamily="18" charset="0"/>
              </a:rPr>
              <a:t> </a:t>
            </a:r>
            <a:r>
              <a:rPr lang="ru-RU" sz="2900" i="1" dirty="0" err="1" smtClean="0">
                <a:latin typeface="Times New Roman" panose="02020603050405020304" pitchFamily="18" charset="0"/>
                <a:cs typeface="Times New Roman" panose="02020603050405020304" pitchFamily="18" charset="0"/>
              </a:rPr>
              <a:t>етті</a:t>
            </a:r>
            <a:r>
              <a:rPr lang="ru-RU" sz="2900" i="1" dirty="0">
                <a:latin typeface="Times New Roman" panose="02020603050405020304" pitchFamily="18" charset="0"/>
                <a:cs typeface="Times New Roman" panose="02020603050405020304" pitchFamily="18" charset="0"/>
              </a:rPr>
              <a:t>.</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Ондағы</a:t>
            </a:r>
            <a:r>
              <a:rPr lang="ru-RU" sz="2900" dirty="0">
                <a:latin typeface="Times New Roman" panose="02020603050405020304" pitchFamily="18" charset="0"/>
                <a:cs typeface="Times New Roman" panose="02020603050405020304" pitchFamily="18" charset="0"/>
              </a:rPr>
              <a:t> </a:t>
            </a:r>
            <a:r>
              <a:rPr lang="ru-RU" sz="2900" i="1" dirty="0" err="1">
                <a:latin typeface="Times New Roman" panose="02020603050405020304" pitchFamily="18" charset="0"/>
                <a:cs typeface="Times New Roman" panose="02020603050405020304" pitchFamily="18" charset="0"/>
              </a:rPr>
              <a:t>тарс</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деген</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сөз</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мылтықтың</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атылуынан</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туған</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дыбыстың</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атын</a:t>
            </a:r>
            <a:r>
              <a:rPr lang="ru-RU" sz="2900" dirty="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білдіреді</a:t>
            </a:r>
            <a:r>
              <a:rPr lang="ru-RU" sz="2900" dirty="0" smtClean="0">
                <a:latin typeface="Times New Roman" panose="02020603050405020304" pitchFamily="18" charset="0"/>
                <a:cs typeface="Times New Roman" panose="02020603050405020304" pitchFamily="18" charset="0"/>
              </a:rPr>
              <a:t>.</a:t>
            </a:r>
          </a:p>
          <a:p>
            <a:r>
              <a:rPr lang="ru-RU" sz="2900" dirty="0" smtClean="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Б</a:t>
            </a:r>
            <a:r>
              <a:rPr lang="ru-RU" sz="2900" dirty="0" err="1" smtClean="0">
                <a:latin typeface="Times New Roman" panose="02020603050405020304" pitchFamily="18" charset="0"/>
                <a:cs typeface="Times New Roman" panose="02020603050405020304" pitchFamily="18" charset="0"/>
              </a:rPr>
              <a:t>ейнелеуіш</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сөздер</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табиғатта</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кездесетін</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құбылыстар</a:t>
            </a:r>
            <a:r>
              <a:rPr lang="ru-RU" sz="2900" dirty="0" smtClean="0">
                <a:latin typeface="Times New Roman" panose="02020603050405020304" pitchFamily="18" charset="0"/>
                <a:cs typeface="Times New Roman" panose="02020603050405020304" pitchFamily="18" charset="0"/>
              </a:rPr>
              <a:t> мен </a:t>
            </a:r>
            <a:r>
              <a:rPr lang="ru-RU" sz="2900" dirty="0" err="1" smtClean="0">
                <a:latin typeface="Times New Roman" panose="02020603050405020304" pitchFamily="18" charset="0"/>
                <a:cs typeface="Times New Roman" panose="02020603050405020304" pitchFamily="18" charset="0"/>
              </a:rPr>
              <a:t>заттардың</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әрекет-қимылдарын</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көзбен</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көру</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арқылы</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қабылданған</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бейне</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көріністердің</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атауларын</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білдіреді.</a:t>
            </a:r>
            <a:r>
              <a:rPr lang="ru-RU" sz="2900" i="1" dirty="0" err="1" smtClean="0">
                <a:latin typeface="Times New Roman" panose="02020603050405020304" pitchFamily="18" charset="0"/>
                <a:cs typeface="Times New Roman" panose="02020603050405020304" pitchFamily="18" charset="0"/>
              </a:rPr>
              <a:t>Мысалы:Қарға</a:t>
            </a:r>
            <a:r>
              <a:rPr lang="ru-RU" sz="2900" i="1" dirty="0" smtClean="0">
                <a:latin typeface="Times New Roman" panose="02020603050405020304" pitchFamily="18" charset="0"/>
                <a:cs typeface="Times New Roman" panose="02020603050405020304" pitchFamily="18" charset="0"/>
              </a:rPr>
              <a:t> </a:t>
            </a:r>
            <a:r>
              <a:rPr lang="ru-RU" sz="2900" i="1" dirty="0" err="1">
                <a:latin typeface="Times New Roman" panose="02020603050405020304" pitchFamily="18" charset="0"/>
                <a:cs typeface="Times New Roman" panose="02020603050405020304" pitchFamily="18" charset="0"/>
              </a:rPr>
              <a:t>қарқ</a:t>
            </a:r>
            <a:r>
              <a:rPr lang="ru-RU" sz="2900" i="1" dirty="0">
                <a:latin typeface="Times New Roman" panose="02020603050405020304" pitchFamily="18" charset="0"/>
                <a:cs typeface="Times New Roman" panose="02020603050405020304" pitchFamily="18" charset="0"/>
              </a:rPr>
              <a:t> </a:t>
            </a:r>
            <a:r>
              <a:rPr lang="ru-RU" sz="2900" i="1" dirty="0" err="1">
                <a:latin typeface="Times New Roman" panose="02020603050405020304" pitchFamily="18" charset="0"/>
                <a:cs typeface="Times New Roman" panose="02020603050405020304" pitchFamily="18" charset="0"/>
              </a:rPr>
              <a:t>етті</a:t>
            </a:r>
            <a:r>
              <a:rPr lang="ru-RU" sz="2900" i="1"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деген</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сөйлемдерді</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алсақ</a:t>
            </a:r>
            <a:r>
              <a:rPr lang="ru-RU" sz="2900" dirty="0" smtClean="0">
                <a:latin typeface="Times New Roman" panose="02020603050405020304" pitchFamily="18" charset="0"/>
                <a:cs typeface="Times New Roman" panose="02020603050405020304" pitchFamily="18" charset="0"/>
              </a:rPr>
              <a:t>,</a:t>
            </a:r>
            <a:r>
              <a:rPr lang="ru-RU" sz="2900" dirty="0">
                <a:latin typeface="Times New Roman" panose="02020603050405020304" pitchFamily="18" charset="0"/>
                <a:cs typeface="Times New Roman" panose="02020603050405020304" pitchFamily="18" charset="0"/>
              </a:rPr>
              <a:t> </a:t>
            </a:r>
            <a:r>
              <a:rPr lang="ru-RU" sz="2900" i="1" dirty="0" err="1">
                <a:latin typeface="Times New Roman" panose="02020603050405020304" pitchFamily="18" charset="0"/>
                <a:cs typeface="Times New Roman" panose="02020603050405020304" pitchFamily="18" charset="0"/>
              </a:rPr>
              <a:t>қарқ</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деген</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сөз</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қарғаның</a:t>
            </a:r>
            <a:r>
              <a:rPr lang="ru-RU" sz="2900" dirty="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дыбыстауынан</a:t>
            </a:r>
            <a:r>
              <a:rPr lang="ru-RU" sz="2900" dirty="0" smtClean="0">
                <a:latin typeface="Times New Roman" panose="02020603050405020304" pitchFamily="18" charset="0"/>
                <a:cs typeface="Times New Roman" panose="02020603050405020304" pitchFamily="18" charset="0"/>
              </a:rPr>
              <a:t> </a:t>
            </a:r>
            <a:r>
              <a:rPr lang="ru-RU" sz="2900" dirty="0">
                <a:latin typeface="Times New Roman" panose="02020603050405020304" pitchFamily="18" charset="0"/>
                <a:cs typeface="Times New Roman" panose="02020603050405020304" pitchFamily="18" charset="0"/>
              </a:rPr>
              <a:t>(</a:t>
            </a:r>
            <a:r>
              <a:rPr lang="ru-RU" sz="2900" dirty="0" err="1">
                <a:latin typeface="Times New Roman" panose="02020603050405020304" pitchFamily="18" charset="0"/>
                <a:cs typeface="Times New Roman" panose="02020603050405020304" pitchFamily="18" charset="0"/>
              </a:rPr>
              <a:t>қарқылдауынан</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шыққан</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дыбыстың</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атын</a:t>
            </a:r>
            <a:r>
              <a:rPr lang="ru-RU" sz="2900" dirty="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білдіреді.Сол</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сияқты</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жалт-жұлт</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желп-желп</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маң-маң</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жапыр-жұпыр</a:t>
            </a:r>
            <a:r>
              <a:rPr lang="ru-RU" sz="2900" dirty="0" smtClean="0">
                <a:latin typeface="Times New Roman" panose="02020603050405020304" pitchFamily="18" charset="0"/>
                <a:cs typeface="Times New Roman" panose="02020603050405020304" pitchFamily="18" charset="0"/>
              </a:rPr>
              <a:t> </a:t>
            </a:r>
            <a:r>
              <a:rPr lang="ru-RU" sz="2900" dirty="0" err="1" smtClean="0">
                <a:latin typeface="Times New Roman" panose="02020603050405020304" pitchFamily="18" charset="0"/>
                <a:cs typeface="Times New Roman" panose="02020603050405020304" pitchFamily="18" charset="0"/>
              </a:rPr>
              <a:t>т.б</a:t>
            </a:r>
            <a:r>
              <a:rPr lang="ru-RU" sz="2900" dirty="0" smtClean="0">
                <a:latin typeface="Times New Roman" panose="02020603050405020304" pitchFamily="18" charset="0"/>
                <a:cs typeface="Times New Roman" panose="02020603050405020304" pitchFamily="18" charset="0"/>
              </a:rPr>
              <a:t>.</a:t>
            </a:r>
          </a:p>
          <a:p>
            <a:endParaRPr lang="ru-RU" dirty="0" smtClean="0"/>
          </a:p>
          <a:p>
            <a:endParaRPr lang="ru-RU" dirty="0"/>
          </a:p>
        </p:txBody>
      </p:sp>
    </p:spTree>
    <p:extLst>
      <p:ext uri="{BB962C8B-B14F-4D97-AF65-F5344CB8AC3E}">
        <p14:creationId xmlns:p14="http://schemas.microsoft.com/office/powerpoint/2010/main" val="1834774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8518918" cy="5778137"/>
          </a:xfrm>
        </p:spPr>
        <p:txBody>
          <a:bodyPr>
            <a:normAutofit fontScale="90000"/>
          </a:bodyPr>
          <a:lstStyle/>
          <a:p>
            <a:r>
              <a:rPr lang="kk-KZ" sz="2200" dirty="0" smtClean="0">
                <a:solidFill>
                  <a:schemeClr val="tx1"/>
                </a:solidFill>
                <a:latin typeface="Times New Roman" panose="02020603050405020304" pitchFamily="18" charset="0"/>
                <a:cs typeface="Times New Roman" panose="02020603050405020304" pitchFamily="18" charset="0"/>
              </a:rPr>
              <a:t>1-тапсырма</a:t>
            </a:r>
            <a:br>
              <a:rPr lang="kk-KZ" sz="2200" dirty="0" smtClean="0">
                <a:solidFill>
                  <a:schemeClr val="tx1"/>
                </a:solidFill>
                <a:latin typeface="Times New Roman" panose="02020603050405020304" pitchFamily="18" charset="0"/>
                <a:cs typeface="Times New Roman" panose="02020603050405020304" pitchFamily="18" charset="0"/>
              </a:rPr>
            </a:br>
            <a:r>
              <a:rPr lang="kk-KZ" sz="2200" dirty="0" smtClean="0">
                <a:solidFill>
                  <a:schemeClr val="tx1"/>
                </a:solidFill>
                <a:latin typeface="Times New Roman" panose="02020603050405020304" pitchFamily="18" charset="0"/>
                <a:cs typeface="Times New Roman" panose="02020603050405020304" pitchFamily="18" charset="0"/>
              </a:rPr>
              <a:t>Мәтінді оқып, проблемалық сұрақтар құрастырыңыз.</a:t>
            </a:r>
            <a:r>
              <a:rPr lang="kk-KZ" sz="2200" dirty="0">
                <a:solidFill>
                  <a:schemeClr val="tx1"/>
                </a:solidFill>
                <a:latin typeface="Times New Roman" panose="02020603050405020304" pitchFamily="18" charset="0"/>
                <a:cs typeface="Times New Roman" panose="02020603050405020304" pitchFamily="18" charset="0"/>
              </a:rPr>
              <a:t/>
            </a:r>
            <a:br>
              <a:rPr lang="kk-KZ" sz="2200" dirty="0">
                <a:solidFill>
                  <a:schemeClr val="tx1"/>
                </a:solidFill>
                <a:latin typeface="Times New Roman" panose="02020603050405020304" pitchFamily="18" charset="0"/>
                <a:cs typeface="Times New Roman" panose="02020603050405020304" pitchFamily="18" charset="0"/>
              </a:rPr>
            </a:br>
            <a:r>
              <a:rPr lang="kk-KZ" sz="2200" dirty="0" smtClean="0">
                <a:solidFill>
                  <a:schemeClr val="tx1"/>
                </a:solidFill>
                <a:latin typeface="Times New Roman" panose="02020603050405020304" pitchFamily="18" charset="0"/>
                <a:cs typeface="Times New Roman" panose="02020603050405020304" pitchFamily="18" charset="0"/>
              </a:rPr>
              <a:t/>
            </a:r>
            <a:br>
              <a:rPr lang="kk-KZ" sz="2200" dirty="0" smtClean="0">
                <a:solidFill>
                  <a:schemeClr val="tx1"/>
                </a:solidFill>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 </a:t>
            </a:r>
            <a:r>
              <a:rPr lang="ru-RU" sz="2200" b="1" dirty="0" err="1">
                <a:solidFill>
                  <a:schemeClr val="tx1"/>
                </a:solidFill>
                <a:latin typeface="Times New Roman" panose="02020603050405020304" pitchFamily="18" charset="0"/>
                <a:cs typeface="Times New Roman" panose="02020603050405020304" pitchFamily="18" charset="0"/>
              </a:rPr>
              <a:t>Оқылым</a:t>
            </a:r>
            <a:r>
              <a:rPr lang="ru-RU" sz="2200" b="1" dirty="0">
                <a:solidFill>
                  <a:schemeClr val="tx1"/>
                </a:solidFill>
                <a:latin typeface="Times New Roman" panose="02020603050405020304" pitchFamily="18" charset="0"/>
                <a:cs typeface="Times New Roman" panose="02020603050405020304" pitchFamily="18" charset="0"/>
              </a:rPr>
              <a:t> </a:t>
            </a:r>
            <a:r>
              <a:rPr lang="ru-RU" sz="2200" b="1" dirty="0" err="1" smtClean="0">
                <a:solidFill>
                  <a:schemeClr val="tx1"/>
                </a:solidFill>
                <a:latin typeface="Times New Roman" panose="02020603050405020304" pitchFamily="18" charset="0"/>
                <a:cs typeface="Times New Roman" panose="02020603050405020304" pitchFamily="18" charset="0"/>
              </a:rPr>
              <a:t>кезі</a:t>
            </a:r>
            <a:r>
              <a:rPr lang="ru-RU" sz="2200" b="1" dirty="0" smtClean="0">
                <a:solidFill>
                  <a:schemeClr val="tx1"/>
                </a:solidFill>
                <a:latin typeface="Times New Roman" panose="02020603050405020304" pitchFamily="18" charset="0"/>
                <a:cs typeface="Times New Roman" panose="02020603050405020304" pitchFamily="18" charset="0"/>
              </a:rPr>
              <a:t/>
            </a:r>
            <a:br>
              <a:rPr lang="ru-RU" sz="2200" b="1" dirty="0" smtClean="0">
                <a:solidFill>
                  <a:schemeClr val="tx1"/>
                </a:solidFill>
                <a:latin typeface="Times New Roman" panose="02020603050405020304" pitchFamily="18" charset="0"/>
                <a:cs typeface="Times New Roman" panose="02020603050405020304" pitchFamily="18" charset="0"/>
              </a:rPr>
            </a:br>
            <a:r>
              <a:rPr lang="ru-RU" sz="2200" b="1" dirty="0">
                <a:solidFill>
                  <a:schemeClr val="tx1"/>
                </a:solidFill>
                <a:latin typeface="Times New Roman" panose="02020603050405020304" pitchFamily="18" charset="0"/>
                <a:cs typeface="Times New Roman" panose="02020603050405020304" pitchFamily="18" charset="0"/>
              </a:rPr>
              <a:t/>
            </a:r>
            <a:br>
              <a:rPr lang="ru-RU" sz="2200" b="1" dirty="0">
                <a:solidFill>
                  <a:schemeClr val="tx1"/>
                </a:solidFill>
                <a:latin typeface="Times New Roman" panose="02020603050405020304" pitchFamily="18" charset="0"/>
                <a:cs typeface="Times New Roman" panose="02020603050405020304" pitchFamily="18" charset="0"/>
              </a:rPr>
            </a:br>
            <a:r>
              <a:rPr lang="kk-KZ" sz="2200" dirty="0">
                <a:solidFill>
                  <a:schemeClr val="tx1"/>
                </a:solidFill>
                <a:latin typeface="Times New Roman" panose="02020603050405020304" pitchFamily="18" charset="0"/>
                <a:cs typeface="Times New Roman" panose="02020603050405020304" pitchFamily="18" charset="0"/>
              </a:rPr>
              <a:t>Екі дос пен аю</a:t>
            </a:r>
            <a:r>
              <a:rPr lang="ru-RU" sz="2200" dirty="0">
                <a:solidFill>
                  <a:schemeClr val="tx1"/>
                </a:solidFill>
                <a:latin typeface="Times New Roman" panose="02020603050405020304" pitchFamily="18" charset="0"/>
                <a:cs typeface="Times New Roman" panose="02020603050405020304" pitchFamily="18" charset="0"/>
              </a:rPr>
              <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Екі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дос</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кісі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жолдастасып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келе</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жатып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бір</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аюға</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ұшырапты</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Бұл</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екі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кісінің</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біреуі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әлсіз</a:t>
            </a:r>
            <a:r>
              <a:rPr lang="ru-RU" sz="2200" dirty="0">
                <a:solidFill>
                  <a:schemeClr val="tx1"/>
                </a:solidFill>
                <a:latin typeface="Times New Roman" panose="02020603050405020304" pitchFamily="18" charset="0"/>
                <a:cs typeface="Times New Roman" panose="02020603050405020304" pitchFamily="18" charset="0"/>
              </a:rPr>
              <a:t>, ауру </a:t>
            </a:r>
            <a:r>
              <a:rPr lang="ru-RU" sz="2200" dirty="0" err="1">
                <a:solidFill>
                  <a:schemeClr val="tx1"/>
                </a:solidFill>
                <a:latin typeface="Times New Roman" panose="02020603050405020304" pitchFamily="18" charset="0"/>
                <a:cs typeface="Times New Roman" panose="02020603050405020304" pitchFamily="18" charset="0"/>
              </a:rPr>
              <a:t>екен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екіншісі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мықты</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жас</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жігіт</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аюды</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көрген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соң</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бұл</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жігіт</a:t>
            </a:r>
            <a:r>
              <a:rPr lang="ru-RU" sz="2200" dirty="0">
                <a:solidFill>
                  <a:schemeClr val="tx1"/>
                </a:solidFill>
                <a:latin typeface="Times New Roman" panose="02020603050405020304" pitchFamily="18" charset="0"/>
                <a:cs typeface="Times New Roman" panose="02020603050405020304" pitchFamily="18" charset="0"/>
              </a:rPr>
              <a:t>, ауру </a:t>
            </a:r>
            <a:r>
              <a:rPr lang="ru-RU" sz="2200" dirty="0" err="1">
                <a:solidFill>
                  <a:schemeClr val="tx1"/>
                </a:solidFill>
                <a:latin typeface="Times New Roman" panose="02020603050405020304" pitchFamily="18" charset="0"/>
                <a:cs typeface="Times New Roman" panose="02020603050405020304" pitchFamily="18" charset="0"/>
              </a:rPr>
              <a:t>жолдасын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тастап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өзі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бір</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үлкен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ағаштың</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басына</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шығып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кетті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дейді</a:t>
            </a:r>
            <a:r>
              <a:rPr lang="ru-RU" sz="2200" dirty="0">
                <a:solidFill>
                  <a:schemeClr val="tx1"/>
                </a:solidFill>
                <a:latin typeface="Times New Roman" panose="02020603050405020304" pitchFamily="18" charset="0"/>
                <a:cs typeface="Times New Roman" panose="02020603050405020304" pitchFamily="18" charset="0"/>
              </a:rPr>
              <a:t>. Ауру </a:t>
            </a:r>
            <a:r>
              <a:rPr lang="ru-RU" sz="2200" dirty="0" err="1">
                <a:solidFill>
                  <a:schemeClr val="tx1"/>
                </a:solidFill>
                <a:latin typeface="Times New Roman" panose="02020603050405020304" pitchFamily="18" charset="0"/>
                <a:cs typeface="Times New Roman" panose="02020603050405020304" pitchFamily="18" charset="0"/>
              </a:rPr>
              <a:t>байғұс</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ағашқа</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шығуға</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дәрмені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жоқ</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жерге</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құлады</a:t>
            </a:r>
            <a:r>
              <a:rPr lang="ru-RU" sz="2200" dirty="0">
                <a:solidFill>
                  <a:schemeClr val="tx1"/>
                </a:solidFill>
                <a:latin typeface="Times New Roman" panose="02020603050405020304" pitchFamily="18" charset="0"/>
                <a:cs typeface="Times New Roman" panose="02020603050405020304" pitchFamily="18" charset="0"/>
              </a:rPr>
              <a:t> да </a:t>
            </a:r>
            <a:r>
              <a:rPr lang="ru-RU" sz="2200" dirty="0" err="1">
                <a:solidFill>
                  <a:schemeClr val="tx1"/>
                </a:solidFill>
                <a:latin typeface="Times New Roman" panose="02020603050405020304" pitchFamily="18" charset="0"/>
                <a:cs typeface="Times New Roman" panose="02020603050405020304" pitchFamily="18" charset="0"/>
              </a:rPr>
              <a:t>созылып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өлген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кісі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болды</a:t>
            </a:r>
            <a:r>
              <a:rPr lang="ru-RU" sz="2200" dirty="0">
                <a:solidFill>
                  <a:schemeClr val="tx1"/>
                </a:solidFill>
                <a:latin typeface="Times New Roman" panose="02020603050405020304" pitchFamily="18" charset="0"/>
                <a:cs typeface="Times New Roman" panose="02020603050405020304" pitchFamily="18" charset="0"/>
              </a:rPr>
              <a:t> да </a:t>
            </a:r>
            <a:r>
              <a:rPr lang="ru-RU" sz="2200" dirty="0" err="1">
                <a:solidFill>
                  <a:schemeClr val="tx1"/>
                </a:solidFill>
                <a:latin typeface="Times New Roman" panose="02020603050405020304" pitchFamily="18" charset="0"/>
                <a:cs typeface="Times New Roman" panose="02020603050405020304" pitchFamily="18" charset="0"/>
              </a:rPr>
              <a:t>жатты</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есітуі</a:t>
            </a:r>
            <a:r>
              <a:rPr lang="ru-RU" sz="2200" dirty="0">
                <a:solidFill>
                  <a:schemeClr val="tx1"/>
                </a:solidFill>
                <a:latin typeface="Times New Roman" panose="02020603050405020304" pitchFamily="18" charset="0"/>
                <a:cs typeface="Times New Roman" panose="02020603050405020304" pitchFamily="18" charset="0"/>
              </a:rPr>
              <a:t> бар </a:t>
            </a:r>
            <a:r>
              <a:rPr lang="ru-RU" sz="2200" dirty="0" err="1">
                <a:solidFill>
                  <a:schemeClr val="tx1"/>
                </a:solidFill>
                <a:latin typeface="Times New Roman" panose="02020603050405020304" pitchFamily="18" charset="0"/>
                <a:cs typeface="Times New Roman" panose="02020603050405020304" pitchFamily="18" charset="0"/>
              </a:rPr>
              <a:t>еді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аю</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өлген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кісіге</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тимейді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деп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Аю</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бұл</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жатқан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кісінің</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қасына</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келіп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иіскелеп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тұрды</a:t>
            </a:r>
            <a:r>
              <a:rPr lang="ru-RU" sz="2200" dirty="0">
                <a:solidFill>
                  <a:schemeClr val="tx1"/>
                </a:solidFill>
                <a:latin typeface="Times New Roman" panose="02020603050405020304" pitchFamily="18" charset="0"/>
                <a:cs typeface="Times New Roman" panose="02020603050405020304" pitchFamily="18" charset="0"/>
              </a:rPr>
              <a:t> да, </a:t>
            </a:r>
            <a:r>
              <a:rPr lang="ru-RU" sz="2200" dirty="0" err="1">
                <a:solidFill>
                  <a:schemeClr val="tx1"/>
                </a:solidFill>
                <a:latin typeface="Times New Roman" panose="02020603050405020304" pitchFamily="18" charset="0"/>
                <a:cs typeface="Times New Roman" panose="02020603050405020304" pitchFamily="18" charset="0"/>
              </a:rPr>
              <a:t>дыбысы</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білінбеген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соң</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тастап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жөніне</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кетті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Мұнан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соң</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манағы</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жолдасы</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ағаштан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түсіп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аурудан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сұрапты</a:t>
            </a:r>
            <a:r>
              <a:rPr lang="ru-RU" sz="2200" dirty="0">
                <a:solidFill>
                  <a:schemeClr val="tx1"/>
                </a:solidFill>
                <a:latin typeface="Times New Roman" panose="02020603050405020304" pitchFamily="18" charset="0"/>
                <a:cs typeface="Times New Roman" panose="02020603050405020304" pitchFamily="18" charset="0"/>
              </a:rPr>
              <a:t>:</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Достым</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аю</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құлағыңа</a:t>
            </a:r>
            <a:r>
              <a:rPr lang="ru-RU" sz="2200" dirty="0">
                <a:solidFill>
                  <a:schemeClr val="tx1"/>
                </a:solidFill>
                <a:latin typeface="Times New Roman" panose="02020603050405020304" pitchFamily="18" charset="0"/>
                <a:cs typeface="Times New Roman" panose="02020603050405020304" pitchFamily="18" charset="0"/>
              </a:rPr>
              <a:t> не </a:t>
            </a:r>
            <a:r>
              <a:rPr lang="ru-RU" sz="2200" dirty="0" err="1">
                <a:solidFill>
                  <a:schemeClr val="tx1"/>
                </a:solidFill>
                <a:latin typeface="Times New Roman" panose="02020603050405020304" pitchFamily="18" charset="0"/>
                <a:cs typeface="Times New Roman" panose="02020603050405020304" pitchFamily="18" charset="0"/>
              </a:rPr>
              <a:t>сыбырлап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кетті</a:t>
            </a:r>
            <a:r>
              <a:rPr lang="ru-RU" sz="2200" dirty="0">
                <a:solidFill>
                  <a:schemeClr val="tx1"/>
                </a:solidFill>
                <a:latin typeface="Times New Roman" panose="02020603050405020304" pitchFamily="18" charset="0"/>
                <a:cs typeface="Times New Roman" panose="02020603050405020304" pitchFamily="18" charset="0"/>
              </a:rPr>
              <a:t>?</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Ауру </a:t>
            </a:r>
            <a:r>
              <a:rPr lang="ru-RU" sz="2200" dirty="0" err="1">
                <a:solidFill>
                  <a:schemeClr val="tx1"/>
                </a:solidFill>
                <a:latin typeface="Times New Roman" panose="02020603050405020304" pitchFamily="18" charset="0"/>
                <a:cs typeface="Times New Roman" panose="02020603050405020304" pitchFamily="18" charset="0"/>
              </a:rPr>
              <a:t>айтты</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дейді</a:t>
            </a:r>
            <a:r>
              <a:rPr lang="ru-RU" sz="2200" dirty="0">
                <a:solidFill>
                  <a:schemeClr val="tx1"/>
                </a:solidFill>
                <a:latin typeface="Times New Roman" panose="02020603050405020304" pitchFamily="18" charset="0"/>
                <a:cs typeface="Times New Roman" panose="02020603050405020304" pitchFamily="18" charset="0"/>
              </a:rPr>
              <a:t>:</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Аю</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құлағыма</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ақыл</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сыбырлады</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екінші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рет</a:t>
            </a:r>
            <a:r>
              <a:rPr lang="ru-RU" sz="2200" dirty="0">
                <a:solidFill>
                  <a:schemeClr val="tx1"/>
                </a:solidFill>
                <a:latin typeface="Times New Roman" panose="02020603050405020304" pitchFamily="18" charset="0"/>
                <a:cs typeface="Times New Roman" panose="02020603050405020304" pitchFamily="18" charset="0"/>
              </a:rPr>
              <a:t> тар </a:t>
            </a:r>
            <a:r>
              <a:rPr lang="ru-RU" sz="2200" dirty="0" err="1">
                <a:solidFill>
                  <a:schemeClr val="tx1"/>
                </a:solidFill>
                <a:latin typeface="Times New Roman" panose="02020603050405020304" pitchFamily="18" charset="0"/>
                <a:cs typeface="Times New Roman" panose="02020603050405020304" pitchFamily="18" charset="0"/>
              </a:rPr>
              <a:t>жерде</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жолдасын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тастап</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қашатын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достармен</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жолдас</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болма</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деді</a:t>
            </a: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дейді</a:t>
            </a:r>
            <a:r>
              <a:rPr lang="ru-RU" sz="2200" dirty="0">
                <a:solidFill>
                  <a:schemeClr val="tx1"/>
                </a:solidFill>
                <a:latin typeface="Times New Roman" panose="02020603050405020304" pitchFamily="18" charset="0"/>
                <a:cs typeface="Times New Roman" panose="02020603050405020304" pitchFamily="18" charset="0"/>
              </a:rPr>
              <a:t>.</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a:t>
            </a:r>
            <a:r>
              <a:rPr lang="ru-RU" sz="2200" dirty="0" err="1">
                <a:solidFill>
                  <a:schemeClr val="tx1"/>
                </a:solidFill>
                <a:latin typeface="Times New Roman" panose="02020603050405020304" pitchFamily="18" charset="0"/>
                <a:cs typeface="Times New Roman" panose="02020603050405020304" pitchFamily="18" charset="0"/>
              </a:rPr>
              <a:t>Ы.Алтынсарин</a:t>
            </a:r>
            <a:r>
              <a:rPr lang="ru-RU" sz="2200" dirty="0">
                <a:solidFill>
                  <a:schemeClr val="tx1"/>
                </a:solidFill>
                <a:latin typeface="Times New Roman" panose="02020603050405020304" pitchFamily="18" charset="0"/>
                <a:cs typeface="Times New Roman" panose="02020603050405020304" pitchFamily="18" charset="0"/>
              </a:rPr>
              <a:t/>
            </a:r>
            <a:br>
              <a:rPr lang="ru-RU" sz="2200" dirty="0">
                <a:solidFill>
                  <a:schemeClr val="tx1"/>
                </a:solidFill>
                <a:latin typeface="Times New Roman" panose="02020603050405020304" pitchFamily="18" charset="0"/>
                <a:cs typeface="Times New Roman" panose="02020603050405020304" pitchFamily="18" charset="0"/>
              </a:rPr>
            </a:br>
            <a:r>
              <a:rPr lang="ru-RU" sz="1600" dirty="0"/>
              <a:t/>
            </a:r>
            <a:br>
              <a:rPr lang="ru-RU" sz="1600" dirty="0"/>
            </a:br>
            <a:endParaRPr lang="ru-RU" sz="1600" dirty="0">
              <a:solidFill>
                <a:schemeClr val="tx1"/>
              </a:solidFill>
            </a:endParaRPr>
          </a:p>
        </p:txBody>
      </p:sp>
    </p:spTree>
    <p:extLst>
      <p:ext uri="{BB962C8B-B14F-4D97-AF65-F5344CB8AC3E}">
        <p14:creationId xmlns:p14="http://schemas.microsoft.com/office/powerpoint/2010/main" val="3456736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b="1" dirty="0">
                <a:solidFill>
                  <a:schemeClr val="tx1"/>
                </a:solidFill>
                <a:latin typeface="Times New Roman" panose="02020603050405020304" pitchFamily="18" charset="0"/>
                <a:cs typeface="Times New Roman" panose="02020603050405020304" pitchFamily="18" charset="0"/>
              </a:rPr>
              <a:t>Дескрипторы</a:t>
            </a:r>
            <a:br>
              <a:rPr lang="kk-KZ" sz="3200" b="1" dirty="0">
                <a:solidFill>
                  <a:schemeClr val="tx1"/>
                </a:solidFill>
                <a:latin typeface="Times New Roman" panose="02020603050405020304" pitchFamily="18" charset="0"/>
                <a:cs typeface="Times New Roman" panose="02020603050405020304" pitchFamily="18" charset="0"/>
              </a:rPr>
            </a:br>
            <a:endParaRPr lang="ru-RU" sz="32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kk-KZ" sz="3200" dirty="0" smtClean="0">
                <a:latin typeface="Times New Roman" panose="02020603050405020304" pitchFamily="18" charset="0"/>
                <a:cs typeface="Times New Roman" panose="02020603050405020304" pitchFamily="18" charset="0"/>
              </a:rPr>
              <a:t>-</a:t>
            </a:r>
            <a:r>
              <a:rPr lang="kk-KZ" sz="3200" dirty="0">
                <a:latin typeface="Times New Roman" panose="02020603050405020304" pitchFamily="18" charset="0"/>
                <a:cs typeface="Times New Roman" panose="02020603050405020304" pitchFamily="18" charset="0"/>
              </a:rPr>
              <a:t>мәтіндегі түйінді ойды анықтайды-1 балл</a:t>
            </a:r>
          </a:p>
          <a:p>
            <a:r>
              <a:rPr lang="kk-KZ" sz="3200" dirty="0">
                <a:latin typeface="Times New Roman" panose="02020603050405020304" pitchFamily="18" charset="0"/>
                <a:cs typeface="Times New Roman" panose="02020603050405020304" pitchFamily="18" charset="0"/>
              </a:rPr>
              <a:t>-идеясы бойынша проблемалық 3 сұрақ құрастырады- 3балл</a:t>
            </a:r>
          </a:p>
          <a:p>
            <a:r>
              <a:rPr lang="kk-KZ" sz="3200" dirty="0">
                <a:latin typeface="Times New Roman" panose="02020603050405020304" pitchFamily="18" charset="0"/>
                <a:cs typeface="Times New Roman" panose="02020603050405020304" pitchFamily="18" charset="0"/>
              </a:rPr>
              <a:t>-жаман досқа сипаттама береді- 1 балл</a:t>
            </a:r>
          </a:p>
          <a:p>
            <a:r>
              <a:rPr lang="kk-KZ" sz="3200" dirty="0">
                <a:latin typeface="Times New Roman" panose="02020603050405020304" pitchFamily="18" charset="0"/>
                <a:cs typeface="Times New Roman" panose="02020603050405020304" pitchFamily="18" charset="0"/>
              </a:rPr>
              <a:t>-түйінді пікір ұсынады- 1балл</a:t>
            </a:r>
          </a:p>
          <a:p>
            <a:endParaRPr lang="ru-RU" dirty="0"/>
          </a:p>
        </p:txBody>
      </p:sp>
    </p:spTree>
    <p:extLst>
      <p:ext uri="{BB962C8B-B14F-4D97-AF65-F5344CB8AC3E}">
        <p14:creationId xmlns:p14="http://schemas.microsoft.com/office/powerpoint/2010/main" val="38428291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70262" y="587829"/>
            <a:ext cx="10580915" cy="5826033"/>
          </a:xfrm>
        </p:spPr>
        <p:txBody>
          <a:bodyPr>
            <a:normAutofit fontScale="25000" lnSpcReduction="20000"/>
          </a:bodyPr>
          <a:lstStyle/>
          <a:p>
            <a:pPr algn="ctr"/>
            <a:r>
              <a:rPr lang="ru-RU" sz="11200" dirty="0" err="1" smtClean="0">
                <a:solidFill>
                  <a:schemeClr val="tx1">
                    <a:lumMod val="95000"/>
                    <a:lumOff val="5000"/>
                  </a:schemeClr>
                </a:solidFill>
                <a:latin typeface="Times New Roman" panose="02020603050405020304" pitchFamily="18" charset="0"/>
                <a:cs typeface="Times New Roman" panose="02020603050405020304" pitchFamily="18" charset="0"/>
              </a:rPr>
              <a:t>Жақсы</a:t>
            </a:r>
            <a:r>
              <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11200" dirty="0" err="1" smtClean="0">
                <a:solidFill>
                  <a:schemeClr val="tx1">
                    <a:lumMod val="95000"/>
                    <a:lumOff val="5000"/>
                  </a:schemeClr>
                </a:solidFill>
                <a:latin typeface="Times New Roman" panose="02020603050405020304" pitchFamily="18" charset="0"/>
                <a:cs typeface="Times New Roman" panose="02020603050405020304" pitchFamily="18" charset="0"/>
              </a:rPr>
              <a:t>дос</a:t>
            </a:r>
            <a:r>
              <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rPr>
              <a:t> пен </a:t>
            </a:r>
            <a:r>
              <a:rPr lang="ru-RU" sz="11200" dirty="0" err="1" smtClean="0">
                <a:solidFill>
                  <a:schemeClr val="tx1">
                    <a:lumMod val="95000"/>
                    <a:lumOff val="5000"/>
                  </a:schemeClr>
                </a:solidFill>
                <a:latin typeface="Times New Roman" panose="02020603050405020304" pitchFamily="18" charset="0"/>
                <a:cs typeface="Times New Roman" panose="02020603050405020304" pitchFamily="18" charset="0"/>
              </a:rPr>
              <a:t>жаман</a:t>
            </a:r>
            <a:r>
              <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11200" dirty="0" err="1" smtClean="0">
                <a:solidFill>
                  <a:schemeClr val="tx1">
                    <a:lumMod val="95000"/>
                    <a:lumOff val="5000"/>
                  </a:schemeClr>
                </a:solidFill>
                <a:latin typeface="Times New Roman" panose="02020603050405020304" pitchFamily="18" charset="0"/>
                <a:cs typeface="Times New Roman" panose="02020603050405020304" pitchFamily="18" charset="0"/>
              </a:rPr>
              <a:t>дос</a:t>
            </a:r>
            <a:r>
              <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11200" dirty="0" smtClean="0">
                <a:solidFill>
                  <a:srgbClr val="C00000"/>
                </a:solidFill>
                <a:latin typeface="Times New Roman" panose="02020603050405020304" pitchFamily="18" charset="0"/>
                <a:cs typeface="Times New Roman" panose="02020603050405020304" pitchFamily="18" charset="0"/>
                <a:hlinkClick r:id="rId2"/>
              </a:rPr>
              <a:t>https://www.youtube.com/watch?v=6yOE4H-kj78</a:t>
            </a:r>
            <a:endParaRPr lang="ru-RU" sz="11200" dirty="0" smtClean="0">
              <a:solidFill>
                <a:srgbClr val="C00000"/>
              </a:solidFill>
              <a:latin typeface="Times New Roman" panose="02020603050405020304" pitchFamily="18" charset="0"/>
              <a:cs typeface="Times New Roman" panose="02020603050405020304" pitchFamily="18" charset="0"/>
            </a:endParaRPr>
          </a:p>
          <a:p>
            <a:pPr algn="l"/>
            <a:r>
              <a:rPr lang="ru-RU" sz="11200" dirty="0">
                <a:solidFill>
                  <a:schemeClr val="tx1">
                    <a:lumMod val="95000"/>
                    <a:lumOff val="5000"/>
                  </a:schemeClr>
                </a:solidFill>
                <a:latin typeface="Times New Roman" panose="02020603050405020304" pitchFamily="18" charset="0"/>
                <a:cs typeface="Times New Roman" panose="02020603050405020304" pitchFamily="18" charset="0"/>
              </a:rPr>
              <a:t/>
            </a:r>
            <a:br>
              <a:rPr lang="ru-RU" sz="11200" dirty="0">
                <a:solidFill>
                  <a:schemeClr val="tx1">
                    <a:lumMod val="95000"/>
                    <a:lumOff val="5000"/>
                  </a:schemeClr>
                </a:solidFill>
                <a:latin typeface="Times New Roman" panose="02020603050405020304" pitchFamily="18" charset="0"/>
                <a:cs typeface="Times New Roman" panose="02020603050405020304" pitchFamily="18" charset="0"/>
              </a:rPr>
            </a:br>
            <a:r>
              <a:rPr lang="kk-KZ" sz="11200" dirty="0" smtClean="0">
                <a:solidFill>
                  <a:schemeClr val="tx1">
                    <a:lumMod val="95000"/>
                    <a:lumOff val="5000"/>
                  </a:schemeClr>
                </a:solidFill>
                <a:latin typeface="Times New Roman" panose="02020603050405020304" pitchFamily="18" charset="0"/>
                <a:cs typeface="Times New Roman" panose="02020603050405020304" pitchFamily="18" charset="0"/>
              </a:rPr>
              <a:t>2-тапсырма</a:t>
            </a:r>
          </a:p>
          <a:p>
            <a:pPr algn="l"/>
            <a:r>
              <a:rPr lang="kk-KZ" sz="11200" dirty="0">
                <a:solidFill>
                  <a:schemeClr val="tx1">
                    <a:lumMod val="95000"/>
                    <a:lumOff val="5000"/>
                  </a:schemeClr>
                </a:solidFill>
                <a:latin typeface="Times New Roman" panose="02020603050405020304" pitchFamily="18" charset="0"/>
                <a:cs typeface="Times New Roman" panose="02020603050405020304" pitchFamily="18" charset="0"/>
              </a:rPr>
              <a:t/>
            </a:r>
            <a:br>
              <a:rPr lang="kk-KZ" sz="11200" dirty="0">
                <a:solidFill>
                  <a:schemeClr val="tx1">
                    <a:lumMod val="95000"/>
                    <a:lumOff val="5000"/>
                  </a:schemeClr>
                </a:solidFill>
                <a:latin typeface="Times New Roman" panose="02020603050405020304" pitchFamily="18" charset="0"/>
                <a:cs typeface="Times New Roman" panose="02020603050405020304" pitchFamily="18" charset="0"/>
              </a:rPr>
            </a:br>
            <a:r>
              <a:rPr lang="kk-KZ" sz="11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kk-KZ" sz="11200" dirty="0" smtClean="0">
                <a:solidFill>
                  <a:schemeClr val="tx1">
                    <a:lumMod val="95000"/>
                    <a:lumOff val="5000"/>
                  </a:schemeClr>
                </a:solidFill>
                <a:latin typeface="Times New Roman" panose="02020603050405020304" pitchFamily="18" charset="0"/>
                <a:cs typeface="Times New Roman" panose="02020603050405020304" pitchFamily="18" charset="0"/>
              </a:rPr>
              <a:t>«Жаман </a:t>
            </a:r>
            <a:r>
              <a:rPr lang="kk-KZ" sz="11200" dirty="0">
                <a:solidFill>
                  <a:schemeClr val="tx1">
                    <a:lumMod val="95000"/>
                    <a:lumOff val="5000"/>
                  </a:schemeClr>
                </a:solidFill>
                <a:latin typeface="Times New Roman" panose="02020603050405020304" pitchFamily="18" charset="0"/>
                <a:cs typeface="Times New Roman" panose="02020603050405020304" pitchFamily="18" charset="0"/>
              </a:rPr>
              <a:t>дос пен жақсы </a:t>
            </a:r>
            <a:r>
              <a:rPr lang="kk-KZ" sz="11200" dirty="0" smtClean="0">
                <a:solidFill>
                  <a:schemeClr val="tx1">
                    <a:lumMod val="95000"/>
                    <a:lumOff val="5000"/>
                  </a:schemeClr>
                </a:solidFill>
                <a:latin typeface="Times New Roman" panose="02020603050405020304" pitchFamily="18" charset="0"/>
                <a:cs typeface="Times New Roman" panose="02020603050405020304" pitchFamily="18" charset="0"/>
              </a:rPr>
              <a:t>дос» тақырыбында берілген еліктеу </a:t>
            </a:r>
            <a:r>
              <a:rPr lang="kk-KZ" sz="11200" dirty="0">
                <a:solidFill>
                  <a:schemeClr val="tx1">
                    <a:lumMod val="95000"/>
                    <a:lumOff val="5000"/>
                  </a:schemeClr>
                </a:solidFill>
                <a:latin typeface="Times New Roman" panose="02020603050405020304" pitchFamily="18" charset="0"/>
                <a:cs typeface="Times New Roman" panose="02020603050405020304" pitchFamily="18" charset="0"/>
              </a:rPr>
              <a:t>сөздерді  </a:t>
            </a:r>
            <a:r>
              <a:rPr lang="kk-KZ" sz="11200" dirty="0" smtClean="0">
                <a:solidFill>
                  <a:schemeClr val="tx1">
                    <a:lumMod val="95000"/>
                    <a:lumOff val="5000"/>
                  </a:schemeClr>
                </a:solidFill>
                <a:latin typeface="Times New Roman" panose="02020603050405020304" pitchFamily="18" charset="0"/>
                <a:cs typeface="Times New Roman" panose="02020603050405020304" pitchFamily="18" charset="0"/>
              </a:rPr>
              <a:t>қатыстыра отырып, </a:t>
            </a:r>
            <a:r>
              <a:rPr lang="kk-KZ" sz="11200" dirty="0">
                <a:solidFill>
                  <a:schemeClr val="tx1">
                    <a:lumMod val="95000"/>
                    <a:lumOff val="5000"/>
                  </a:schemeClr>
                </a:solidFill>
                <a:latin typeface="Times New Roman" panose="02020603050405020304" pitchFamily="18" charset="0"/>
                <a:cs typeface="Times New Roman" panose="02020603050405020304" pitchFamily="18" charset="0"/>
              </a:rPr>
              <a:t>мәтін </a:t>
            </a:r>
            <a:r>
              <a:rPr lang="kk-KZ" sz="11200" dirty="0" smtClean="0">
                <a:solidFill>
                  <a:schemeClr val="tx1">
                    <a:lumMod val="95000"/>
                    <a:lumOff val="5000"/>
                  </a:schemeClr>
                </a:solidFill>
                <a:latin typeface="Times New Roman" panose="02020603050405020304" pitchFamily="18" charset="0"/>
                <a:cs typeface="Times New Roman" panose="02020603050405020304" pitchFamily="18" charset="0"/>
              </a:rPr>
              <a:t>құрастырыңыз (сарт-сұрт, қылтың-сылтың, мырс-мырс, селк т.б.).</a:t>
            </a:r>
          </a:p>
          <a:p>
            <a:pPr algn="l"/>
            <a:r>
              <a:rPr lang="kk-KZ" sz="11200" dirty="0" smtClean="0">
                <a:solidFill>
                  <a:schemeClr val="tx1">
                    <a:lumMod val="95000"/>
                    <a:lumOff val="5000"/>
                  </a:schemeClr>
                </a:solidFill>
                <a:latin typeface="Times New Roman" panose="02020603050405020304" pitchFamily="18" charset="0"/>
                <a:cs typeface="Times New Roman" panose="02020603050405020304" pitchFamily="18" charset="0"/>
              </a:rPr>
              <a:t>Дескрипторы:</a:t>
            </a:r>
          </a:p>
          <a:p>
            <a:pPr algn="l"/>
            <a:r>
              <a:rPr lang="kk-KZ" sz="11200" dirty="0" smtClean="0">
                <a:solidFill>
                  <a:schemeClr val="tx1">
                    <a:lumMod val="95000"/>
                    <a:lumOff val="5000"/>
                  </a:schemeClr>
                </a:solidFill>
                <a:latin typeface="Times New Roman" panose="02020603050405020304" pitchFamily="18" charset="0"/>
                <a:cs typeface="Times New Roman" panose="02020603050405020304" pitchFamily="18" charset="0"/>
              </a:rPr>
              <a:t>-</a:t>
            </a:r>
            <a:r>
              <a:rPr lang="kk-KZ" sz="11200" dirty="0">
                <a:solidFill>
                  <a:schemeClr val="tx1">
                    <a:lumMod val="95000"/>
                    <a:lumOff val="5000"/>
                  </a:schemeClr>
                </a:solidFill>
                <a:latin typeface="Times New Roman" panose="02020603050405020304" pitchFamily="18" charset="0"/>
                <a:cs typeface="Times New Roman" panose="02020603050405020304" pitchFamily="18" charset="0"/>
              </a:rPr>
              <a:t>мәтін құрастырады- </a:t>
            </a:r>
            <a:r>
              <a:rPr lang="kk-KZ" sz="11200" dirty="0" smtClean="0">
                <a:solidFill>
                  <a:schemeClr val="tx1">
                    <a:lumMod val="95000"/>
                    <a:lumOff val="5000"/>
                  </a:schemeClr>
                </a:solidFill>
                <a:latin typeface="Times New Roman" panose="02020603050405020304" pitchFamily="18" charset="0"/>
                <a:cs typeface="Times New Roman" panose="02020603050405020304" pitchFamily="18" charset="0"/>
              </a:rPr>
              <a:t>1балл</a:t>
            </a:r>
          </a:p>
          <a:p>
            <a:pPr algn="l"/>
            <a:r>
              <a:rPr lang="kk-KZ" sz="11200" dirty="0" smtClean="0">
                <a:solidFill>
                  <a:schemeClr val="tx1">
                    <a:lumMod val="95000"/>
                    <a:lumOff val="5000"/>
                  </a:schemeClr>
                </a:solidFill>
                <a:latin typeface="Times New Roman" panose="02020603050405020304" pitchFamily="18" charset="0"/>
                <a:cs typeface="Times New Roman" panose="02020603050405020304" pitchFamily="18" charset="0"/>
              </a:rPr>
              <a:t>-тақырыпты ашады- 1балл</a:t>
            </a:r>
          </a:p>
          <a:p>
            <a:pPr algn="l"/>
            <a:r>
              <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rPr>
              <a:t>-</a:t>
            </a:r>
            <a:r>
              <a:rPr lang="ru-RU" sz="11200" dirty="0" err="1" smtClean="0">
                <a:solidFill>
                  <a:schemeClr val="tx1">
                    <a:lumMod val="95000"/>
                    <a:lumOff val="5000"/>
                  </a:schemeClr>
                </a:solidFill>
                <a:latin typeface="Times New Roman" panose="02020603050405020304" pitchFamily="18" charset="0"/>
                <a:cs typeface="Times New Roman" panose="02020603050405020304" pitchFamily="18" charset="0"/>
              </a:rPr>
              <a:t>еліктеу</a:t>
            </a:r>
            <a:r>
              <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11200" dirty="0" err="1" smtClean="0">
                <a:solidFill>
                  <a:schemeClr val="tx1">
                    <a:lumMod val="95000"/>
                    <a:lumOff val="5000"/>
                  </a:schemeClr>
                </a:solidFill>
                <a:latin typeface="Times New Roman" panose="02020603050405020304" pitchFamily="18" charset="0"/>
                <a:cs typeface="Times New Roman" panose="02020603050405020304" pitchFamily="18" charset="0"/>
              </a:rPr>
              <a:t>сөздерді</a:t>
            </a:r>
            <a:r>
              <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11200" dirty="0" err="1" smtClean="0">
                <a:solidFill>
                  <a:schemeClr val="tx1">
                    <a:lumMod val="95000"/>
                    <a:lumOff val="5000"/>
                  </a:schemeClr>
                </a:solidFill>
                <a:latin typeface="Times New Roman" panose="02020603050405020304" pitchFamily="18" charset="0"/>
                <a:cs typeface="Times New Roman" panose="02020603050405020304" pitchFamily="18" charset="0"/>
              </a:rPr>
              <a:t>қолданады</a:t>
            </a:r>
            <a:r>
              <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rPr>
              <a:t>- 2 балл</a:t>
            </a:r>
          </a:p>
          <a:p>
            <a:pPr algn="l"/>
            <a:r>
              <a:rPr lang="kk-KZ" sz="11200" dirty="0" smtClean="0">
                <a:solidFill>
                  <a:schemeClr val="tx1">
                    <a:lumMod val="95000"/>
                    <a:lumOff val="5000"/>
                  </a:schemeClr>
                </a:solidFill>
                <a:latin typeface="Times New Roman" panose="02020603050405020304" pitchFamily="18" charset="0"/>
                <a:cs typeface="Times New Roman" panose="02020603050405020304" pitchFamily="18" charset="0"/>
              </a:rPr>
              <a:t>-бейнежазбадағы ойды жалғастырады -1балл</a:t>
            </a:r>
            <a:endPar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lgn="l"/>
            <a:endPar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marL="457200" indent="-457200" algn="l">
              <a:buFontTx/>
              <a:buChar char="-"/>
            </a:pPr>
            <a:endParaRPr lang="ru-RU" sz="112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marL="457200" indent="-457200" algn="l">
              <a:buFontTx/>
              <a:buChar char="-"/>
            </a:pPr>
            <a:r>
              <a:rPr lang="ru-RU" sz="2800" dirty="0">
                <a:solidFill>
                  <a:schemeClr val="tx1"/>
                </a:solidFill>
                <a:latin typeface="Times New Roman" panose="02020603050405020304" pitchFamily="18" charset="0"/>
                <a:cs typeface="Times New Roman" panose="02020603050405020304" pitchFamily="18" charset="0"/>
              </a:rPr>
              <a:t/>
            </a:r>
            <a:br>
              <a:rPr lang="ru-RU" sz="2800" dirty="0">
                <a:solidFill>
                  <a:schemeClr val="tx1"/>
                </a:solidFill>
                <a:latin typeface="Times New Roman" panose="02020603050405020304" pitchFamily="18" charset="0"/>
                <a:cs typeface="Times New Roman" panose="02020603050405020304" pitchFamily="18" charset="0"/>
              </a:rPr>
            </a:b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5349947"/>
      </p:ext>
    </p:extLst>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289</TotalTime>
  <Words>152</Words>
  <Application>Microsoft Office PowerPoint</Application>
  <PresentationFormat>Широкоэкранный</PresentationFormat>
  <Paragraphs>39</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Times New Roman</vt:lpstr>
      <vt:lpstr>Trebuchet MS</vt:lpstr>
      <vt:lpstr>Wingdings 3</vt:lpstr>
      <vt:lpstr>Аспект</vt:lpstr>
      <vt:lpstr>Бөлімнің тақырыбы:          Сүйіспеншілік пен достық</vt:lpstr>
      <vt:lpstr>Оқу мақсаттары:  7.О5.Мәтін бойынша проблемалық сұрақтар құрастыру 7.ӘТН4. Еліктеуіш сөздердің мәнмәтіндегі қолданысын түсіну   Сабақ мақсаттары:  Мәтін бойынша  проблемалық сұрақтар құрастырады. Еліктеуіш сөздердің мәнмәтіндегі қолданысын түсінеді.    </vt:lpstr>
      <vt:lpstr>Миға шабуыл </vt:lpstr>
      <vt:lpstr>Ой түрткі </vt:lpstr>
      <vt:lpstr>Презентация PowerPoint</vt:lpstr>
      <vt:lpstr>Презентация PowerPoint</vt:lpstr>
      <vt:lpstr>1-тапсырма Мәтінді оқып, проблемалық сұрақтар құрастырыңыз.   Оқылым кезі  Екі дос пен аю    Екі дос кісі жолдастасып келе жатып, бір аюға ұшырапты. Бұл екі кісінің біреуі әлсіз, ауру екен, екіншісі мықты, жас жігіт, аюды көрген соң бұл жігіт, ауру жолдасын тастап, өзі бір үлкен ағаштың басына шығып кетті дейді. Ауру байғұс ағашқа шығуға дәрмені жоқ, жерге құлады да созылып, өлген кісі болды да жатты: есітуі бар еді, аю өлген кісіге тимейді деп. Аю бұл жатқан кісінің қасына келіп иіскелеп тұрды да, дыбысы білінбеген соң тастап жөніне кетті. Мұнан соң манағы жолдасы ағаштан түсіп, аурудан сұрапты: - Достым, аю құлағыңа не сыбырлап кетті? Ауру айтты дейді: - Аю құлағыма ақыл сыбырлады, екінші рет тар жерде жолдасын тастап қашатын достармен жолдас болма деді,- дейді.  Ы.Алтынсарин  </vt:lpstr>
      <vt:lpstr>Дескрипторы </vt:lpstr>
      <vt:lpstr>Презентация PowerPoint</vt:lpstr>
      <vt:lpstr>Қорытынды    Халықта «Алтын берген – дос емес, ақыл берген – дос» деген мақал бар. Достық – бұл өмірдегі еш нәрсемен бағаланбайтын құндылық.Дос табу оңай, ал оны сақтау  қиын. Сенім мен жарқын көңіл – достықты берік ететін тірек саналады. Өзі шынайы дос бола білген адамның достары да көп болады және жер бетінде өзін жалғыз сезінбейді. Күнделікті өмірде көңіліңе шапа­ғат сәулесін шашып, сенің төрт құбы­лаң­ды тең ететін айналаңдағы доста­рың­ның басы бұзылмағаны қандай жақсы. Сондықтан жаман достан бойыңды аулақ ұста. Оның жаман қылықтарын  түзеуге себепші бол.Адал достықты бағала.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 мақсаттары</dc:title>
  <dc:creator>Пользователь</dc:creator>
  <cp:lastModifiedBy>Пользователь</cp:lastModifiedBy>
  <cp:revision>28</cp:revision>
  <dcterms:created xsi:type="dcterms:W3CDTF">2020-11-16T13:42:54Z</dcterms:created>
  <dcterms:modified xsi:type="dcterms:W3CDTF">2020-11-17T11:52:03Z</dcterms:modified>
</cp:coreProperties>
</file>