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797" y="0"/>
            <a:ext cx="919379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00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3-тапсырма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kk-KZ" sz="1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Мәтіндегі ұлықтың « </a:t>
            </a:r>
            <a:r>
              <a:rPr lang="kk-KZ" sz="18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Атқа </a:t>
            </a:r>
            <a:r>
              <a:rPr lang="kk-KZ" sz="1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қоныңдар да, сол төреге барыңдар. Ат басындай  жамбы – төреге сәлемдемем. Қоңыр жүйрікті сұрамаңдар, берсе алмаңдар», - деп айтуында қандай мән бар? Бұл сөзді автор қандай кейіпкер арқылы  түсіндіреді? </a:t>
            </a:r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18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1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 көзқарасына сіз қандай баға берер едіңіз?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2150"/>
              </p:ext>
            </p:extLst>
          </p:nvPr>
        </p:nvGraphicFramePr>
        <p:xfrm>
          <a:off x="827584" y="3429000"/>
          <a:ext cx="7056784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3528392"/>
              </a:tblGrid>
              <a:tr h="518040">
                <a:tc>
                  <a:txBody>
                    <a:bodyPr/>
                    <a:lstStyle/>
                    <a:p>
                      <a:r>
                        <a:rPr lang="kk-KZ" dirty="0" smtClean="0"/>
                        <a:t>Шарты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Жауап</a:t>
                      </a:r>
                      <a:r>
                        <a:rPr lang="kk-KZ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18040">
                <a:tc>
                  <a:txBody>
                    <a:bodyPr/>
                    <a:lstStyle/>
                    <a:p>
                      <a:r>
                        <a:rPr lang="kk-KZ" dirty="0" smtClean="0"/>
                        <a:t>Ұлық сөзінің мәні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040">
                <a:tc>
                  <a:txBody>
                    <a:bodyPr/>
                    <a:lstStyle/>
                    <a:p>
                      <a:r>
                        <a:rPr lang="kk-KZ" dirty="0" smtClean="0"/>
                        <a:t>Кейіпкер сөзі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4152">
                <a:tc>
                  <a:txBody>
                    <a:bodyPr/>
                    <a:lstStyle/>
                    <a:p>
                      <a:r>
                        <a:rPr lang="kk-KZ" dirty="0" smtClean="0"/>
                        <a:t>Автор көзқарасына</a:t>
                      </a:r>
                      <a:r>
                        <a:rPr lang="kk-KZ" baseline="0" dirty="0" smtClean="0"/>
                        <a:t> менің бағам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79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931224" cy="1124744"/>
          </a:xfrm>
        </p:spPr>
        <p:txBody>
          <a:bodyPr/>
          <a:lstStyle/>
          <a:p>
            <a:pPr algn="l"/>
            <a:r>
              <a:rPr lang="kk-KZ" sz="1800" b="1" dirty="0">
                <a:solidFill>
                  <a:srgbClr val="92D050"/>
                </a:solidFill>
                <a:effectLst/>
                <a:latin typeface="Times New Roman"/>
                <a:ea typeface="Calibri"/>
              </a:rPr>
              <a:t>Өзіңізді тексер! Жорамал жауап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pPr marL="457200" lvl="0" indent="-45720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«Атқа </a:t>
            </a: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қоныңдар да, сол төреге барыңдар. Ат басындай жамбы- төреге сәлемдемем. Қоңыр жүйрікті сұрамаңдар, берсе, алмаңдар» деген сөйлем арқылы автор нені айтпақ болды? Мәтінде айтылған пікірге сіз қандай баға берер едіңіз?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Жорамал жауап: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kk-KZ" sz="1800" b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596318"/>
              </p:ext>
            </p:extLst>
          </p:nvPr>
        </p:nvGraphicFramePr>
        <p:xfrm>
          <a:off x="467544" y="3284984"/>
          <a:ext cx="799288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15673">
                <a:tc>
                  <a:txBody>
                    <a:bodyPr/>
                    <a:lstStyle/>
                    <a:p>
                      <a:r>
                        <a:rPr lang="kk-KZ" dirty="0" smtClean="0"/>
                        <a:t>Шарты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Жауап </a:t>
                      </a:r>
                      <a:endParaRPr lang="ru-RU" dirty="0"/>
                    </a:p>
                  </a:txBody>
                  <a:tcPr/>
                </a:tc>
              </a:tr>
              <a:tr h="544861">
                <a:tc>
                  <a:txBody>
                    <a:bodyPr/>
                    <a:lstStyle/>
                    <a:p>
                      <a:r>
                        <a:rPr lang="kk-KZ" dirty="0" smtClean="0"/>
                        <a:t>Ұлық сөзінің мәні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Күйдің құдіретін түсініп, жігіттің айыбын кешіреді.</a:t>
                      </a:r>
                      <a:endParaRPr lang="ru-RU" dirty="0"/>
                    </a:p>
                  </a:txBody>
                  <a:tcPr/>
                </a:tc>
              </a:tr>
              <a:tr h="1245397">
                <a:tc>
                  <a:txBody>
                    <a:bodyPr/>
                    <a:lstStyle/>
                    <a:p>
                      <a:r>
                        <a:rPr lang="kk-KZ" dirty="0" smtClean="0"/>
                        <a:t>Кейіпкер сөзі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-Ұлықтарыңа сәлем де!Айыбымды кешкен екен, мен де аяғына жығылдым.Егіздей көрінетін екі қоңырдың екеуі екеуімізде тұрмай, біріне бірі сән беріп сонда тұрсын!</a:t>
                      </a:r>
                      <a:endParaRPr lang="ru-RU" dirty="0"/>
                    </a:p>
                  </a:txBody>
                  <a:tcPr/>
                </a:tc>
              </a:tr>
              <a:tr h="778373">
                <a:tc>
                  <a:txBody>
                    <a:bodyPr/>
                    <a:lstStyle/>
                    <a:p>
                      <a:r>
                        <a:rPr lang="kk-KZ" dirty="0" smtClean="0"/>
                        <a:t>Автор көзқарасына менің бағам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Мен күйдің</a:t>
                      </a:r>
                      <a:r>
                        <a:rPr lang="kk-KZ" baseline="0" dirty="0" smtClean="0"/>
                        <a:t> құдіретіне бас идім. «Телқоңыр» күйінің шығу тарихын білдім.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05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ru-RU" sz="3200" b="1" dirty="0">
                <a:solidFill>
                  <a:srgbClr val="92D050"/>
                </a:solidFill>
                <a:latin typeface="Calibri"/>
              </a:rPr>
              <a:t>ЕРЕЖЕ</a:t>
            </a:r>
            <a:r>
              <a:rPr lang="ru-RU" b="1" dirty="0">
                <a:solidFill>
                  <a:srgbClr val="FFC000"/>
                </a:solidFill>
                <a:latin typeface="Calibri"/>
              </a:rPr>
              <a:t/>
            </a:r>
            <a:br>
              <a:rPr lang="ru-RU" b="1" dirty="0">
                <a:solidFill>
                  <a:srgbClr val="FFC000"/>
                </a:solidFill>
                <a:latin typeface="Calibri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7000"/>
              </a:lnSpc>
              <a:spcBef>
                <a:spcPts val="0"/>
              </a:spcBef>
              <a:spcAft>
                <a:spcPts val="120"/>
              </a:spcAft>
              <a:buNone/>
            </a:pPr>
            <a:r>
              <a:rPr lang="ru-RU" sz="1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Еліктеуіш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еліктеуіш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бейнелеуіш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lnSpc>
                <a:spcPct val="107000"/>
              </a:lnSpc>
              <a:spcBef>
                <a:spcPts val="0"/>
              </a:spcBef>
              <a:spcAft>
                <a:spcPts val="120"/>
              </a:spcAft>
              <a:buNone/>
            </a:pP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Еліктеуіш сөздер 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 табиғатта ұшырасатын сан алуан заттар мен құбылыстардың бір-біріне қақтығысу-соқтығысуынан туатын дыбыстардың атауларын айтамыз.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Мысалы: Мылтық тарс етті. Ағаш гүрс етті.</a:t>
            </a:r>
          </a:p>
          <a:p>
            <a:pPr marL="0" lvl="0" indent="0" defTabSz="457200">
              <a:lnSpc>
                <a:spcPct val="107000"/>
              </a:lnSpc>
              <a:spcBef>
                <a:spcPts val="0"/>
              </a:spcBef>
              <a:spcAft>
                <a:spcPts val="120"/>
              </a:spcAft>
              <a:buNone/>
            </a:pP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Бейнелеуіш сөздер 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 табиғатта кездесетін құбылыстар мен заттардың әрекет- қимылдарын  көзбен көру арқылы қабылданған бейне-көріністердің атауларын 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білдіреді. 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Мысалы:жалт-жұлт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қалт-құлт, маң-маң,жапыр-жұпыр, ербең-ербең, желп-желп т.б.</a:t>
            </a:r>
          </a:p>
          <a:p>
            <a:pPr marL="0" lvl="0" indent="0" defTabSz="457200">
              <a:lnSpc>
                <a:spcPct val="107000"/>
              </a:lnSpc>
              <a:spcBef>
                <a:spcPts val="0"/>
              </a:spcBef>
              <a:spcAft>
                <a:spcPts val="120"/>
              </a:spcAft>
              <a:buNone/>
            </a:pP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Еліктеуіш сөздер 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көбінесе етістікпен тіркеседі де, іс-әрекеттерді бейнелейді және олардың қалай өткенін білдіреді. 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Мысалы:Атты жігіт мырс-мырс күледі.Абай селк 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етіп, жалт </a:t>
            </a:r>
            <a:r>
              <a:rPr lang="kk-KZ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қарады.</a:t>
            </a:r>
          </a:p>
        </p:txBody>
      </p:sp>
    </p:spTree>
    <p:extLst>
      <p:ext uri="{BB962C8B-B14F-4D97-AF65-F5344CB8AC3E}">
        <p14:creationId xmlns:p14="http://schemas.microsoft.com/office/powerpoint/2010/main" val="3100951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kk-KZ" sz="1800" b="1" dirty="0">
                <a:effectLst/>
                <a:latin typeface="Times New Roman"/>
                <a:ea typeface="Calibri"/>
                <a:cs typeface="+mn-cs"/>
              </a:rPr>
              <a:t>4-тапсырма.  Төменде еліктеу сөздері түрлері қатысқан сөйлемдер берілген.</a:t>
            </a:r>
            <a:br>
              <a:rPr lang="kk-KZ" sz="1800" b="1" dirty="0">
                <a:effectLst/>
                <a:latin typeface="Times New Roman"/>
                <a:ea typeface="Calibri"/>
                <a:cs typeface="+mn-cs"/>
              </a:rPr>
            </a:br>
            <a:r>
              <a:rPr lang="kk-KZ" sz="1800" b="1" dirty="0" smtClean="0">
                <a:effectLst/>
                <a:latin typeface="Times New Roman"/>
                <a:ea typeface="Calibri"/>
                <a:cs typeface="+mn-cs"/>
              </a:rPr>
              <a:t>Еліктеуіш </a:t>
            </a:r>
            <a:r>
              <a:rPr lang="kk-KZ" sz="1800" b="1" dirty="0">
                <a:effectLst/>
                <a:latin typeface="Times New Roman"/>
                <a:ea typeface="Calibri"/>
                <a:cs typeface="+mn-cs"/>
              </a:rPr>
              <a:t>сөздің </a:t>
            </a:r>
            <a:r>
              <a:rPr lang="kk-KZ" sz="1800" b="1" dirty="0" smtClean="0">
                <a:effectLst/>
                <a:latin typeface="Times New Roman"/>
                <a:ea typeface="Calibri"/>
                <a:cs typeface="+mn-cs"/>
              </a:rPr>
              <a:t>дұрыс, </a:t>
            </a:r>
            <a:r>
              <a:rPr lang="kk-KZ" sz="1800" b="1" dirty="0">
                <a:effectLst/>
                <a:latin typeface="Times New Roman"/>
                <a:ea typeface="Calibri"/>
                <a:cs typeface="+mn-cs"/>
              </a:rPr>
              <a:t>бұрысын табыңыз</a:t>
            </a:r>
            <a:r>
              <a:rPr lang="kk-KZ" sz="1800" b="1" dirty="0">
                <a:solidFill>
                  <a:prstClr val="black"/>
                </a:solidFill>
                <a:effectLst/>
                <a:latin typeface="Times New Roman"/>
                <a:ea typeface="Calibri"/>
                <a:cs typeface="+mn-cs"/>
              </a:rPr>
              <a:t/>
            </a:r>
            <a:br>
              <a:rPr lang="kk-KZ" sz="1800" b="1" dirty="0">
                <a:solidFill>
                  <a:prstClr val="black"/>
                </a:solidFill>
                <a:effectLst/>
                <a:latin typeface="Times New Roman"/>
                <a:ea typeface="Calibri"/>
                <a:cs typeface="+mn-cs"/>
              </a:rPr>
            </a:br>
            <a:r>
              <a:rPr lang="kk-KZ" sz="1800" b="1" dirty="0" smtClean="0">
                <a:solidFill>
                  <a:prstClr val="black"/>
                </a:solidFill>
                <a:effectLst/>
                <a:latin typeface="Times New Roman"/>
                <a:ea typeface="Calibri"/>
                <a:cs typeface="+mn-cs"/>
              </a:rPr>
              <a:t>.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950115"/>
              </p:ext>
            </p:extLst>
          </p:nvPr>
        </p:nvGraphicFramePr>
        <p:xfrm>
          <a:off x="251520" y="1628800"/>
          <a:ext cx="8280920" cy="3871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1766"/>
                <a:gridCol w="2151974"/>
                <a:gridCol w="1727180"/>
              </a:tblGrid>
              <a:tr h="372872">
                <a:tc>
                  <a:txBody>
                    <a:bodyPr/>
                    <a:lstStyle/>
                    <a:p>
                      <a:r>
                        <a:rPr lang="kk-KZ" dirty="0" smtClean="0"/>
                        <a:t>Сөйлемдер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дұрыс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бұрыс</a:t>
                      </a:r>
                      <a:endParaRPr lang="ru-RU" dirty="0"/>
                    </a:p>
                  </a:txBody>
                  <a:tcPr/>
                </a:tc>
              </a:tr>
              <a:tr h="372872">
                <a:tc>
                  <a:txBody>
                    <a:bodyPr/>
                    <a:lstStyle/>
                    <a:p>
                      <a:r>
                        <a:rPr lang="kk-KZ" dirty="0" smtClean="0"/>
                        <a:t>   Естемес ащы мырс етті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3587">
                <a:tc>
                  <a:txBody>
                    <a:bodyPr/>
                    <a:lstStyle/>
                    <a:p>
                      <a:r>
                        <a:rPr lang="kk-KZ" dirty="0" smtClean="0"/>
                        <a:t>-Ар</a:t>
                      </a:r>
                      <a:r>
                        <a:rPr lang="kk-KZ" baseline="0" dirty="0" smtClean="0"/>
                        <a:t> жағын сен тарт,-деп саңқ етіп, домбыраны Оразымбетке тастай берді.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3587">
                <a:tc>
                  <a:txBody>
                    <a:bodyPr/>
                    <a:lstStyle/>
                    <a:p>
                      <a:r>
                        <a:rPr lang="kk-KZ" dirty="0" smtClean="0"/>
                        <a:t>Қыз көзіне көзі түсіп кеткенде, жүрегі бүлк ете қалды.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9410">
                <a:tc>
                  <a:txBody>
                    <a:bodyPr/>
                    <a:lstStyle/>
                    <a:p>
                      <a:r>
                        <a:rPr lang="kk-KZ" dirty="0" smtClean="0"/>
                        <a:t>Сәлден кейін жалт еткен арманынан айырылып қалғандай күй тағы бір талпынды.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</a:txBody>
                  <a:tcPr/>
                </a:tc>
              </a:tr>
              <a:tr h="919410">
                <a:tc>
                  <a:txBody>
                    <a:bodyPr/>
                    <a:lstStyle/>
                    <a:p>
                      <a:r>
                        <a:rPr lang="kk-KZ" dirty="0" smtClean="0"/>
                        <a:t>Күмбірлеген</a:t>
                      </a:r>
                      <a:r>
                        <a:rPr lang="kk-KZ" baseline="0" dirty="0" smtClean="0"/>
                        <a:t> добыра үні құлағыма келді.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058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2800" b="1" dirty="0" smtClean="0">
                <a:latin typeface="Times New Roman"/>
                <a:ea typeface="Calibri"/>
              </a:rPr>
              <a:t>5-тапсырма</a:t>
            </a:r>
            <a:r>
              <a:rPr lang="kk-KZ" b="1" dirty="0" smtClean="0">
                <a:latin typeface="Times New Roman"/>
                <a:ea typeface="Calibri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kk-KZ" sz="1800" b="1" dirty="0" smtClean="0">
                <a:solidFill>
                  <a:schemeClr val="tx2"/>
                </a:solidFill>
                <a:latin typeface="Times New Roman"/>
                <a:ea typeface="Calibri"/>
              </a:rPr>
              <a:t>Төменде </a:t>
            </a:r>
            <a:r>
              <a:rPr lang="kk-KZ" sz="1800" b="1" dirty="0">
                <a:solidFill>
                  <a:schemeClr val="tx2"/>
                </a:solidFill>
                <a:latin typeface="Times New Roman"/>
                <a:ea typeface="Calibri"/>
              </a:rPr>
              <a:t>берілген еліктеуіш сөздерді қатыстырып, «Күй-музыканың ерекше жанры» тақырыбында мәтін құраңыз. </a:t>
            </a:r>
            <a:r>
              <a:rPr lang="kk-KZ" sz="1800" b="1" dirty="0" smtClean="0">
                <a:solidFill>
                  <a:schemeClr val="tx2"/>
                </a:solidFill>
                <a:latin typeface="Times New Roman"/>
                <a:ea typeface="Calibri"/>
              </a:rPr>
              <a:t>(Күмбір-күбір,сарт-сұрт</a:t>
            </a:r>
            <a:r>
              <a:rPr lang="kk-KZ" sz="1800" b="1" dirty="0">
                <a:solidFill>
                  <a:schemeClr val="tx2"/>
                </a:solidFill>
                <a:latin typeface="Times New Roman"/>
                <a:ea typeface="Calibri"/>
              </a:rPr>
              <a:t>, </a:t>
            </a:r>
            <a:r>
              <a:rPr lang="kk-KZ" sz="1800" b="1" dirty="0" smtClean="0">
                <a:solidFill>
                  <a:schemeClr val="tx2"/>
                </a:solidFill>
                <a:latin typeface="Times New Roman"/>
                <a:ea typeface="Calibri"/>
              </a:rPr>
              <a:t>саңқ-сұңқ)</a:t>
            </a:r>
            <a:endParaRPr lang="kk-KZ" sz="1800" b="1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0" lvl="0" indent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kk-KZ" sz="1600" b="1" dirty="0">
                <a:solidFill>
                  <a:prstClr val="black"/>
                </a:solidFill>
                <a:latin typeface="Times New Roman"/>
                <a:ea typeface="Calibri"/>
              </a:rPr>
              <a:t>Дескриптор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:</a:t>
            </a:r>
          </a:p>
          <a:p>
            <a:pPr lvl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«Күй» тақырыбына </a:t>
            </a:r>
            <a:r>
              <a:rPr lang="kk-KZ" sz="1600" b="1" dirty="0">
                <a:solidFill>
                  <a:prstClr val="black"/>
                </a:solidFill>
                <a:latin typeface="Times New Roman"/>
                <a:ea typeface="Calibri"/>
              </a:rPr>
              <a:t>мәтін 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жазады.</a:t>
            </a:r>
          </a:p>
          <a:p>
            <a:pPr lvl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Мәтін </a:t>
            </a:r>
            <a:r>
              <a:rPr lang="kk-KZ" sz="1600" b="1" dirty="0">
                <a:solidFill>
                  <a:prstClr val="black"/>
                </a:solidFill>
                <a:latin typeface="Times New Roman"/>
                <a:ea typeface="Calibri"/>
              </a:rPr>
              <a:t>құрылымын  сақтайды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</a:p>
          <a:p>
            <a:pPr lvl="0" defTabSz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Көлемін </a:t>
            </a:r>
            <a:r>
              <a:rPr lang="kk-KZ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сақтайды.  50-60 сөз</a:t>
            </a:r>
            <a:endParaRPr lang="kk-KZ" sz="160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81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spcBef>
                <a:spcPts val="0"/>
              </a:spcBef>
              <a:buNone/>
            </a:pPr>
            <a:r>
              <a:rPr lang="kk-KZ" b="1" dirty="0">
                <a:solidFill>
                  <a:srgbClr val="00B050"/>
                </a:solidFill>
                <a:cs typeface="Arial" panose="020B0604020202020204" pitchFamily="34" charset="0"/>
              </a:rPr>
              <a:t>Қорытынды</a:t>
            </a:r>
          </a:p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Күйдің музыканың  жанры  туралы мәліметпен таныстық. </a:t>
            </a:r>
          </a:p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Мәтінге комментарий жасап, тапсырмаларды орындадық.</a:t>
            </a:r>
          </a:p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Еліктеуіш сөздердің мәнмәтіндегі қолданысын түсіндік.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291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333333"/>
                </a:solidFill>
                <a:latin typeface="MuseoSansCyrl"/>
              </a:rPr>
              <a:t>           </a:t>
            </a:r>
          </a:p>
          <a:p>
            <a:pPr marL="0" indent="0">
              <a:buNone/>
            </a:pPr>
            <a:endParaRPr lang="ru-RU" dirty="0">
              <a:solidFill>
                <a:srgbClr val="333333"/>
              </a:solidFill>
              <a:latin typeface="MuseoSansCyrl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333333"/>
                </a:solidFill>
                <a:latin typeface="MuseoSansCyrl"/>
              </a:rPr>
              <a:t>	</a:t>
            </a:r>
            <a:r>
              <a:rPr lang="ru-RU" sz="28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2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құдірет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ұран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2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қазақтың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жаны</a:t>
            </a:r>
            <a:r>
              <a:rPr lang="ru-RU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333333"/>
                </a:solidFill>
                <a:latin typeface="MuseoSansCyrl"/>
              </a:rPr>
              <a:t>   	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56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kk-KZ" sz="4000" b="1" dirty="0">
                <a:solidFill>
                  <a:srgbClr val="92D050"/>
                </a:solidFill>
                <a:latin typeface="Calibri"/>
              </a:rPr>
              <a:t>Бүгінгі </a:t>
            </a:r>
            <a:r>
              <a:rPr lang="kk-KZ" sz="4000" b="1" dirty="0" smtClean="0">
                <a:solidFill>
                  <a:srgbClr val="92D050"/>
                </a:solidFill>
                <a:latin typeface="Calibri"/>
              </a:rPr>
              <a:t>сабақта:</a:t>
            </a:r>
            <a:r>
              <a:rPr lang="kk-KZ" sz="4000" b="1" dirty="0">
                <a:solidFill>
                  <a:srgbClr val="92D050"/>
                </a:solidFill>
                <a:latin typeface="Calibri"/>
              </a:rPr>
              <a:t/>
            </a:r>
            <a:br>
              <a:rPr lang="kk-KZ" sz="4000" b="1" dirty="0">
                <a:solidFill>
                  <a:srgbClr val="92D050"/>
                </a:solidFill>
                <a:latin typeface="Calibri"/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457200">
              <a:spcBef>
                <a:spcPts val="0"/>
              </a:spcBef>
              <a:buSzPct val="100000"/>
              <a:buFont typeface="Courier New" pitchFamily="49" charset="0"/>
              <a:buChar char="o"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Күйдің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шығу тарихымен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танысасыңдар;</a:t>
            </a:r>
          </a:p>
          <a:p>
            <a:pPr lvl="0" defTabSz="457200">
              <a:spcBef>
                <a:spcPts val="0"/>
              </a:spcBef>
              <a:buSzPct val="100000"/>
              <a:buFont typeface="Courier New" pitchFamily="49" charset="0"/>
              <a:buChar char="o"/>
            </a:pP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Мәтінге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коментарий жасап,  зерттеп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оқисыңдар;</a:t>
            </a:r>
          </a:p>
          <a:p>
            <a:pPr lvl="0" defTabSz="457200">
              <a:spcBef>
                <a:spcPts val="0"/>
              </a:spcBef>
              <a:buSzPct val="100000"/>
              <a:buFont typeface="Courier New" pitchFamily="49" charset="0"/>
              <a:buChar char="o"/>
            </a:pP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Еліктеуіш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сөздердің мәнмәтіндегі қолданысын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анықтайсыңдар.</a:t>
            </a:r>
            <a:endParaRPr lang="ru-RU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581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kk-KZ" sz="3600" b="1" dirty="0">
                <a:solidFill>
                  <a:srgbClr val="00B050"/>
                </a:solidFill>
                <a:latin typeface="Open Sans"/>
                <a:cs typeface="Arial" panose="020B0604020202020204" pitchFamily="34" charset="0"/>
              </a:rPr>
              <a:t>Бағалау критерийлері:</a:t>
            </a:r>
            <a:br>
              <a:rPr lang="kk-KZ" sz="3600" b="1" dirty="0">
                <a:solidFill>
                  <a:srgbClr val="00B050"/>
                </a:solidFill>
                <a:latin typeface="Open Sans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Күйдің музыканың ерекше  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жанры  туралы мәліметпен танысады; </a:t>
            </a:r>
          </a:p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Мәтінге комментарий жасайды, іріктеп оқиды, зерттеп оқиды;</a:t>
            </a:r>
          </a:p>
          <a:p>
            <a:pPr marL="781050" lvl="0" indent="-285750" defTabSz="457200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Еліктеуіш сөздердің мәнмәтіндегі қолданысын анықтайды.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026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1268760"/>
            <a:ext cx="4618856" cy="2376264"/>
          </a:xfrm>
        </p:spPr>
        <p:txBody>
          <a:bodyPr/>
          <a:lstStyle/>
          <a:p>
            <a:pPr lvl="0" algn="l" defTabSz="457200">
              <a:lnSpc>
                <a:spcPct val="100000"/>
              </a:lnSpc>
              <a:spcBef>
                <a:spcPts val="0"/>
              </a:spcBef>
            </a:pPr>
            <a:r>
              <a:rPr lang="kk-KZ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     - </a:t>
            </a:r>
            <a:r>
              <a:rPr lang="kk-KZ" sz="2000" b="1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Суреттегі күйші, сазгер кім?</a:t>
            </a:r>
            <a:br>
              <a:rPr lang="kk-KZ" sz="2000" b="1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2000" b="1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	-Күйдің шығу тарихы туралы қандай 	</a:t>
            </a:r>
            <a:r>
              <a:rPr lang="kk-KZ" sz="20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аңыз-әңгімелер   білесіңдер</a:t>
            </a:r>
            <a:r>
              <a:rPr lang="kk-KZ" sz="2000" b="1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?	</a:t>
            </a:r>
            <a:r>
              <a:rPr lang="kk-KZ" sz="1800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1800" dirty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86" y="548680"/>
            <a:ext cx="3379304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5598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1179512"/>
            <a:ext cx="6789440" cy="16561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lvl="0" indent="0" defTabSz="457200">
              <a:spcBef>
                <a:spcPts val="0"/>
              </a:spcBef>
              <a:buNone/>
            </a:pPr>
            <a:r>
              <a:rPr lang="kk-KZ" sz="1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Мәтінді мұқият оқыңыз</a:t>
            </a:r>
          </a:p>
          <a:p>
            <a:pPr marL="0" lvl="0" indent="0" algn="ctr" defTabSz="457200">
              <a:spcBef>
                <a:spcPts val="0"/>
              </a:spcBef>
              <a:buNone/>
            </a:pPr>
            <a:r>
              <a:rPr lang="kk-KZ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Телқоңыр күйі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Дәулеті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шалқыған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елге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беделі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артқан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ұлықтың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төскейді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жайлаған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қаптаған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қалың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жылқысының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мәпелеген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болыпты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Ұлық: «Қоңыр аттың жүрісін күйге түсірген домбырашы болса, атан жетектетіп, ат мінгізіп, киіт кигіземін»,-деп бүкіл елге жария етеді.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Көршілес рудың ұлығы қоңыр жүйрікті ұрлап алмақ болып, бір қу жігіттің қасына домбырашы қосып аттандырады.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Домбырашы төгілте күй шертеді.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Манадан тәтті күйден таусылмастай нәр алған ауыл адамдары  оралса, кермедегі қоңыр жүйрік жоқ. «Қайтіп айырылдыңдар?» деген сұрауға адамдар болған оқиғаны айтып, жауап береді.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Домбырашы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шертті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Домбырашы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шертті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ұғып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біреуі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шерте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жөнеледі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қашқан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жүрісін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аттың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сұлу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шабысын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елестеткен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тыңдаушыларды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баурап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күйініп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сенімді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жігітін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шақырып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Атқа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қоныңдар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төреге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барыңдар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басындай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жамбы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төреге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сәлемдемем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жүйрікті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сұрамаңдар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берсе,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алмаңдар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депті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Төре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жігітті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құрметті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қонақ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қылып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сәлемдемесін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қуана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жігіт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аттанарда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төре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бұйымтайларын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сұраса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Ұлығымыз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сәлем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дегеннен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айтпайды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Ұлықтарыңа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сәлем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де!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Айыбымды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кешкен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мен де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аяғына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жығылдым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Егіздей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көрінетін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қоңырдың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екеуі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екеуімізде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тұрмай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біріне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сән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беріп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сонда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тұрсын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!» —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қоңырды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жетектетеді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Бір-бірінен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аумайтын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қоңырдың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пішініне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сымбатына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жүйріктігіне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құмартқан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күйшілер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Телқоңыр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күйін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шығарады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55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1-тапсырма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spcBef>
                <a:spcPts val="0"/>
              </a:spcBef>
              <a:spcAft>
                <a:spcPts val="750"/>
              </a:spcAft>
              <a:buNone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Мәтіндегі негізгі ойды анықтаңыз</a:t>
            </a:r>
            <a:endParaRPr lang="kk-KZ" sz="2000" b="1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										</a:t>
            </a:r>
            <a:endParaRPr lang="kk-KZ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										</a:t>
            </a:r>
            <a:r>
              <a:rPr lang="kk-KZ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										</a:t>
            </a:r>
            <a:endParaRPr lang="kk-KZ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590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0" indent="-457200" algn="l" defTabSz="457200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</a:pPr>
            <a:r>
              <a:rPr lang="kk-KZ" sz="2400" dirty="0">
                <a:solidFill>
                  <a:srgbClr val="92D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Өзіңізді </a:t>
            </a:r>
            <a:r>
              <a:rPr lang="kk-KZ" sz="2400" dirty="0" smtClean="0">
                <a:solidFill>
                  <a:srgbClr val="92D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тексеріңіз! </a:t>
            </a:r>
            <a:r>
              <a:rPr lang="kk-KZ" sz="2400" dirty="0">
                <a:solidFill>
                  <a:srgbClr val="92D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Жорамал жауап</a:t>
            </a:r>
            <a:r>
              <a:rPr lang="kk-KZ" sz="2800" dirty="0">
                <a:solidFill>
                  <a:srgbClr val="4F81BD">
                    <a:lumMod val="75000"/>
                  </a:srgbClr>
                </a:solidFill>
                <a:effectLst/>
                <a:latin typeface="Calibri"/>
                <a:ea typeface="Times New Roman" panose="02020603050405020304" pitchFamily="18" charset="0"/>
                <a:cs typeface="+mn-cs"/>
              </a:rPr>
              <a:t/>
            </a:r>
            <a:br>
              <a:rPr lang="kk-KZ" sz="2800" dirty="0">
                <a:solidFill>
                  <a:srgbClr val="4F81BD">
                    <a:lumMod val="75000"/>
                  </a:srgbClr>
                </a:solidFill>
                <a:effectLst/>
                <a:latin typeface="Calibri"/>
                <a:ea typeface="Times New Roman" panose="02020603050405020304" pitchFamily="18" charset="0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28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Ұлықтың күй шығару туралы тапсырмасы</a:t>
            </a:r>
          </a:p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8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Домбырашы жігіттің күйі</a:t>
            </a:r>
            <a:r>
              <a:rPr lang="kk-KZ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457200" lvl="0" indent="-457200" defTabSz="457200">
              <a:spcBef>
                <a:spcPts val="0"/>
              </a:spcBef>
              <a:spcAft>
                <a:spcPts val="750"/>
              </a:spcAft>
              <a:buFont typeface="Wingdings" pitchFamily="2" charset="2"/>
              <a:buChar char="q"/>
            </a:pP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28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800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Телқоңыр» күйінің шығу тарихы</a:t>
            </a:r>
            <a:endParaRPr lang="kk-KZ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58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2-тапсырма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000" b="1" dirty="0">
                <a:solidFill>
                  <a:srgbClr val="0070C0"/>
                </a:solidFill>
                <a:latin typeface="Times New Roman"/>
                <a:ea typeface="Calibri"/>
              </a:rPr>
              <a:t>Мәтінде берілген </a:t>
            </a:r>
            <a:r>
              <a:rPr lang="kk-KZ" sz="2000" b="1" dirty="0" smtClean="0">
                <a:solidFill>
                  <a:srgbClr val="0070C0"/>
                </a:solidFill>
                <a:latin typeface="Times New Roman"/>
                <a:ea typeface="Calibri"/>
              </a:rPr>
              <a:t>факті </a:t>
            </a:r>
            <a:r>
              <a:rPr lang="kk-KZ" sz="2000" b="1" dirty="0">
                <a:solidFill>
                  <a:srgbClr val="0070C0"/>
                </a:solidFill>
                <a:latin typeface="Times New Roman"/>
                <a:ea typeface="Calibri"/>
              </a:rPr>
              <a:t>мен көзқарасты </a:t>
            </a:r>
            <a:r>
              <a:rPr lang="kk-KZ" sz="2000" b="1" dirty="0" smtClean="0">
                <a:solidFill>
                  <a:srgbClr val="0070C0"/>
                </a:solidFill>
                <a:latin typeface="Times New Roman"/>
                <a:ea typeface="Calibri"/>
              </a:rPr>
              <a:t>анықтаңыз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725" y="2335213"/>
            <a:ext cx="643255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344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 defTabSz="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kk-KZ" sz="2400" b="1" dirty="0">
                <a:solidFill>
                  <a:srgbClr val="92D050"/>
                </a:solidFill>
                <a:effectLst/>
                <a:latin typeface="Times New Roman"/>
                <a:ea typeface="Calibri"/>
                <a:cs typeface="+mn-cs"/>
              </a:rPr>
              <a:t>Өзіңізді </a:t>
            </a:r>
            <a:r>
              <a:rPr lang="kk-KZ" sz="2400" b="1" dirty="0" smtClean="0">
                <a:solidFill>
                  <a:srgbClr val="92D050"/>
                </a:solidFill>
                <a:effectLst/>
                <a:latin typeface="Times New Roman"/>
                <a:ea typeface="Calibri"/>
                <a:cs typeface="+mn-cs"/>
              </a:rPr>
              <a:t>тексеріңіз! </a:t>
            </a:r>
            <a:r>
              <a:rPr lang="kk-KZ" sz="2400" b="1" dirty="0">
                <a:solidFill>
                  <a:srgbClr val="92D050"/>
                </a:solidFill>
                <a:effectLst/>
                <a:latin typeface="Times New Roman"/>
                <a:ea typeface="Calibri"/>
                <a:cs typeface="+mn-cs"/>
              </a:rPr>
              <a:t>Жорамал жауап</a:t>
            </a:r>
            <a:r>
              <a:rPr lang="kk-KZ" sz="18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+mn-cs"/>
              </a:rPr>
              <a:t/>
            </a:r>
            <a:br>
              <a:rPr lang="kk-KZ" sz="1800" b="1" dirty="0">
                <a:solidFill>
                  <a:srgbClr val="0070C0"/>
                </a:solidFill>
                <a:effectLst/>
                <a:latin typeface="Times New Roman"/>
                <a:ea typeface="Calibri"/>
                <a:cs typeface="+mn-cs"/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04417"/>
              </p:ext>
            </p:extLst>
          </p:nvPr>
        </p:nvGraphicFramePr>
        <p:xfrm>
          <a:off x="611560" y="1628800"/>
          <a:ext cx="7776864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658468">
                <a:tc>
                  <a:txBody>
                    <a:bodyPr/>
                    <a:lstStyle/>
                    <a:p>
                      <a:r>
                        <a:rPr lang="kk-KZ" dirty="0" smtClean="0"/>
                        <a:t>факт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көзқарас</a:t>
                      </a:r>
                      <a:endParaRPr lang="ru-RU" dirty="0"/>
                    </a:p>
                  </a:txBody>
                  <a:tcPr/>
                </a:tc>
              </a:tr>
              <a:tr h="1136534">
                <a:tc>
                  <a:txBody>
                    <a:bodyPr/>
                    <a:lstStyle/>
                    <a:p>
                      <a:r>
                        <a:rPr lang="kk-KZ" dirty="0" smtClean="0"/>
                        <a:t>Ұлықтың мәпелеген қоңыр аты болыпты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Күй тыңдаушыларды баурап алады</a:t>
                      </a:r>
                      <a:endParaRPr lang="ru-RU" dirty="0"/>
                    </a:p>
                  </a:txBody>
                  <a:tcPr/>
                </a:tc>
              </a:tr>
              <a:tr h="658468">
                <a:tc>
                  <a:txBody>
                    <a:bodyPr/>
                    <a:lstStyle/>
                    <a:p>
                      <a:r>
                        <a:rPr lang="kk-KZ" dirty="0" smtClean="0"/>
                        <a:t>Домбырашы төгіле күй шертті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6534">
                <a:tc>
                  <a:txBody>
                    <a:bodyPr/>
                    <a:lstStyle/>
                    <a:p>
                      <a:r>
                        <a:rPr lang="kk-KZ" dirty="0" smtClean="0"/>
                        <a:t>Төре екі жігітті құрметті қонақ қылды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468">
                <a:tc>
                  <a:txBody>
                    <a:bodyPr/>
                    <a:lstStyle/>
                    <a:p>
                      <a:r>
                        <a:rPr lang="kk-KZ" dirty="0" smtClean="0"/>
                        <a:t>«Телқоңыр» </a:t>
                      </a:r>
                      <a:r>
                        <a:rPr lang="kk-KZ" baseline="0" dirty="0" smtClean="0"/>
                        <a:t> күйі шықты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67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108</TotalTime>
  <Words>519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Презентация PowerPoint</vt:lpstr>
      <vt:lpstr>Бүгінгі сабақта: </vt:lpstr>
      <vt:lpstr>Бағалау критерийлері: </vt:lpstr>
      <vt:lpstr>      - Суреттегі күйші, сазгер кім?  -Күйдің шығу тарихы туралы қандай  аңыз-әңгімелер   білесіңдер?  </vt:lpstr>
      <vt:lpstr>Презентация PowerPoint</vt:lpstr>
      <vt:lpstr>1-тапсырма</vt:lpstr>
      <vt:lpstr>Өзіңізді тексеріңіз! Жорамал жауап </vt:lpstr>
      <vt:lpstr>2-тапсырма</vt:lpstr>
      <vt:lpstr>Өзіңізді тексеріңіз! Жорамал жауап </vt:lpstr>
      <vt:lpstr>3-тапсырма</vt:lpstr>
      <vt:lpstr>Өзіңізді тексер! Жорамал жауап</vt:lpstr>
      <vt:lpstr>ЕРЕЖЕ </vt:lpstr>
      <vt:lpstr>4-тапсырма.  Төменде еліктеу сөздері түрлері қатысқан сөйлемдер берілген. Еліктеуіш сөздің дұрыс, бұрысын табыңыз .</vt:lpstr>
      <vt:lpstr>5-тапсырма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ц2</dc:creator>
  <cp:lastModifiedBy>ц2</cp:lastModifiedBy>
  <cp:revision>17</cp:revision>
  <dcterms:created xsi:type="dcterms:W3CDTF">2020-11-23T05:35:38Z</dcterms:created>
  <dcterms:modified xsi:type="dcterms:W3CDTF">2020-11-23T10:25:06Z</dcterms:modified>
</cp:coreProperties>
</file>